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Old Standard TT" panose="020B0604020202020204" charset="0"/>
      <p:regular r:id="rId20"/>
      <p:bold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6f9035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6f9035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d081e1e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fd081e1e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fd081e1e6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fd081e1e6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6bbffa98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6bbffa98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6bbffa98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06bbffa98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6bbffa98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6bbffa98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06bbffa982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06bbffa982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6bbffa982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06bbffa982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6bbffa982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6bbffa982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6bbffa982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6bbffa982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* H0 is a random graph with 1 partition *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* H1 found by maxing generalized modularity *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06bbffa982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06bbffa982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06bbffa982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06bbffa982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06bbffa982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06bbffa982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06bbffa982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06bbffa982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06bbffa982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06bbffa982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fd081e1e6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fd081e1e6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fd081e1e6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fd081e1e6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perback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odularity_(networks)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rxiv.org/pdf/1902.0424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Limits of Modularity and Optimized Greedy Algorithms</a:t>
            </a:r>
            <a:endParaRPr sz="2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/>
              <a:t>Network Science</a:t>
            </a:r>
            <a:r>
              <a:rPr lang="en" sz="1300"/>
              <a:t> section 9.4.3 and Asymptotic resolution bounds of generalized modularity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and multi-scale community detection</a:t>
            </a:r>
            <a:endParaRPr sz="1300"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Stephen Trempel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Detection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11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partitions that best represent the community structure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Unknown number of partitions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mathematical definition</a:t>
            </a:r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>
            <a:off x="3031935" y="2604891"/>
            <a:ext cx="3080137" cy="1468139"/>
            <a:chOff x="3533237" y="2571750"/>
            <a:chExt cx="2077524" cy="897725"/>
          </a:xfrm>
        </p:grpSpPr>
        <p:pic>
          <p:nvPicPr>
            <p:cNvPr id="68" name="Google Shape;68;p14"/>
            <p:cNvPicPr preferRelativeResize="0"/>
            <p:nvPr/>
          </p:nvPicPr>
          <p:blipFill rotWithShape="1">
            <a:blip r:embed="rId3">
              <a:alphaModFix/>
            </a:blip>
            <a:srcRect l="4520" t="11412" r="50000" b="56948"/>
            <a:stretch/>
          </p:blipFill>
          <p:spPr>
            <a:xfrm>
              <a:off x="3533237" y="2571750"/>
              <a:ext cx="2077524" cy="897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4"/>
            <p:cNvSpPr/>
            <p:nvPr/>
          </p:nvSpPr>
          <p:spPr>
            <a:xfrm>
              <a:off x="4348800" y="2571750"/>
              <a:ext cx="529800" cy="92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[1]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Modularity</a:t>
            </a: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81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Measures a set of partitions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Higher modularity implies better set of partitions</a:t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51159"/>
          <a:stretch/>
        </p:blipFill>
        <p:spPr>
          <a:xfrm>
            <a:off x="1661213" y="2398850"/>
            <a:ext cx="5821576" cy="17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[1]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Modularity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</a:t>
            </a:r>
            <a:r>
              <a:rPr lang="en" baseline="-25000"/>
              <a:t>c</a:t>
            </a:r>
            <a:r>
              <a:rPr lang="en"/>
              <a:t>: Number of links</a:t>
            </a:r>
            <a:endParaRPr baseline="-250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</a:t>
            </a:r>
            <a:r>
              <a:rPr lang="en" baseline="-25000"/>
              <a:t>c</a:t>
            </a:r>
            <a:r>
              <a:rPr lang="en"/>
              <a:t>: Sum of degrees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Range: [-½ to 1]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Brute force infeasible</a:t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51159"/>
          <a:stretch/>
        </p:blipFill>
        <p:spPr>
          <a:xfrm>
            <a:off x="1661213" y="2627450"/>
            <a:ext cx="5821576" cy="17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8124300" y="4447225"/>
            <a:ext cx="7794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[1,2]</a:t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9500" y="1129599"/>
            <a:ext cx="2758310" cy="89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Greedy Algorithm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1751" y="854001"/>
            <a:ext cx="3005150" cy="3435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/>
          <p:nvPr/>
        </p:nvSpPr>
        <p:spPr>
          <a:xfrm>
            <a:off x="311700" y="1134000"/>
            <a:ext cx="3714000" cy="18954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AutoNum type="arabicPeriod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Initialize with N communities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AutoNum type="arabicPeriod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Until # communities == 1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9144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AutoNum type="arabicPeriod"/>
            </a:pPr>
            <a:r>
              <a:rPr lang="en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Combine clusters for maximum modularity</a:t>
            </a:r>
            <a:endParaRPr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9144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AutoNum type="arabicPeriod"/>
            </a:pPr>
            <a:r>
              <a:rPr lang="en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Store best so far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AutoNum type="arabicPeriod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Return best</a:t>
            </a:r>
            <a:endParaRPr/>
          </a:p>
        </p:txBody>
      </p:sp>
      <p:sp>
        <p:nvSpPr>
          <p:cNvPr id="95" name="Google Shape;95;p17"/>
          <p:cNvSpPr txBox="1"/>
          <p:nvPr/>
        </p:nvSpPr>
        <p:spPr>
          <a:xfrm>
            <a:off x="311700" y="3105175"/>
            <a:ext cx="4993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ld Standard TT"/>
              <a:buChar char="●"/>
            </a:pPr>
            <a:r>
              <a:rPr lang="en" sz="1800">
                <a:latin typeface="Old Standard TT"/>
                <a:ea typeface="Old Standard TT"/>
                <a:cs typeface="Old Standard TT"/>
                <a:sym typeface="Old Standard TT"/>
              </a:rPr>
              <a:t>Efficient: O[(L + N)N]</a:t>
            </a:r>
            <a:endParaRPr sz="1800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ld Standard TT"/>
              <a:buChar char="●"/>
            </a:pPr>
            <a:r>
              <a:rPr lang="en" sz="1800">
                <a:latin typeface="Old Standard TT"/>
                <a:ea typeface="Old Standard TT"/>
                <a:cs typeface="Old Standard TT"/>
                <a:sym typeface="Old Standard TT"/>
              </a:rPr>
              <a:t>Resolution Limit!</a:t>
            </a:r>
            <a:endParaRPr sz="1800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ld Standard TT"/>
              <a:buChar char="○"/>
            </a:pPr>
            <a:r>
              <a:rPr lang="en" sz="1800">
                <a:latin typeface="Old Standard TT"/>
                <a:ea typeface="Old Standard TT"/>
                <a:cs typeface="Old Standard TT"/>
                <a:sym typeface="Old Standard TT"/>
              </a:rPr>
              <a:t>Large communities split</a:t>
            </a:r>
            <a:endParaRPr sz="1800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Old Standard TT"/>
              <a:buChar char="○"/>
            </a:pPr>
            <a:r>
              <a:rPr lang="en" sz="1800">
                <a:latin typeface="Old Standard TT"/>
                <a:ea typeface="Old Standard TT"/>
                <a:cs typeface="Old Standard TT"/>
                <a:sym typeface="Old Standard TT"/>
              </a:rPr>
              <a:t>Small communities merged</a:t>
            </a:r>
            <a:endParaRPr sz="18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[1]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Resolution Parameter</a:t>
            </a: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311700" y="2314600"/>
            <a:ext cx="4038000" cy="8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Big 𝛾 → small communities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Small 𝛾 → big communities</a:t>
            </a:r>
            <a:endParaRPr/>
          </a:p>
        </p:txBody>
      </p:sp>
      <p:grpSp>
        <p:nvGrpSpPr>
          <p:cNvPr id="103" name="Google Shape;103;p18"/>
          <p:cNvGrpSpPr/>
          <p:nvPr/>
        </p:nvGrpSpPr>
        <p:grpSpPr>
          <a:xfrm>
            <a:off x="739300" y="1238225"/>
            <a:ext cx="2920306" cy="899100"/>
            <a:chOff x="5080900" y="1058225"/>
            <a:chExt cx="2920306" cy="899100"/>
          </a:xfrm>
        </p:grpSpPr>
        <p:pic>
          <p:nvPicPr>
            <p:cNvPr id="104" name="Google Shape;104;p18"/>
            <p:cNvPicPr preferRelativeResize="0"/>
            <p:nvPr/>
          </p:nvPicPr>
          <p:blipFill rotWithShape="1">
            <a:blip r:embed="rId3">
              <a:alphaModFix/>
            </a:blip>
            <a:srcRect l="62415" r="34647"/>
            <a:stretch/>
          </p:blipFill>
          <p:spPr>
            <a:xfrm>
              <a:off x="6476700" y="1058225"/>
              <a:ext cx="1522725" cy="89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8"/>
            <p:cNvPicPr preferRelativeResize="0"/>
            <p:nvPr/>
          </p:nvPicPr>
          <p:blipFill rotWithShape="1">
            <a:blip r:embed="rId3">
              <a:alphaModFix/>
            </a:blip>
            <a:srcRect l="64525"/>
            <a:stretch/>
          </p:blipFill>
          <p:spPr>
            <a:xfrm>
              <a:off x="7022706" y="1058225"/>
              <a:ext cx="978500" cy="89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8"/>
            <p:cNvPicPr preferRelativeResize="0"/>
            <p:nvPr/>
          </p:nvPicPr>
          <p:blipFill rotWithShape="1">
            <a:blip r:embed="rId3">
              <a:alphaModFix/>
            </a:blip>
            <a:srcRect r="37237"/>
            <a:stretch/>
          </p:blipFill>
          <p:spPr>
            <a:xfrm>
              <a:off x="5080900" y="1058225"/>
              <a:ext cx="1731200" cy="89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18"/>
            <p:cNvSpPr txBox="1"/>
            <p:nvPr/>
          </p:nvSpPr>
          <p:spPr>
            <a:xfrm>
              <a:off x="6771550" y="1253825"/>
              <a:ext cx="10854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latin typeface="Old Standard TT"/>
                  <a:ea typeface="Old Standard TT"/>
                  <a:cs typeface="Old Standard TT"/>
                  <a:sym typeface="Old Standard TT"/>
                </a:rPr>
                <a:t>𝛾</a:t>
              </a:r>
              <a:endParaRPr sz="21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</p:grpSp>
      <p:pic>
        <p:nvPicPr>
          <p:cNvPr id="108" name="Google Shape;10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588" y="3213700"/>
            <a:ext cx="2371725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311700" y="3838600"/>
            <a:ext cx="4038000" cy="8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</a:t>
            </a:r>
            <a:r>
              <a:rPr lang="en" baseline="-25000"/>
              <a:t>rs</a:t>
            </a:r>
            <a:r>
              <a:rPr lang="en"/>
              <a:t>: Inter community density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</a:t>
            </a:r>
            <a:r>
              <a:rPr lang="en" baseline="-25000"/>
              <a:t>tt</a:t>
            </a:r>
            <a:r>
              <a:rPr lang="en"/>
              <a:t>: Density of t</a:t>
            </a:r>
            <a:endParaRPr/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8500" y="247077"/>
            <a:ext cx="1914150" cy="237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/>
          <p:nvPr/>
        </p:nvSpPr>
        <p:spPr>
          <a:xfrm>
            <a:off x="5937300" y="567000"/>
            <a:ext cx="615600" cy="3402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𝛾</a:t>
            </a:r>
            <a:endParaRPr/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8500" y="2668243"/>
            <a:ext cx="1914150" cy="218825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/>
          <p:nvPr/>
        </p:nvSpPr>
        <p:spPr>
          <a:xfrm>
            <a:off x="5823900" y="2929200"/>
            <a:ext cx="826200" cy="3402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𝛾</a:t>
            </a:r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Plateau Problem</a:t>
            </a:r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975900" y="1650900"/>
            <a:ext cx="1940100" cy="18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this →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But what if →</a:t>
            </a:r>
            <a:endParaRPr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1788" y="1650900"/>
            <a:ext cx="237172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1800" y="2689200"/>
            <a:ext cx="1422875" cy="46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Plateau Problem</a:t>
            </a:r>
            <a:endParaRPr/>
          </a:p>
        </p:txBody>
      </p:sp>
      <p:sp>
        <p:nvSpPr>
          <p:cNvPr id="129" name="Google Shape;129;p20"/>
          <p:cNvSpPr/>
          <p:nvPr/>
        </p:nvSpPr>
        <p:spPr>
          <a:xfrm>
            <a:off x="1882800" y="1223856"/>
            <a:ext cx="5378400" cy="3459300"/>
          </a:xfrm>
          <a:custGeom>
            <a:avLst/>
            <a:gdLst/>
            <a:ahLst/>
            <a:cxnLst/>
            <a:rect l="l" t="t" r="r" b="b"/>
            <a:pathLst>
              <a:path w="215136" h="138372" extrusionOk="0">
                <a:moveTo>
                  <a:pt x="0" y="116934"/>
                </a:moveTo>
                <a:cubicBezTo>
                  <a:pt x="3348" y="102354"/>
                  <a:pt x="13824" y="33558"/>
                  <a:pt x="20088" y="29454"/>
                </a:cubicBezTo>
                <a:cubicBezTo>
                  <a:pt x="26352" y="25350"/>
                  <a:pt x="31212" y="96846"/>
                  <a:pt x="37584" y="92310"/>
                </a:cubicBezTo>
                <a:cubicBezTo>
                  <a:pt x="43956" y="87774"/>
                  <a:pt x="53352" y="6234"/>
                  <a:pt x="58320" y="2238"/>
                </a:cubicBezTo>
                <a:cubicBezTo>
                  <a:pt x="63288" y="-1758"/>
                  <a:pt x="63720" y="63042"/>
                  <a:pt x="67392" y="68334"/>
                </a:cubicBezTo>
                <a:cubicBezTo>
                  <a:pt x="71064" y="73626"/>
                  <a:pt x="75600" y="22326"/>
                  <a:pt x="80352" y="33990"/>
                </a:cubicBezTo>
                <a:cubicBezTo>
                  <a:pt x="85104" y="45654"/>
                  <a:pt x="90612" y="137454"/>
                  <a:pt x="95904" y="138318"/>
                </a:cubicBezTo>
                <a:cubicBezTo>
                  <a:pt x="101196" y="139182"/>
                  <a:pt x="106596" y="46086"/>
                  <a:pt x="112104" y="39174"/>
                </a:cubicBezTo>
                <a:cubicBezTo>
                  <a:pt x="117612" y="32262"/>
                  <a:pt x="123012" y="103326"/>
                  <a:pt x="128952" y="96846"/>
                </a:cubicBezTo>
                <a:cubicBezTo>
                  <a:pt x="134892" y="90366"/>
                  <a:pt x="139860" y="-5970"/>
                  <a:pt x="147744" y="294"/>
                </a:cubicBezTo>
                <a:cubicBezTo>
                  <a:pt x="155628" y="6558"/>
                  <a:pt x="169128" y="128706"/>
                  <a:pt x="176256" y="134430"/>
                </a:cubicBezTo>
                <a:cubicBezTo>
                  <a:pt x="183384" y="140154"/>
                  <a:pt x="184032" y="36150"/>
                  <a:pt x="190512" y="34638"/>
                </a:cubicBezTo>
                <a:cubicBezTo>
                  <a:pt x="196992" y="33126"/>
                  <a:pt x="211032" y="110238"/>
                  <a:pt x="215136" y="12535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130" name="Google Shape;130;p20"/>
          <p:cNvCxnSpPr/>
          <p:nvPr/>
        </p:nvCxnSpPr>
        <p:spPr>
          <a:xfrm>
            <a:off x="1101600" y="2187000"/>
            <a:ext cx="6852600" cy="0"/>
          </a:xfrm>
          <a:prstGeom prst="straightConnector1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20"/>
          <p:cNvCxnSpPr/>
          <p:nvPr/>
        </p:nvCxnSpPr>
        <p:spPr>
          <a:xfrm>
            <a:off x="1101600" y="2953500"/>
            <a:ext cx="68526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32;p20"/>
          <p:cNvSpPr txBox="1"/>
          <p:nvPr/>
        </p:nvSpPr>
        <p:spPr>
          <a:xfrm>
            <a:off x="311700" y="1971438"/>
            <a:ext cx="1053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Min W</a:t>
            </a:r>
            <a:r>
              <a:rPr lang="en" sz="1600" baseline="-25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tt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311700" y="2780688"/>
            <a:ext cx="1053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Max W</a:t>
            </a:r>
            <a:r>
              <a:rPr lang="en" sz="1600" baseline="-25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rs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Plateau Problem</a:t>
            </a:r>
            <a:endParaRPr/>
          </a:p>
        </p:txBody>
      </p:sp>
      <p:cxnSp>
        <p:nvCxnSpPr>
          <p:cNvPr id="140" name="Google Shape;140;p21"/>
          <p:cNvCxnSpPr/>
          <p:nvPr/>
        </p:nvCxnSpPr>
        <p:spPr>
          <a:xfrm>
            <a:off x="1101600" y="2720400"/>
            <a:ext cx="6852600" cy="0"/>
          </a:xfrm>
          <a:prstGeom prst="straightConnector1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21"/>
          <p:cNvCxnSpPr/>
          <p:nvPr/>
        </p:nvCxnSpPr>
        <p:spPr>
          <a:xfrm>
            <a:off x="1101600" y="2343900"/>
            <a:ext cx="68526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" name="Google Shape;142;p21"/>
          <p:cNvSpPr txBox="1"/>
          <p:nvPr/>
        </p:nvSpPr>
        <p:spPr>
          <a:xfrm>
            <a:off x="311700" y="2504838"/>
            <a:ext cx="1053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Min W</a:t>
            </a:r>
            <a:r>
              <a:rPr lang="en" sz="1600" baseline="-25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tt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311700" y="2171088"/>
            <a:ext cx="1053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Max W</a:t>
            </a:r>
            <a:r>
              <a:rPr lang="en" sz="1600" baseline="-25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rs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4" name="Google Shape;144;p21"/>
          <p:cNvSpPr/>
          <p:nvPr/>
        </p:nvSpPr>
        <p:spPr>
          <a:xfrm>
            <a:off x="2178900" y="1276400"/>
            <a:ext cx="4698000" cy="3270850"/>
          </a:xfrm>
          <a:custGeom>
            <a:avLst/>
            <a:gdLst/>
            <a:ahLst/>
            <a:cxnLst/>
            <a:rect l="l" t="t" r="r" b="b"/>
            <a:pathLst>
              <a:path w="187920" h="130834" extrusionOk="0">
                <a:moveTo>
                  <a:pt x="0" y="113536"/>
                </a:moveTo>
                <a:cubicBezTo>
                  <a:pt x="3024" y="104464"/>
                  <a:pt x="12204" y="63964"/>
                  <a:pt x="18144" y="59104"/>
                </a:cubicBezTo>
                <a:cubicBezTo>
                  <a:pt x="24084" y="54244"/>
                  <a:pt x="29376" y="94096"/>
                  <a:pt x="35640" y="84376"/>
                </a:cubicBezTo>
                <a:cubicBezTo>
                  <a:pt x="41904" y="74656"/>
                  <a:pt x="49356" y="7804"/>
                  <a:pt x="55728" y="784"/>
                </a:cubicBezTo>
                <a:cubicBezTo>
                  <a:pt x="62100" y="-6236"/>
                  <a:pt x="68796" y="38800"/>
                  <a:pt x="73872" y="42256"/>
                </a:cubicBezTo>
                <a:cubicBezTo>
                  <a:pt x="78948" y="45712"/>
                  <a:pt x="81108" y="6832"/>
                  <a:pt x="86184" y="21520"/>
                </a:cubicBezTo>
                <a:cubicBezTo>
                  <a:pt x="91260" y="36208"/>
                  <a:pt x="99036" y="124336"/>
                  <a:pt x="104328" y="130384"/>
                </a:cubicBezTo>
                <a:cubicBezTo>
                  <a:pt x="109620" y="136432"/>
                  <a:pt x="112752" y="64180"/>
                  <a:pt x="117936" y="57808"/>
                </a:cubicBezTo>
                <a:cubicBezTo>
                  <a:pt x="123120" y="51436"/>
                  <a:pt x="128952" y="101116"/>
                  <a:pt x="135432" y="92152"/>
                </a:cubicBezTo>
                <a:cubicBezTo>
                  <a:pt x="141912" y="83188"/>
                  <a:pt x="148068" y="-1268"/>
                  <a:pt x="156816" y="4024"/>
                </a:cubicBezTo>
                <a:cubicBezTo>
                  <a:pt x="165564" y="9316"/>
                  <a:pt x="182736" y="103924"/>
                  <a:pt x="187920" y="12390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5" name="Google Shape;145;p21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Multi-scale Community Detection Algorithm</a:t>
            </a:r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  <p:sp>
        <p:nvSpPr>
          <p:cNvPr id="152" name="Google Shape;152;p22"/>
          <p:cNvSpPr/>
          <p:nvPr/>
        </p:nvSpPr>
        <p:spPr>
          <a:xfrm>
            <a:off x="311700" y="1134000"/>
            <a:ext cx="3714000" cy="22680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AutoNum type="arabicPeriod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Initialize with N communities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AutoNum type="arabicPeriod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Run greedy with small 𝛾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AutoNum type="arabicPeriod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Repeat with larger 𝛾 for each community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AutoNum type="arabicPeriod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Stop when a “good” community is found</a:t>
            </a:r>
            <a:endParaRPr/>
          </a:p>
        </p:txBody>
      </p:sp>
      <p:sp>
        <p:nvSpPr>
          <p:cNvPr id="153" name="Google Shape;153;p22"/>
          <p:cNvSpPr/>
          <p:nvPr/>
        </p:nvSpPr>
        <p:spPr>
          <a:xfrm>
            <a:off x="4465500" y="2096400"/>
            <a:ext cx="3714000" cy="22680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When to stop?</a:t>
            </a:r>
            <a:endParaRPr sz="18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8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0963" y="2668575"/>
            <a:ext cx="1743075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8650" y="3635400"/>
            <a:ext cx="847725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Multi-scale Community Detection Algorithm</a:t>
            </a:r>
            <a:endParaRPr/>
          </a:p>
        </p:txBody>
      </p:sp>
      <p:cxnSp>
        <p:nvCxnSpPr>
          <p:cNvPr id="161" name="Google Shape;161;p23"/>
          <p:cNvCxnSpPr/>
          <p:nvPr/>
        </p:nvCxnSpPr>
        <p:spPr>
          <a:xfrm>
            <a:off x="1101600" y="2720400"/>
            <a:ext cx="6852600" cy="0"/>
          </a:xfrm>
          <a:prstGeom prst="straightConnector1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2" name="Google Shape;162;p23"/>
          <p:cNvCxnSpPr/>
          <p:nvPr/>
        </p:nvCxnSpPr>
        <p:spPr>
          <a:xfrm>
            <a:off x="1101600" y="2343900"/>
            <a:ext cx="6852600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3" name="Google Shape;163;p23"/>
          <p:cNvSpPr txBox="1"/>
          <p:nvPr/>
        </p:nvSpPr>
        <p:spPr>
          <a:xfrm>
            <a:off x="311700" y="2504838"/>
            <a:ext cx="1053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Min W</a:t>
            </a:r>
            <a:r>
              <a:rPr lang="en" sz="1600" baseline="-25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tt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311700" y="2171088"/>
            <a:ext cx="1053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Max W</a:t>
            </a:r>
            <a:r>
              <a:rPr lang="en" sz="1600" baseline="-25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rs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65" name="Google Shape;165;p23"/>
          <p:cNvSpPr/>
          <p:nvPr/>
        </p:nvSpPr>
        <p:spPr>
          <a:xfrm>
            <a:off x="2178900" y="1276400"/>
            <a:ext cx="4698000" cy="3270850"/>
          </a:xfrm>
          <a:custGeom>
            <a:avLst/>
            <a:gdLst/>
            <a:ahLst/>
            <a:cxnLst/>
            <a:rect l="l" t="t" r="r" b="b"/>
            <a:pathLst>
              <a:path w="187920" h="130834" extrusionOk="0">
                <a:moveTo>
                  <a:pt x="0" y="113536"/>
                </a:moveTo>
                <a:cubicBezTo>
                  <a:pt x="3024" y="104464"/>
                  <a:pt x="12204" y="63964"/>
                  <a:pt x="18144" y="59104"/>
                </a:cubicBezTo>
                <a:cubicBezTo>
                  <a:pt x="24084" y="54244"/>
                  <a:pt x="29376" y="94096"/>
                  <a:pt x="35640" y="84376"/>
                </a:cubicBezTo>
                <a:cubicBezTo>
                  <a:pt x="41904" y="74656"/>
                  <a:pt x="49356" y="7804"/>
                  <a:pt x="55728" y="784"/>
                </a:cubicBezTo>
                <a:cubicBezTo>
                  <a:pt x="62100" y="-6236"/>
                  <a:pt x="68796" y="38800"/>
                  <a:pt x="73872" y="42256"/>
                </a:cubicBezTo>
                <a:cubicBezTo>
                  <a:pt x="78948" y="45712"/>
                  <a:pt x="81108" y="6832"/>
                  <a:pt x="86184" y="21520"/>
                </a:cubicBezTo>
                <a:cubicBezTo>
                  <a:pt x="91260" y="36208"/>
                  <a:pt x="99036" y="124336"/>
                  <a:pt x="104328" y="130384"/>
                </a:cubicBezTo>
                <a:cubicBezTo>
                  <a:pt x="109620" y="136432"/>
                  <a:pt x="112752" y="64180"/>
                  <a:pt x="117936" y="57808"/>
                </a:cubicBezTo>
                <a:cubicBezTo>
                  <a:pt x="123120" y="51436"/>
                  <a:pt x="128952" y="101116"/>
                  <a:pt x="135432" y="92152"/>
                </a:cubicBezTo>
                <a:cubicBezTo>
                  <a:pt x="141912" y="83188"/>
                  <a:pt x="148068" y="-1268"/>
                  <a:pt x="156816" y="4024"/>
                </a:cubicBezTo>
                <a:cubicBezTo>
                  <a:pt x="165564" y="9316"/>
                  <a:pt x="182736" y="103924"/>
                  <a:pt x="187920" y="12390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6" name="Google Shape;166;p23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/>
          <p:nvPr/>
        </p:nvSpPr>
        <p:spPr>
          <a:xfrm>
            <a:off x="4769700" y="1036800"/>
            <a:ext cx="2107200" cy="35106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4"/>
          <p:cNvSpPr/>
          <p:nvPr/>
        </p:nvSpPr>
        <p:spPr>
          <a:xfrm>
            <a:off x="2178900" y="1036800"/>
            <a:ext cx="2624400" cy="35106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rgbClr val="EA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Multi-scale Community Detection Algorithm</a:t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2178900" y="1276400"/>
            <a:ext cx="4698000" cy="3270850"/>
          </a:xfrm>
          <a:custGeom>
            <a:avLst/>
            <a:gdLst/>
            <a:ahLst/>
            <a:cxnLst/>
            <a:rect l="l" t="t" r="r" b="b"/>
            <a:pathLst>
              <a:path w="187920" h="130834" extrusionOk="0">
                <a:moveTo>
                  <a:pt x="0" y="113536"/>
                </a:moveTo>
                <a:cubicBezTo>
                  <a:pt x="3024" y="104464"/>
                  <a:pt x="12204" y="63964"/>
                  <a:pt x="18144" y="59104"/>
                </a:cubicBezTo>
                <a:cubicBezTo>
                  <a:pt x="24084" y="54244"/>
                  <a:pt x="29376" y="94096"/>
                  <a:pt x="35640" y="84376"/>
                </a:cubicBezTo>
                <a:cubicBezTo>
                  <a:pt x="41904" y="74656"/>
                  <a:pt x="49356" y="7804"/>
                  <a:pt x="55728" y="784"/>
                </a:cubicBezTo>
                <a:cubicBezTo>
                  <a:pt x="62100" y="-6236"/>
                  <a:pt x="68796" y="38800"/>
                  <a:pt x="73872" y="42256"/>
                </a:cubicBezTo>
                <a:cubicBezTo>
                  <a:pt x="78948" y="45712"/>
                  <a:pt x="81108" y="6832"/>
                  <a:pt x="86184" y="21520"/>
                </a:cubicBezTo>
                <a:cubicBezTo>
                  <a:pt x="91260" y="36208"/>
                  <a:pt x="99036" y="124336"/>
                  <a:pt x="104328" y="130384"/>
                </a:cubicBezTo>
                <a:cubicBezTo>
                  <a:pt x="109620" y="136432"/>
                  <a:pt x="112752" y="64180"/>
                  <a:pt x="117936" y="57808"/>
                </a:cubicBezTo>
                <a:cubicBezTo>
                  <a:pt x="123120" y="51436"/>
                  <a:pt x="128952" y="101116"/>
                  <a:pt x="135432" y="92152"/>
                </a:cubicBezTo>
                <a:cubicBezTo>
                  <a:pt x="141912" y="83188"/>
                  <a:pt x="148068" y="-1268"/>
                  <a:pt x="156816" y="4024"/>
                </a:cubicBezTo>
                <a:cubicBezTo>
                  <a:pt x="165564" y="9316"/>
                  <a:pt x="182736" y="103924"/>
                  <a:pt x="187920" y="12390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Google Shape;175;p24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  <p:sp>
        <p:nvSpPr>
          <p:cNvPr id="176" name="Google Shape;176;p24"/>
          <p:cNvSpPr txBox="1"/>
          <p:nvPr/>
        </p:nvSpPr>
        <p:spPr>
          <a:xfrm>
            <a:off x="749100" y="3571650"/>
            <a:ext cx="295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𝛾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177" name="Google Shape;177;p24"/>
          <p:cNvCxnSpPr/>
          <p:nvPr/>
        </p:nvCxnSpPr>
        <p:spPr>
          <a:xfrm>
            <a:off x="1101600" y="3863400"/>
            <a:ext cx="68526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/>
          <p:nvPr/>
        </p:nvSpPr>
        <p:spPr>
          <a:xfrm>
            <a:off x="4754100" y="1036800"/>
            <a:ext cx="762000" cy="35106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5"/>
          <p:cNvSpPr/>
          <p:nvPr/>
        </p:nvSpPr>
        <p:spPr>
          <a:xfrm>
            <a:off x="3021300" y="1036800"/>
            <a:ext cx="1748400" cy="3510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5"/>
          <p:cNvSpPr/>
          <p:nvPr/>
        </p:nvSpPr>
        <p:spPr>
          <a:xfrm>
            <a:off x="5516100" y="1036800"/>
            <a:ext cx="1360800" cy="35106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5"/>
          <p:cNvSpPr/>
          <p:nvPr/>
        </p:nvSpPr>
        <p:spPr>
          <a:xfrm>
            <a:off x="2178900" y="1036800"/>
            <a:ext cx="842400" cy="35106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rgbClr val="EA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Multi-scale Community Detection Algorithm</a:t>
            </a:r>
            <a:endParaRPr/>
          </a:p>
        </p:txBody>
      </p:sp>
      <p:sp>
        <p:nvSpPr>
          <p:cNvPr id="187" name="Google Shape;187;p25"/>
          <p:cNvSpPr/>
          <p:nvPr/>
        </p:nvSpPr>
        <p:spPr>
          <a:xfrm>
            <a:off x="2178900" y="1276400"/>
            <a:ext cx="4698000" cy="3270850"/>
          </a:xfrm>
          <a:custGeom>
            <a:avLst/>
            <a:gdLst/>
            <a:ahLst/>
            <a:cxnLst/>
            <a:rect l="l" t="t" r="r" b="b"/>
            <a:pathLst>
              <a:path w="187920" h="130834" extrusionOk="0">
                <a:moveTo>
                  <a:pt x="0" y="113536"/>
                </a:moveTo>
                <a:cubicBezTo>
                  <a:pt x="3024" y="104464"/>
                  <a:pt x="12204" y="63964"/>
                  <a:pt x="18144" y="59104"/>
                </a:cubicBezTo>
                <a:cubicBezTo>
                  <a:pt x="24084" y="54244"/>
                  <a:pt x="29376" y="94096"/>
                  <a:pt x="35640" y="84376"/>
                </a:cubicBezTo>
                <a:cubicBezTo>
                  <a:pt x="41904" y="74656"/>
                  <a:pt x="49356" y="7804"/>
                  <a:pt x="55728" y="784"/>
                </a:cubicBezTo>
                <a:cubicBezTo>
                  <a:pt x="62100" y="-6236"/>
                  <a:pt x="68796" y="38800"/>
                  <a:pt x="73872" y="42256"/>
                </a:cubicBezTo>
                <a:cubicBezTo>
                  <a:pt x="78948" y="45712"/>
                  <a:pt x="81108" y="6832"/>
                  <a:pt x="86184" y="21520"/>
                </a:cubicBezTo>
                <a:cubicBezTo>
                  <a:pt x="91260" y="36208"/>
                  <a:pt x="99036" y="124336"/>
                  <a:pt x="104328" y="130384"/>
                </a:cubicBezTo>
                <a:cubicBezTo>
                  <a:pt x="109620" y="136432"/>
                  <a:pt x="112752" y="64180"/>
                  <a:pt x="117936" y="57808"/>
                </a:cubicBezTo>
                <a:cubicBezTo>
                  <a:pt x="123120" y="51436"/>
                  <a:pt x="128952" y="101116"/>
                  <a:pt x="135432" y="92152"/>
                </a:cubicBezTo>
                <a:cubicBezTo>
                  <a:pt x="141912" y="83188"/>
                  <a:pt x="148068" y="-1268"/>
                  <a:pt x="156816" y="4024"/>
                </a:cubicBezTo>
                <a:cubicBezTo>
                  <a:pt x="165564" y="9316"/>
                  <a:pt x="182736" y="103924"/>
                  <a:pt x="187920" y="12390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  <p:sp>
        <p:nvSpPr>
          <p:cNvPr id="189" name="Google Shape;189;p25"/>
          <p:cNvSpPr txBox="1"/>
          <p:nvPr/>
        </p:nvSpPr>
        <p:spPr>
          <a:xfrm>
            <a:off x="1883100" y="2831250"/>
            <a:ext cx="295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𝛾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190" name="Google Shape;190;p25"/>
          <p:cNvCxnSpPr/>
          <p:nvPr/>
        </p:nvCxnSpPr>
        <p:spPr>
          <a:xfrm>
            <a:off x="2373300" y="3078000"/>
            <a:ext cx="2389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25"/>
          <p:cNvCxnSpPr/>
          <p:nvPr/>
        </p:nvCxnSpPr>
        <p:spPr>
          <a:xfrm>
            <a:off x="4918200" y="3078000"/>
            <a:ext cx="1877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/>
          <p:nvPr/>
        </p:nvSpPr>
        <p:spPr>
          <a:xfrm>
            <a:off x="4025700" y="1036800"/>
            <a:ext cx="810000" cy="35106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6"/>
          <p:cNvSpPr/>
          <p:nvPr/>
        </p:nvSpPr>
        <p:spPr>
          <a:xfrm>
            <a:off x="4787100" y="1036800"/>
            <a:ext cx="729000" cy="35106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6"/>
          <p:cNvSpPr/>
          <p:nvPr/>
        </p:nvSpPr>
        <p:spPr>
          <a:xfrm>
            <a:off x="3021300" y="1036800"/>
            <a:ext cx="1004400" cy="3510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5516100" y="1036800"/>
            <a:ext cx="1360800" cy="35106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6"/>
          <p:cNvSpPr/>
          <p:nvPr/>
        </p:nvSpPr>
        <p:spPr>
          <a:xfrm>
            <a:off x="2178900" y="1036800"/>
            <a:ext cx="842400" cy="35106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rgbClr val="EA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Multi-scale Community Detection Algorithm</a:t>
            </a:r>
            <a:endParaRPr/>
          </a:p>
        </p:txBody>
      </p:sp>
      <p:sp>
        <p:nvSpPr>
          <p:cNvPr id="202" name="Google Shape;202;p26"/>
          <p:cNvSpPr/>
          <p:nvPr/>
        </p:nvSpPr>
        <p:spPr>
          <a:xfrm>
            <a:off x="2178900" y="1276400"/>
            <a:ext cx="4698000" cy="3270850"/>
          </a:xfrm>
          <a:custGeom>
            <a:avLst/>
            <a:gdLst/>
            <a:ahLst/>
            <a:cxnLst/>
            <a:rect l="l" t="t" r="r" b="b"/>
            <a:pathLst>
              <a:path w="187920" h="130834" extrusionOk="0">
                <a:moveTo>
                  <a:pt x="0" y="113536"/>
                </a:moveTo>
                <a:cubicBezTo>
                  <a:pt x="3024" y="104464"/>
                  <a:pt x="12204" y="63964"/>
                  <a:pt x="18144" y="59104"/>
                </a:cubicBezTo>
                <a:cubicBezTo>
                  <a:pt x="24084" y="54244"/>
                  <a:pt x="29376" y="94096"/>
                  <a:pt x="35640" y="84376"/>
                </a:cubicBezTo>
                <a:cubicBezTo>
                  <a:pt x="41904" y="74656"/>
                  <a:pt x="49356" y="7804"/>
                  <a:pt x="55728" y="784"/>
                </a:cubicBezTo>
                <a:cubicBezTo>
                  <a:pt x="62100" y="-6236"/>
                  <a:pt x="68796" y="38800"/>
                  <a:pt x="73872" y="42256"/>
                </a:cubicBezTo>
                <a:cubicBezTo>
                  <a:pt x="78948" y="45712"/>
                  <a:pt x="81108" y="6832"/>
                  <a:pt x="86184" y="21520"/>
                </a:cubicBezTo>
                <a:cubicBezTo>
                  <a:pt x="91260" y="36208"/>
                  <a:pt x="99036" y="124336"/>
                  <a:pt x="104328" y="130384"/>
                </a:cubicBezTo>
                <a:cubicBezTo>
                  <a:pt x="109620" y="136432"/>
                  <a:pt x="112752" y="64180"/>
                  <a:pt x="117936" y="57808"/>
                </a:cubicBezTo>
                <a:cubicBezTo>
                  <a:pt x="123120" y="51436"/>
                  <a:pt x="128952" y="101116"/>
                  <a:pt x="135432" y="92152"/>
                </a:cubicBezTo>
                <a:cubicBezTo>
                  <a:pt x="141912" y="83188"/>
                  <a:pt x="148068" y="-1268"/>
                  <a:pt x="156816" y="4024"/>
                </a:cubicBezTo>
                <a:cubicBezTo>
                  <a:pt x="165564" y="9316"/>
                  <a:pt x="182736" y="103924"/>
                  <a:pt x="187920" y="12390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3" name="Google Shape;203;p26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  <p:sp>
        <p:nvSpPr>
          <p:cNvPr id="204" name="Google Shape;204;p26"/>
          <p:cNvSpPr txBox="1"/>
          <p:nvPr/>
        </p:nvSpPr>
        <p:spPr>
          <a:xfrm>
            <a:off x="2871300" y="1706850"/>
            <a:ext cx="295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𝛾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205" name="Google Shape;205;p26"/>
          <p:cNvCxnSpPr/>
          <p:nvPr/>
        </p:nvCxnSpPr>
        <p:spPr>
          <a:xfrm>
            <a:off x="3118500" y="1992600"/>
            <a:ext cx="1458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/>
          <p:nvPr/>
        </p:nvSpPr>
        <p:spPr>
          <a:xfrm>
            <a:off x="4025700" y="1036800"/>
            <a:ext cx="810000" cy="35106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4787100" y="1036800"/>
            <a:ext cx="729000" cy="35106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3021300" y="1036800"/>
            <a:ext cx="1004400" cy="35106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5516100" y="1036800"/>
            <a:ext cx="1360800" cy="35106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2178900" y="1036800"/>
            <a:ext cx="842400" cy="35106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rgbClr val="EA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Multi-scale Community Detection Algorithm</a:t>
            </a:r>
            <a:endParaRPr/>
          </a:p>
        </p:txBody>
      </p:sp>
      <p:sp>
        <p:nvSpPr>
          <p:cNvPr id="216" name="Google Shape;216;p27"/>
          <p:cNvSpPr/>
          <p:nvPr/>
        </p:nvSpPr>
        <p:spPr>
          <a:xfrm>
            <a:off x="2178900" y="1276400"/>
            <a:ext cx="4698000" cy="3270850"/>
          </a:xfrm>
          <a:custGeom>
            <a:avLst/>
            <a:gdLst/>
            <a:ahLst/>
            <a:cxnLst/>
            <a:rect l="l" t="t" r="r" b="b"/>
            <a:pathLst>
              <a:path w="187920" h="130834" extrusionOk="0">
                <a:moveTo>
                  <a:pt x="0" y="113536"/>
                </a:moveTo>
                <a:cubicBezTo>
                  <a:pt x="3024" y="104464"/>
                  <a:pt x="12204" y="63964"/>
                  <a:pt x="18144" y="59104"/>
                </a:cubicBezTo>
                <a:cubicBezTo>
                  <a:pt x="24084" y="54244"/>
                  <a:pt x="29376" y="94096"/>
                  <a:pt x="35640" y="84376"/>
                </a:cubicBezTo>
                <a:cubicBezTo>
                  <a:pt x="41904" y="74656"/>
                  <a:pt x="49356" y="7804"/>
                  <a:pt x="55728" y="784"/>
                </a:cubicBezTo>
                <a:cubicBezTo>
                  <a:pt x="62100" y="-6236"/>
                  <a:pt x="68796" y="38800"/>
                  <a:pt x="73872" y="42256"/>
                </a:cubicBezTo>
                <a:cubicBezTo>
                  <a:pt x="78948" y="45712"/>
                  <a:pt x="81108" y="6832"/>
                  <a:pt x="86184" y="21520"/>
                </a:cubicBezTo>
                <a:cubicBezTo>
                  <a:pt x="91260" y="36208"/>
                  <a:pt x="99036" y="124336"/>
                  <a:pt x="104328" y="130384"/>
                </a:cubicBezTo>
                <a:cubicBezTo>
                  <a:pt x="109620" y="136432"/>
                  <a:pt x="112752" y="64180"/>
                  <a:pt x="117936" y="57808"/>
                </a:cubicBezTo>
                <a:cubicBezTo>
                  <a:pt x="123120" y="51436"/>
                  <a:pt x="128952" y="101116"/>
                  <a:pt x="135432" y="92152"/>
                </a:cubicBezTo>
                <a:cubicBezTo>
                  <a:pt x="141912" y="83188"/>
                  <a:pt x="148068" y="-1268"/>
                  <a:pt x="156816" y="4024"/>
                </a:cubicBezTo>
                <a:cubicBezTo>
                  <a:pt x="165564" y="9316"/>
                  <a:pt x="182736" y="103924"/>
                  <a:pt x="187920" y="12390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7" name="Google Shape;217;p27"/>
          <p:cNvSpPr txBox="1">
            <a:spLocks noGrp="1"/>
          </p:cNvSpPr>
          <p:nvPr>
            <p:ph type="body" idx="1"/>
          </p:nvPr>
        </p:nvSpPr>
        <p:spPr>
          <a:xfrm>
            <a:off x="8320225" y="4447225"/>
            <a:ext cx="583500" cy="4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[3]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>
            <a:spLocks noGrp="1"/>
          </p:cNvSpPr>
          <p:nvPr>
            <p:ph type="title"/>
          </p:nvPr>
        </p:nvSpPr>
        <p:spPr>
          <a:xfrm>
            <a:off x="2138400" y="1690800"/>
            <a:ext cx="4867200" cy="17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Sources</a:t>
            </a:r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[1] Barabási, A. (2015), Network Science, Cambridge University Press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/>
              <a:t>[2] Wikipedia. Modularity (networks).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https://en.wikipedia.org/wiki/Modularity_(networks)</a:t>
            </a:r>
            <a:endParaRPr sz="15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/>
              <a:t>[3] Xiaoyan Lu, Brendan Cross, Boleslaw K. Szymanski. Asymptotic resolution bounds of generalized modularity and multi-scale community detection.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https://arxiv.org/pdf/1902.04243.pdf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On-screen Show (16:9)</PresentationFormat>
  <Paragraphs>82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Old Standard TT</vt:lpstr>
      <vt:lpstr>Arial</vt:lpstr>
      <vt:lpstr>Paperback</vt:lpstr>
      <vt:lpstr>Limits of Modularity and Optimized Greedy Algorithms Network Science section 9.4.3 and Asymptotic resolution bounds of generalized modularity and multi-scale community detection</vt:lpstr>
      <vt:lpstr>Community Detection</vt:lpstr>
      <vt:lpstr>Modularity</vt:lpstr>
      <vt:lpstr>Modularity</vt:lpstr>
      <vt:lpstr>Greedy Algorithm</vt:lpstr>
      <vt:lpstr>Resolution Parameter</vt:lpstr>
      <vt:lpstr>Plateau Problem</vt:lpstr>
      <vt:lpstr>Plateau Problem</vt:lpstr>
      <vt:lpstr>Plateau Problem</vt:lpstr>
      <vt:lpstr>Multi-scale Community Detection Algorithm</vt:lpstr>
      <vt:lpstr>Multi-scale Community Detection Algorithm</vt:lpstr>
      <vt:lpstr>Multi-scale Community Detection Algorithm</vt:lpstr>
      <vt:lpstr>Multi-scale Community Detection Algorithm</vt:lpstr>
      <vt:lpstr>Multi-scale Community Detection Algorithm</vt:lpstr>
      <vt:lpstr>Multi-scale Community Detection Algorithm</vt:lpstr>
      <vt:lpstr>Questions?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Limits of Modularity and Optimized Greedy Algorithms Network Science section 9.4.3 and Asymptotic resolution bounds of generalized modularity and multi-scale community detection</dc:title>
  <dc:creator>szymansk</dc:creator>
  <cp:lastModifiedBy>Windows User</cp:lastModifiedBy>
  <cp:revision>1</cp:revision>
  <dcterms:modified xsi:type="dcterms:W3CDTF">2021-12-09T13:35:03Z</dcterms:modified>
</cp:coreProperties>
</file>