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7" r:id="rId6"/>
    <p:sldId id="268" r:id="rId7"/>
    <p:sldId id="269" r:id="rId8"/>
    <p:sldId id="259" r:id="rId9"/>
    <p:sldId id="266" r:id="rId10"/>
    <p:sldId id="270" r:id="rId11"/>
    <p:sldId id="271" r:id="rId12"/>
    <p:sldId id="272" r:id="rId13"/>
    <p:sldId id="273" r:id="rId14"/>
    <p:sldId id="263" r:id="rId15"/>
    <p:sldId id="275" r:id="rId16"/>
    <p:sldId id="276" r:id="rId17"/>
    <p:sldId id="274" r:id="rId18"/>
    <p:sldId id="265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2" d="100"/>
          <a:sy n="192" d="100"/>
        </p:scale>
        <p:origin x="355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7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5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6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1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2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7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0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3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0D99E-A5DA-49F8-8710-3C208383926D}" type="datetimeFigureOut">
              <a:rPr lang="en-US" smtClean="0"/>
              <a:t>11/28/2021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6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E776-2E4A-41A8-AAFF-66E523C44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1948"/>
            <a:ext cx="9144000" cy="2387600"/>
          </a:xfrm>
        </p:spPr>
        <p:txBody>
          <a:bodyPr/>
          <a:lstStyle/>
          <a:p>
            <a:r>
              <a:rPr lang="en-US" dirty="0"/>
              <a:t>Giant Component and 3.D</a:t>
            </a:r>
            <a:br>
              <a:rPr lang="en-US" dirty="0"/>
            </a:br>
            <a:r>
              <a:rPr lang="en-US" dirty="0"/>
              <a:t>Component Sizes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61FAA-7C85-49AD-BE42-D979826F4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9933"/>
            <a:ext cx="9144000" cy="1655762"/>
          </a:xfrm>
        </p:spPr>
        <p:txBody>
          <a:bodyPr/>
          <a:lstStyle/>
          <a:p>
            <a:pPr algn="l"/>
            <a:r>
              <a:rPr lang="en-US" dirty="0"/>
              <a:t>Felix(</a:t>
            </a:r>
            <a:r>
              <a:rPr lang="en-US" dirty="0" err="1"/>
              <a:t>Zonghong</a:t>
            </a:r>
            <a:r>
              <a:rPr lang="en-US" dirty="0"/>
              <a:t>) Yu, CSE&amp;ISYE 2022</a:t>
            </a:r>
          </a:p>
          <a:p>
            <a:pPr algn="l"/>
            <a:r>
              <a:rPr lang="en-US" dirty="0"/>
              <a:t>11/29/2021</a:t>
            </a:r>
          </a:p>
        </p:txBody>
      </p:sp>
    </p:spTree>
    <p:extLst>
      <p:ext uri="{BB962C8B-B14F-4D97-AF65-F5344CB8AC3E}">
        <p14:creationId xmlns:p14="http://schemas.microsoft.com/office/powerpoint/2010/main" val="45198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C4F6F-7C88-4EC0-8A52-E488C8B3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4916B-0103-40E2-A12B-B7F49548A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Definition for Giant Component</a:t>
            </a:r>
          </a:p>
          <a:p>
            <a:r>
              <a:rPr lang="en-US" dirty="0"/>
              <a:t>Introduce Topics and Questions</a:t>
            </a:r>
          </a:p>
          <a:p>
            <a:r>
              <a:rPr lang="en-US" dirty="0"/>
              <a:t>Analysis and Solutions for Giant Component</a:t>
            </a:r>
          </a:p>
          <a:p>
            <a:r>
              <a:rPr lang="en-US" dirty="0"/>
              <a:t>Definition for Giant Component for 3D Component Sizes</a:t>
            </a:r>
          </a:p>
          <a:p>
            <a:r>
              <a:rPr lang="en-US" dirty="0"/>
              <a:t>Analysis and Solutions for 3D Component Sizes</a:t>
            </a:r>
          </a:p>
          <a:p>
            <a:r>
              <a:rPr lang="en-US" dirty="0"/>
              <a:t>Relevant </a:t>
            </a:r>
            <a:r>
              <a:rPr lang="en-US" altLang="zh-CN" dirty="0"/>
              <a:t>Concept</a:t>
            </a:r>
            <a:r>
              <a:rPr lang="en-US" dirty="0"/>
              <a:t>s </a:t>
            </a:r>
          </a:p>
          <a:p>
            <a:r>
              <a:rPr lang="en-US" dirty="0"/>
              <a:t>Conclusion </a:t>
            </a:r>
          </a:p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2754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0C2FB-424A-40D2-A404-DBFEE9FC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Giant component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2F492-C92A-4AC1-AD04-9FB53F8D1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Proposed by </a:t>
            </a:r>
            <a:r>
              <a:rPr lang="en-US" dirty="0" err="1"/>
              <a:t>Solomonoff</a:t>
            </a:r>
            <a:r>
              <a:rPr lang="en-US" dirty="0"/>
              <a:t> and Rapoport and by </a:t>
            </a:r>
            <a:r>
              <a:rPr lang="en-US" dirty="0" err="1"/>
              <a:t>Erdős</a:t>
            </a:r>
            <a:r>
              <a:rPr lang="en-US" dirty="0"/>
              <a:t> and </a:t>
            </a:r>
            <a:r>
              <a:rPr lang="en-US" dirty="0" err="1"/>
              <a:t>Rényi</a:t>
            </a:r>
            <a:r>
              <a:rPr lang="en-US" dirty="0"/>
              <a:t>, for the emergence of giant component at 〈k〉= 1 </a:t>
            </a:r>
          </a:p>
          <a:p>
            <a:pPr>
              <a:lnSpc>
                <a:spcPct val="100000"/>
              </a:lnSpc>
            </a:pPr>
            <a:r>
              <a:rPr lang="en-US" dirty="0"/>
              <a:t>A connected component of a given random graph that contains a finite fraction of the entire graph's vertices</a:t>
            </a:r>
          </a:p>
          <a:p>
            <a:pPr>
              <a:lnSpc>
                <a:spcPct val="150000"/>
              </a:lnSpc>
            </a:pPr>
            <a:r>
              <a:rPr lang="en-US" dirty="0"/>
              <a:t>Prominent feature of the </a:t>
            </a:r>
            <a:r>
              <a:rPr lang="en-US" dirty="0" err="1"/>
              <a:t>Erdős</a:t>
            </a:r>
            <a:r>
              <a:rPr lang="en-US" dirty="0"/>
              <a:t>–</a:t>
            </a:r>
            <a:r>
              <a:rPr lang="en-US" dirty="0" err="1"/>
              <a:t>Rényi</a:t>
            </a:r>
            <a:r>
              <a:rPr lang="en-US" dirty="0"/>
              <a:t> model (ER) of random graphs</a:t>
            </a:r>
          </a:p>
          <a:p>
            <a:pPr>
              <a:lnSpc>
                <a:spcPct val="150000"/>
              </a:lnSpc>
            </a:pPr>
            <a:r>
              <a:rPr lang="en-US" dirty="0"/>
              <a:t>Be utilized in interdependent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17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901C-BEC3-4685-8135-DFCC9A88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8914F-31AD-4D5E-8148-524CFC227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US" dirty="0"/>
              <a:t>How many components do we expect for a given size?</a:t>
            </a:r>
          </a:p>
          <a:p>
            <a:pPr>
              <a:lnSpc>
                <a:spcPct val="250000"/>
              </a:lnSpc>
            </a:pPr>
            <a:r>
              <a:rPr lang="en-US" dirty="0"/>
              <a:t>What is their size distribution?</a:t>
            </a:r>
          </a:p>
        </p:txBody>
      </p:sp>
    </p:spTree>
    <p:extLst>
      <p:ext uri="{BB962C8B-B14F-4D97-AF65-F5344CB8AC3E}">
        <p14:creationId xmlns:p14="http://schemas.microsoft.com/office/powerpoint/2010/main" val="377667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A00C-9486-4D3A-BA32-33C8B93B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Analysis and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26C4F-FA4D-4E25-B1B0-B5A8FEA80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685" y="1459865"/>
            <a:ext cx="1055999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Let us denote with u = 1 - NG/N </a:t>
            </a:r>
          </a:p>
          <a:p>
            <a:pPr lvl="1"/>
            <a:r>
              <a:rPr lang="en-US" dirty="0"/>
              <a:t>The fraction of nodes that are not in the giant component, whose size we take to be NG. </a:t>
            </a:r>
          </a:p>
          <a:p>
            <a:pPr lvl="1"/>
            <a:r>
              <a:rPr lang="en-US" dirty="0"/>
              <a:t>If node </a:t>
            </a:r>
            <a:r>
              <a:rPr lang="en-US" dirty="0" err="1"/>
              <a:t>i</a:t>
            </a:r>
            <a:r>
              <a:rPr lang="en-US" dirty="0"/>
              <a:t> is part of the GC, it must link to another node j, which must also be part of the GC. </a:t>
            </a:r>
          </a:p>
          <a:p>
            <a:pPr lvl="1"/>
            <a:r>
              <a:rPr lang="en-US" dirty="0"/>
              <a:t>If </a:t>
            </a:r>
            <a:r>
              <a:rPr lang="en-US" dirty="0" err="1"/>
              <a:t>i</a:t>
            </a:r>
            <a:r>
              <a:rPr lang="en-US" dirty="0"/>
              <a:t> is not part of the GC:</a:t>
            </a:r>
          </a:p>
          <a:p>
            <a:pPr lvl="2"/>
            <a:r>
              <a:rPr lang="en-US" dirty="0"/>
              <a:t>There is no link between </a:t>
            </a:r>
            <a:r>
              <a:rPr lang="en-US" dirty="0" err="1"/>
              <a:t>i</a:t>
            </a:r>
            <a:r>
              <a:rPr lang="en-US" dirty="0"/>
              <a:t> and j (probability for this is 1- p).</a:t>
            </a:r>
          </a:p>
          <a:p>
            <a:pPr lvl="2"/>
            <a:r>
              <a:rPr lang="en-US" dirty="0"/>
              <a:t>There is a link between </a:t>
            </a:r>
            <a:r>
              <a:rPr lang="en-US" dirty="0" err="1"/>
              <a:t>i</a:t>
            </a:r>
            <a:r>
              <a:rPr lang="en-US" dirty="0"/>
              <a:t> and j, but j is not part of the GC (probability for this is </a:t>
            </a:r>
            <a:r>
              <a:rPr lang="en-US" dirty="0" err="1"/>
              <a:t>pu</a:t>
            </a:r>
            <a:r>
              <a:rPr lang="en-US" dirty="0"/>
              <a:t>).</a:t>
            </a:r>
          </a:p>
          <a:p>
            <a:r>
              <a:rPr lang="en-US" dirty="0"/>
              <a:t>Therefore, the total probability that </a:t>
            </a:r>
            <a:r>
              <a:rPr lang="en-US" dirty="0" err="1"/>
              <a:t>i</a:t>
            </a:r>
            <a:r>
              <a:rPr lang="en-US" dirty="0"/>
              <a:t> is not part of the GC via node j is 1 - p + </a:t>
            </a:r>
            <a:r>
              <a:rPr lang="en-US" dirty="0" err="1"/>
              <a:t>pu</a:t>
            </a:r>
            <a:r>
              <a:rPr lang="en-US" dirty="0"/>
              <a:t>. </a:t>
            </a:r>
          </a:p>
          <a:p>
            <a:r>
              <a:rPr lang="en-US" dirty="0"/>
              <a:t>As there are other N-1 nodes, u = (1-p+pu)^(N-1)</a:t>
            </a:r>
          </a:p>
        </p:txBody>
      </p:sp>
    </p:spTree>
    <p:extLst>
      <p:ext uri="{BB962C8B-B14F-4D97-AF65-F5344CB8AC3E}">
        <p14:creationId xmlns:p14="http://schemas.microsoft.com/office/powerpoint/2010/main" val="195033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FC76-DE07-454F-8F26-C99F979F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Analysis and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66B83-BBC4-4260-A807-EF1606389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using this: u = (1-p+pu)^(N-1) and taking the logarithm of both sides, we obtain:</a:t>
            </a:r>
          </a:p>
          <a:p>
            <a:r>
              <a:rPr lang="en-US" dirty="0"/>
              <a:t>Taking an exponential of both sides leads to u = exp[- 〈k〉(1 - u)]. If we denote with S the fraction of nodes in the giant component</a:t>
            </a:r>
          </a:p>
          <a:p>
            <a:pPr lvl="1"/>
            <a:r>
              <a:rPr lang="en-US" dirty="0"/>
              <a:t>S = 1 – e^(-</a:t>
            </a:r>
            <a:r>
              <a:rPr lang="en-US" dirty="0" err="1"/>
              <a:t>kS</a:t>
            </a:r>
            <a:r>
              <a:rPr lang="en-US" dirty="0"/>
              <a:t>)</a:t>
            </a:r>
          </a:p>
          <a:p>
            <a:r>
              <a:rPr lang="en-US" dirty="0"/>
              <a:t>This equation provides the size of the giant component S in function of 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71E0DE-1B36-41A9-A2AB-DDA3FDEE0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68" y="2267554"/>
            <a:ext cx="6597353" cy="43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2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D9EE-C801-4FC1-8518-A2FBD4C3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 = 1 – e^(-</a:t>
            </a:r>
            <a:r>
              <a:rPr lang="en-US" dirty="0" err="1"/>
              <a:t>kS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A76E9CCD-4C48-4B6E-9838-2E141FD71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762" y="1027906"/>
            <a:ext cx="5684513" cy="273047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3E207B-6BBC-40B5-9AD6-C8A0ACF4916D}"/>
              </a:ext>
            </a:extLst>
          </p:cNvPr>
          <p:cNvSpPr txBox="1"/>
          <p:nvPr/>
        </p:nvSpPr>
        <p:spPr>
          <a:xfrm>
            <a:off x="619538" y="1272208"/>
            <a:ext cx="493444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 does not have a closed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 have a nonzero solution, the obtained curve must intersect with the dotted diagonal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small 〈k〉 the two curves intersect each other only at S = 0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 determine the value of 〈k〉, take a derivative of S = 1 – e^(-</a:t>
            </a:r>
            <a:r>
              <a:rPr lang="en-US" sz="2400" dirty="0" err="1"/>
              <a:t>kS</a:t>
            </a:r>
            <a:r>
              <a:rPr lang="en-US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dS</a:t>
            </a:r>
            <a:r>
              <a:rPr lang="en-US" sz="2400" dirty="0"/>
              <a:t>/</a:t>
            </a:r>
            <a:r>
              <a:rPr lang="en-US" altLang="zh-CN" sz="2400" dirty="0" err="1"/>
              <a:t>dS</a:t>
            </a:r>
            <a:r>
              <a:rPr lang="en-US" altLang="zh-CN" sz="2400" dirty="0"/>
              <a:t> = d(</a:t>
            </a:r>
            <a:r>
              <a:rPr lang="en-US" sz="2400" dirty="0"/>
              <a:t>1 – e^(-</a:t>
            </a:r>
            <a:r>
              <a:rPr lang="en-US" sz="2400" dirty="0" err="1"/>
              <a:t>kS</a:t>
            </a:r>
            <a:r>
              <a:rPr lang="en-US" sz="2400" dirty="0"/>
              <a:t>))/</a:t>
            </a:r>
            <a:r>
              <a:rPr lang="en-US" sz="2400" dirty="0" err="1"/>
              <a:t>dS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=&gt; 1 = </a:t>
            </a:r>
            <a:r>
              <a:rPr lang="en-US" sz="2400" dirty="0" err="1"/>
              <a:t>ke</a:t>
            </a:r>
            <a:r>
              <a:rPr lang="en-US" sz="2400" dirty="0"/>
              <a:t>^(-</a:t>
            </a:r>
            <a:r>
              <a:rPr lang="en-US" sz="2400" dirty="0" err="1"/>
              <a:t>kS</a:t>
            </a:r>
            <a:r>
              <a:rPr lang="en-US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Set S = 0, we would get k =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Therefore, we obtain that the phase transition point is at k = 1</a:t>
            </a:r>
          </a:p>
        </p:txBody>
      </p:sp>
    </p:spTree>
    <p:extLst>
      <p:ext uri="{BB962C8B-B14F-4D97-AF65-F5344CB8AC3E}">
        <p14:creationId xmlns:p14="http://schemas.microsoft.com/office/powerpoint/2010/main" val="304613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AA05-CD67-445B-B1A0-6BBD1DBB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3.D Component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A5DB1-991F-43F9-A222-47F4654FE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Component Size Distribution</a:t>
            </a:r>
          </a:p>
          <a:p>
            <a:pPr lvl="1"/>
            <a:r>
              <a:rPr lang="en-US" dirty="0"/>
              <a:t>By calculating the probability that a randomly chosen node belongs to a component of size s in a random network</a:t>
            </a:r>
          </a:p>
          <a:p>
            <a:pPr lvl="1"/>
            <a:r>
              <a:rPr lang="en-US" dirty="0"/>
              <a:t>Getting two contributions: a slowly decreasing power law term and a rapidly decreasing exponential term</a:t>
            </a:r>
          </a:p>
          <a:p>
            <a:r>
              <a:rPr lang="en-US" dirty="0"/>
              <a:t>Average Component Size</a:t>
            </a:r>
          </a:p>
          <a:p>
            <a:pPr lvl="1"/>
            <a:r>
              <a:rPr lang="en-US" dirty="0"/>
              <a:t>Follows the equation</a:t>
            </a:r>
          </a:p>
          <a:p>
            <a:pPr lvl="1"/>
            <a:r>
              <a:rPr lang="en-US" dirty="0"/>
              <a:t>Diverges when the average degree approaches the critical point</a:t>
            </a:r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B1DAFCBF-8D9A-4AA6-84E4-EDAEF8D6B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586" y="4001294"/>
            <a:ext cx="2429214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0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766E1-C3B7-4D67-9E97-D87CCF34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3.D Component sizes</a:t>
            </a:r>
          </a:p>
        </p:txBody>
      </p:sp>
      <p:pic>
        <p:nvPicPr>
          <p:cNvPr id="4" name="Content Placeholder 3" descr="Chart, scatter chart&#10;&#10;Description automatically generated">
            <a:extLst>
              <a:ext uri="{FF2B5EF4-FFF2-40B4-BE49-F238E27FC236}">
                <a16:creationId xmlns:a16="http://schemas.microsoft.com/office/drawing/2014/main" id="{26943F3E-A9FB-422D-A0BF-CAD945216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93" y="1372402"/>
            <a:ext cx="5383507" cy="25825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AE3C2D-018E-4A3F-A4B2-E34615FD0AE1}"/>
              </a:ext>
            </a:extLst>
          </p:cNvPr>
          <p:cNvSpPr txBox="1"/>
          <p:nvPr/>
        </p:nvSpPr>
        <p:spPr>
          <a:xfrm>
            <a:off x="238538" y="1482918"/>
            <a:ext cx="6249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a random network, the probability that a randomly chosen node belongs to a component of size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replacing </a:t>
            </a:r>
            <a:r>
              <a:rPr lang="en-US" dirty="0" err="1"/>
              <a:t>k^S</a:t>
            </a:r>
            <a:r>
              <a:rPr lang="en-US" dirty="0"/>
              <a:t> – 1 with exp[(S-1)In&lt;k&gt;] and using Stirling-formula: s! = </a:t>
            </a:r>
            <a:r>
              <a:rPr lang="en-US" dirty="0" err="1"/>
              <a:t>squareroot</a:t>
            </a:r>
            <a:r>
              <a:rPr lang="en-US" dirty="0"/>
              <a:t>(</a:t>
            </a:r>
            <a:r>
              <a:rPr lang="el-GR" dirty="0"/>
              <a:t>2π</a:t>
            </a:r>
            <a:r>
              <a:rPr lang="en-US" dirty="0"/>
              <a:t>s)(s/e)^s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Get Ps = s^(-3/2) * e^-{(k-1)s+(s-1)In(k)}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Two contributions: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Slowly decreasing power law term s^(-3/2)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/>
              <a:t>Rapidyl</a:t>
            </a:r>
            <a:r>
              <a:rPr lang="en-US" dirty="0"/>
              <a:t> decreasing exponential term -</a:t>
            </a:r>
          </a:p>
          <a:p>
            <a:pPr lvl="2"/>
            <a:r>
              <a:rPr lang="en-US" dirty="0"/>
              <a:t>e^-{(k-1)s+(s-1)In(k)}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When at the critical point k =1, no exponential term: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Ps = s^(-3/2)</a:t>
            </a:r>
          </a:p>
        </p:txBody>
      </p:sp>
      <p:pic>
        <p:nvPicPr>
          <p:cNvPr id="7" name="Picture 6" descr="A picture containing text, watch, gauge&#10;&#10;Description automatically generated">
            <a:extLst>
              <a:ext uri="{FF2B5EF4-FFF2-40B4-BE49-F238E27FC236}">
                <a16:creationId xmlns:a16="http://schemas.microsoft.com/office/drawing/2014/main" id="{632E4F4D-6616-4A4C-8AF6-1B78C3B7D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86" y="2170146"/>
            <a:ext cx="2579082" cy="5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09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F633-3938-4599-9CCA-924B87677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Slowly decreasing power law term s^(-3/2) with different k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3906CAB1-61E8-4912-909B-3261F6CCE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26" y="1407336"/>
            <a:ext cx="7783347" cy="4682210"/>
          </a:xfrm>
        </p:spPr>
      </p:pic>
    </p:spTree>
    <p:extLst>
      <p:ext uri="{BB962C8B-B14F-4D97-AF65-F5344CB8AC3E}">
        <p14:creationId xmlns:p14="http://schemas.microsoft.com/office/powerpoint/2010/main" val="2443378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142B8-8A4D-414C-B85A-F228B127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Component Size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DCCFE-AF25-4ADA-8B78-042DE4A3B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Denote as Ps in a random network</a:t>
            </a:r>
          </a:p>
          <a:p>
            <a:pPr lvl="1"/>
            <a:r>
              <a:rPr lang="en-US" dirty="0"/>
              <a:t>Through the graphs, Ps converges for large N to the prediction</a:t>
            </a:r>
          </a:p>
          <a:p>
            <a:pPr lvl="1"/>
            <a:r>
              <a:rPr lang="en-US" dirty="0"/>
              <a:t>When N = 10^4, Ps has an exponential form for k != 1</a:t>
            </a:r>
          </a:p>
          <a:p>
            <a:pPr lvl="1"/>
            <a:r>
              <a:rPr lang="en-US" dirty="0"/>
              <a:t>When at critical point k = 1, follows power law: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Ps = s^(-3/2)</a:t>
            </a:r>
          </a:p>
          <a:p>
            <a:pPr marL="742950" lvl="1" indent="-285750"/>
            <a:r>
              <a:rPr lang="en-US" dirty="0"/>
              <a:t>The green lines are Ps = s^(-3/2) * e^-{(k-1)s+(s-1)In(k)}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B01FA2AD-F2ED-4BAB-A6DC-F9D12E4F5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09" y="2859926"/>
            <a:ext cx="3721791" cy="249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7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146F-B6BB-40DB-89F9-AC4CB3547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Average Component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0E101-E2C9-4C23-943C-E342B0117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equation for average component size excluding the GC:</a:t>
            </a:r>
          </a:p>
          <a:p>
            <a:pPr lvl="1"/>
            <a:r>
              <a:rPr lang="en-US" dirty="0"/>
              <a:t>When k &lt; 1, we lack GC, meaning NG = 0:</a:t>
            </a:r>
          </a:p>
          <a:p>
            <a:pPr lvl="2"/>
            <a:r>
              <a:rPr lang="en-US" dirty="0"/>
              <a:t>S = 1/(1-k), diverges when average degree approaches k = 1</a:t>
            </a:r>
          </a:p>
          <a:p>
            <a:pPr lvl="2"/>
            <a:r>
              <a:rPr lang="en-US" dirty="0"/>
              <a:t>Size of the clusters increases when approaching the critical point</a:t>
            </a:r>
          </a:p>
          <a:p>
            <a:r>
              <a:rPr lang="en-US" dirty="0"/>
              <a:t>To determine the average component size for k &gt; 1</a:t>
            </a:r>
          </a:p>
          <a:p>
            <a:pPr lvl="1"/>
            <a:r>
              <a:rPr lang="en-US" dirty="0"/>
              <a:t>Calculate the size of GC</a:t>
            </a:r>
          </a:p>
          <a:p>
            <a:pPr lvl="1"/>
            <a:r>
              <a:rPr lang="en-US" dirty="0"/>
              <a:t>Predicts the size of component to which a randomly node belongs</a:t>
            </a:r>
          </a:p>
          <a:p>
            <a:pPr lvl="2"/>
            <a:r>
              <a:rPr lang="en-US" dirty="0"/>
              <a:t>S’ = 2/(2-k+kNg/G)</a:t>
            </a:r>
          </a:p>
        </p:txBody>
      </p:sp>
      <p:pic>
        <p:nvPicPr>
          <p:cNvPr id="7" name="Picture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9AB6D714-33F3-4D60-A205-13B932A50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696" y="2255444"/>
            <a:ext cx="2972215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4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6DF66-2029-4F3C-9D34-16407B4B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S’ = 2/(2-k+kNg/G)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Graphical user interface, chart, histogram&#10;&#10;Description automatically generated">
            <a:extLst>
              <a:ext uri="{FF2B5EF4-FFF2-40B4-BE49-F238E27FC236}">
                <a16:creationId xmlns:a16="http://schemas.microsoft.com/office/drawing/2014/main" id="{43C3AD0D-1274-480B-8829-D53AA125F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29" y="458132"/>
            <a:ext cx="3608201" cy="62445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BC3886-76F8-46DD-BC7B-A0F79D60277B}"/>
              </a:ext>
            </a:extLst>
          </p:cNvPr>
          <p:cNvSpPr txBox="1"/>
          <p:nvPr/>
        </p:nvSpPr>
        <p:spPr>
          <a:xfrm>
            <a:off x="630014" y="1908736"/>
            <a:ext cx="67921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average size s of a component is the purple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 curve shows the overall average size as the equation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larger N becomes, the more closely the numerical data follows the equation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measure is biased as each component of size s will be counted s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Diverges at the critical point for s.</a:t>
            </a:r>
          </a:p>
        </p:txBody>
      </p:sp>
    </p:spTree>
    <p:extLst>
      <p:ext uri="{BB962C8B-B14F-4D97-AF65-F5344CB8AC3E}">
        <p14:creationId xmlns:p14="http://schemas.microsoft.com/office/powerpoint/2010/main" val="496268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501D-E0D8-4977-A8EA-793C7D74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Relevant Topics in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014-BB90-482B-86F8-6F377383C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Reinforced nodes</a:t>
            </a:r>
          </a:p>
          <a:p>
            <a:pPr lvl="1"/>
            <a:r>
              <a:rPr lang="en-US" dirty="0"/>
              <a:t>Extra sources that can support the finite components in which they belong.</a:t>
            </a:r>
          </a:p>
          <a:p>
            <a:r>
              <a:rPr lang="en-US" dirty="0"/>
              <a:t>Graphs with arbitrary degree distributions</a:t>
            </a:r>
          </a:p>
          <a:p>
            <a:r>
              <a:rPr lang="en-US" dirty="0"/>
              <a:t>Criteria for giant component existence in directed and undirected configuration graphs</a:t>
            </a:r>
          </a:p>
          <a:p>
            <a:r>
              <a:rPr lang="en-US" dirty="0"/>
              <a:t>Percolation theory</a:t>
            </a:r>
          </a:p>
          <a:p>
            <a:pPr lvl="1"/>
            <a:r>
              <a:rPr lang="en-US" dirty="0"/>
              <a:t>Describes the behavior of a network when nodes or links are added</a:t>
            </a:r>
          </a:p>
          <a:p>
            <a:r>
              <a:rPr lang="en-US" dirty="0"/>
              <a:t>Scale free networks</a:t>
            </a:r>
          </a:p>
        </p:txBody>
      </p:sp>
    </p:spTree>
    <p:extLst>
      <p:ext uri="{BB962C8B-B14F-4D97-AF65-F5344CB8AC3E}">
        <p14:creationId xmlns:p14="http://schemas.microsoft.com/office/powerpoint/2010/main" val="1738940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9BF98-C504-4A39-B21A-86C6032B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Graphs with arbitrary degree distributions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1B9DA-A50B-4119-B47F-2041F42D2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Recent work on the structure of social networks and the internet has focused attention on graphs with distributions of vertex degree </a:t>
            </a:r>
          </a:p>
          <a:p>
            <a:pPr lvl="1"/>
            <a:r>
              <a:rPr lang="en-US" sz="2200" dirty="0"/>
              <a:t>Significantly different from the Poisson degree distributions </a:t>
            </a:r>
          </a:p>
          <a:p>
            <a:pPr lvl="1"/>
            <a:r>
              <a:rPr lang="en-US" sz="2200" dirty="0"/>
              <a:t>Develop in detail the theory of random graphs with arbitrary degree distributions. </a:t>
            </a:r>
          </a:p>
          <a:p>
            <a:pPr lvl="1"/>
            <a:r>
              <a:rPr lang="en-US" sz="2200" dirty="0"/>
              <a:t>Simple undirected, unipartite graphs, and the properties of directed and bipartite graphs. </a:t>
            </a:r>
          </a:p>
          <a:p>
            <a:pPr lvl="1"/>
            <a:r>
              <a:rPr lang="en-US" sz="2200" dirty="0"/>
              <a:t>Derive exact expressions for the position of the phase transition at which a giant component first forms, the mean component size, the size of the giant component</a:t>
            </a:r>
          </a:p>
          <a:p>
            <a:r>
              <a:rPr lang="en-US" sz="2400" dirty="0"/>
              <a:t>Apply the theory to some real-world graphs, including the world-wide web and collaboration graphs of scientists</a:t>
            </a:r>
          </a:p>
          <a:p>
            <a:pPr lvl="1"/>
            <a:r>
              <a:rPr lang="en-US" sz="2000" dirty="0"/>
              <a:t>Demonstrating that in some cases random graphs with appropriate distributions of vertex degree predict with surprising accuracy the behavior of the real world, while in others there is a measurable discrepancy between theory and reality.</a:t>
            </a:r>
          </a:p>
        </p:txBody>
      </p:sp>
    </p:spTree>
    <p:extLst>
      <p:ext uri="{BB962C8B-B14F-4D97-AF65-F5344CB8AC3E}">
        <p14:creationId xmlns:p14="http://schemas.microsoft.com/office/powerpoint/2010/main" val="1662721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F9E4-7530-4E58-BA68-9C1AF50B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Percolation theory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6B24D3B3-CBCE-4810-8793-C8C52CDE7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391" y="1856475"/>
            <a:ext cx="3143689" cy="28960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9FF2D3-C452-4169-8C95-B274F8FE33E8}"/>
              </a:ext>
            </a:extLst>
          </p:cNvPr>
          <p:cNvSpPr txBox="1"/>
          <p:nvPr/>
        </p:nvSpPr>
        <p:spPr>
          <a:xfrm>
            <a:off x="580443" y="1856475"/>
            <a:ext cx="7430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simplest not exactly solved model displaying a phase transition.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percolation threshold is the concentration (occupation probability) p at which an infinite cluster appears for the first time in an infinite lattice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events A1 and A2 are independent ⇔ P(A1 ∩ A2) = P(A1)P(A2).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cluster is a group of nearest neighboring occupied sites.</a:t>
            </a:r>
          </a:p>
        </p:txBody>
      </p:sp>
    </p:spTree>
    <p:extLst>
      <p:ext uri="{BB962C8B-B14F-4D97-AF65-F5344CB8AC3E}">
        <p14:creationId xmlns:p14="http://schemas.microsoft.com/office/powerpoint/2010/main" val="3753015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4C11-8AFE-4107-AA82-A0793E55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Current Research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C88FB-9665-4B36-A39A-AF37FE9C4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3889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Network science is adopted to solve practical and research challenges related to understanding the nature of online interactive platforms</a:t>
            </a:r>
          </a:p>
          <a:p>
            <a:r>
              <a:rPr lang="en-US" sz="2400" dirty="0"/>
              <a:t>The largest connected component, so-called a giant component (GC), to better understand how the representative network has established. </a:t>
            </a:r>
          </a:p>
          <a:p>
            <a:pPr lvl="1"/>
            <a:r>
              <a:rPr lang="en-US" sz="2000" dirty="0"/>
              <a:t>Apply dynamic network analysis to investigate how the GC has evolved over time</a:t>
            </a:r>
          </a:p>
          <a:p>
            <a:pPr lvl="1"/>
            <a:r>
              <a:rPr lang="en-US" sz="2000" dirty="0"/>
              <a:t>Identify a particular pattern towards emerging a GC</a:t>
            </a:r>
          </a:p>
          <a:p>
            <a:r>
              <a:rPr lang="en-US" sz="2400" dirty="0"/>
              <a:t>Dynamic complex networks also involve of utilizing GC and 3D component sizes</a:t>
            </a:r>
          </a:p>
          <a:p>
            <a:pPr lvl="1"/>
            <a:r>
              <a:rPr lang="en-US" sz="2000" dirty="0"/>
              <a:t>Recent research proves that power grids have the characteristics of complex networks, such as “small-world” and “scale-free.”</a:t>
            </a:r>
          </a:p>
        </p:txBody>
      </p:sp>
    </p:spTree>
    <p:extLst>
      <p:ext uri="{BB962C8B-B14F-4D97-AF65-F5344CB8AC3E}">
        <p14:creationId xmlns:p14="http://schemas.microsoft.com/office/powerpoint/2010/main" val="2620224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68233-0CE5-4AA0-AAE0-B5163EE9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EC288-1CA0-453B-ACFD-39E3A6CF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100" dirty="0" err="1">
                <a:effectLst/>
              </a:rPr>
              <a:t>Barabási</a:t>
            </a:r>
            <a:r>
              <a:rPr lang="en-US" sz="1100" dirty="0">
                <a:effectLst/>
              </a:rPr>
              <a:t> </a:t>
            </a:r>
            <a:r>
              <a:rPr lang="en-US" sz="1100" dirty="0" err="1">
                <a:effectLst/>
              </a:rPr>
              <a:t>Albert-Lászlo</a:t>
            </a:r>
            <a:r>
              <a:rPr lang="en-US" sz="1100" dirty="0">
                <a:effectLst/>
              </a:rPr>
              <a:t>́ and </a:t>
            </a:r>
            <a:r>
              <a:rPr lang="en-US" sz="1100" dirty="0" err="1">
                <a:effectLst/>
              </a:rPr>
              <a:t>Pósfai</a:t>
            </a:r>
            <a:r>
              <a:rPr lang="en-US" sz="1100" dirty="0">
                <a:effectLst/>
              </a:rPr>
              <a:t> </a:t>
            </a:r>
            <a:r>
              <a:rPr lang="en-US" sz="1100" dirty="0" err="1">
                <a:effectLst/>
              </a:rPr>
              <a:t>Márton</a:t>
            </a:r>
            <a:r>
              <a:rPr lang="en-US" sz="1100" dirty="0">
                <a:effectLst/>
              </a:rPr>
              <a:t>, </a:t>
            </a:r>
            <a:r>
              <a:rPr lang="en-US" sz="1100" i="1" dirty="0">
                <a:effectLst/>
              </a:rPr>
              <a:t>Network science</a:t>
            </a:r>
            <a:r>
              <a:rPr lang="en-US" sz="1100" dirty="0">
                <a:effectLst/>
              </a:rPr>
              <a:t>. Cambridge, United Kingdom: Cambridge University Press, 2017. </a:t>
            </a:r>
          </a:p>
          <a:p>
            <a:r>
              <a:rPr lang="en-US" sz="1100" dirty="0">
                <a:effectLst/>
              </a:rPr>
              <a:t>En.wikipedia.org. 2021. </a:t>
            </a:r>
            <a:r>
              <a:rPr lang="en-US" sz="1100" i="1" dirty="0">
                <a:effectLst/>
              </a:rPr>
              <a:t>Giant component </a:t>
            </a:r>
            <a:r>
              <a:rPr lang="en-US" sz="1100" dirty="0">
                <a:effectLst/>
              </a:rPr>
              <a:t>- Wikipedia. [online] Available at: &lt;https://en.wikipedia.org/wiki/Giant_component#Reinforced_nodes&gt; [Accessed 31 October 2021].</a:t>
            </a:r>
          </a:p>
          <a:p>
            <a:r>
              <a:rPr lang="en-US" sz="1100" dirty="0" err="1">
                <a:effectLst/>
              </a:rPr>
              <a:t>Xisong</a:t>
            </a:r>
            <a:r>
              <a:rPr lang="en-US" sz="1100" dirty="0">
                <a:effectLst/>
              </a:rPr>
              <a:t> Dong, ... </a:t>
            </a:r>
            <a:r>
              <a:rPr lang="en-US" sz="1100" dirty="0" err="1">
                <a:effectLst/>
              </a:rPr>
              <a:t>Jiachen</a:t>
            </a:r>
            <a:r>
              <a:rPr lang="en-US" sz="1100" dirty="0">
                <a:effectLst/>
              </a:rPr>
              <a:t> Hou, </a:t>
            </a:r>
            <a:r>
              <a:rPr lang="en-US" sz="1100" i="1" dirty="0">
                <a:effectLst/>
              </a:rPr>
              <a:t>in Service Science</a:t>
            </a:r>
            <a:r>
              <a:rPr lang="en-US" sz="1100" dirty="0">
                <a:effectLst/>
              </a:rPr>
              <a:t>, “Management, and Engineering”, 2012</a:t>
            </a:r>
          </a:p>
          <a:p>
            <a:r>
              <a:rPr lang="en-US" sz="1100" dirty="0">
                <a:effectLst/>
              </a:rPr>
              <a:t>Rinaldi SM, </a:t>
            </a:r>
            <a:r>
              <a:rPr lang="en-US" sz="1100" dirty="0" err="1">
                <a:effectLst/>
              </a:rPr>
              <a:t>Peerenboom</a:t>
            </a:r>
            <a:r>
              <a:rPr lang="en-US" sz="1100" dirty="0">
                <a:effectLst/>
              </a:rPr>
              <a:t> JP, Kelly TK (2001) Identifying, understanding, and analyzing critical infrastructure interdependencies. IEEE Control Syst Mag N Y 21(6):11–25</a:t>
            </a:r>
          </a:p>
          <a:p>
            <a:r>
              <a:rPr lang="en-US" sz="1100" dirty="0">
                <a:effectLst/>
              </a:rPr>
              <a:t>Little RG (2002) Controlling cascading failure: Understanding the vulnerabilities of interconnected infrastructures. J Urban Tech 9(1):109–123.</a:t>
            </a:r>
          </a:p>
          <a:p>
            <a:r>
              <a:rPr lang="en-US" sz="1100" dirty="0">
                <a:effectLst/>
              </a:rPr>
              <a:t>Bashan A, Bartsch RP, </a:t>
            </a:r>
            <a:r>
              <a:rPr lang="en-US" sz="1100" dirty="0" err="1">
                <a:effectLst/>
              </a:rPr>
              <a:t>Kantelhardt</a:t>
            </a:r>
            <a:r>
              <a:rPr lang="en-US" sz="1100" dirty="0">
                <a:effectLst/>
              </a:rPr>
              <a:t> JW, </a:t>
            </a:r>
            <a:r>
              <a:rPr lang="en-US" sz="1100" dirty="0" err="1">
                <a:effectLst/>
              </a:rPr>
              <a:t>Havlin</a:t>
            </a:r>
            <a:r>
              <a:rPr lang="en-US" sz="1100" dirty="0">
                <a:effectLst/>
              </a:rPr>
              <a:t> S, Ivanov </a:t>
            </a:r>
            <a:r>
              <a:rPr lang="en-US" sz="1100" dirty="0" err="1">
                <a:effectLst/>
              </a:rPr>
              <a:t>PCh</a:t>
            </a:r>
            <a:r>
              <a:rPr lang="en-US" sz="1100" dirty="0">
                <a:effectLst/>
              </a:rPr>
              <a:t> (2012) Network physiology reveals relations between network topology and physiological function. Nat </a:t>
            </a:r>
            <a:r>
              <a:rPr lang="en-US" sz="1100" dirty="0" err="1">
                <a:effectLst/>
              </a:rPr>
              <a:t>Commun</a:t>
            </a:r>
            <a:r>
              <a:rPr lang="en-US" sz="1100" dirty="0">
                <a:effectLst/>
              </a:rPr>
              <a:t> 3:702.</a:t>
            </a:r>
          </a:p>
          <a:p>
            <a:r>
              <a:rPr lang="en-US" sz="1100" dirty="0">
                <a:effectLst/>
              </a:rPr>
              <a:t>Gao J, </a:t>
            </a:r>
            <a:r>
              <a:rPr lang="en-US" sz="1100" dirty="0" err="1">
                <a:effectLst/>
              </a:rPr>
              <a:t>Buldyrev</a:t>
            </a:r>
            <a:r>
              <a:rPr lang="en-US" sz="1100" dirty="0">
                <a:effectLst/>
              </a:rPr>
              <a:t> SV, Stanley HE, </a:t>
            </a:r>
            <a:r>
              <a:rPr lang="en-US" sz="1100" dirty="0" err="1">
                <a:effectLst/>
              </a:rPr>
              <a:t>Havlin</a:t>
            </a:r>
            <a:r>
              <a:rPr lang="en-US" sz="1100" dirty="0">
                <a:effectLst/>
              </a:rPr>
              <a:t> S (2012) Networks formed from interdependent networks. Nat Phys 8(1):40–48.</a:t>
            </a:r>
          </a:p>
          <a:p>
            <a:r>
              <a:rPr lang="en-US" sz="1100" dirty="0" err="1">
                <a:effectLst/>
              </a:rPr>
              <a:t>Onnela</a:t>
            </a:r>
            <a:r>
              <a:rPr lang="en-US" sz="1100" dirty="0">
                <a:effectLst/>
              </a:rPr>
              <a:t> J-P, et al. (2007) Structure and tie strengths in mobile communication networks. Proc Natl </a:t>
            </a:r>
            <a:r>
              <a:rPr lang="en-US" sz="1100" dirty="0" err="1">
                <a:effectLst/>
              </a:rPr>
              <a:t>Acad</a:t>
            </a:r>
            <a:r>
              <a:rPr lang="en-US" sz="1100" dirty="0">
                <a:effectLst/>
              </a:rPr>
              <a:t> Sci USA 104(18):7332–7336.</a:t>
            </a:r>
          </a:p>
          <a:p>
            <a:r>
              <a:rPr lang="en-US" sz="1100" dirty="0">
                <a:effectLst/>
              </a:rPr>
              <a:t>Coniglio A (1982) Cluster structure near the percolation threshold. J Phys A Math Gen 15(12):3829–3844.</a:t>
            </a:r>
          </a:p>
          <a:p>
            <a:r>
              <a:rPr lang="en-US" sz="1100" dirty="0">
                <a:effectLst/>
              </a:rPr>
              <a:t>Cohen R, </a:t>
            </a:r>
            <a:r>
              <a:rPr lang="en-US" sz="1100" dirty="0" err="1">
                <a:effectLst/>
              </a:rPr>
              <a:t>Erez</a:t>
            </a:r>
            <a:r>
              <a:rPr lang="en-US" sz="1100" dirty="0">
                <a:effectLst/>
              </a:rPr>
              <a:t> K, Ben-Avraham D, </a:t>
            </a:r>
            <a:r>
              <a:rPr lang="en-US" sz="1100" dirty="0" err="1">
                <a:effectLst/>
              </a:rPr>
              <a:t>Havlin</a:t>
            </a:r>
            <a:r>
              <a:rPr lang="en-US" sz="1100" dirty="0">
                <a:effectLst/>
              </a:rPr>
              <a:t> S (2000) Resilience of the internet to random breakdowns. Phys Rev Lett 85(21):4626–4628.</a:t>
            </a:r>
          </a:p>
          <a:p>
            <a:r>
              <a:rPr lang="en-US" sz="1100" dirty="0" err="1">
                <a:effectLst/>
              </a:rPr>
              <a:t>Bollobás</a:t>
            </a:r>
            <a:r>
              <a:rPr lang="en-US" sz="1100" dirty="0">
                <a:effectLst/>
              </a:rPr>
              <a:t> B (2001) Random Graphs: 1985 (Academic, London).</a:t>
            </a:r>
          </a:p>
          <a:p>
            <a:r>
              <a:rPr lang="en-US" sz="1100" dirty="0">
                <a:effectLst/>
              </a:rPr>
              <a:t>Albert R, </a:t>
            </a:r>
            <a:r>
              <a:rPr lang="en-US" sz="1100" dirty="0" err="1">
                <a:effectLst/>
              </a:rPr>
              <a:t>Barabási</a:t>
            </a:r>
            <a:r>
              <a:rPr lang="en-US" sz="1100" dirty="0">
                <a:effectLst/>
              </a:rPr>
              <a:t> A-L (2002) Statistical mechanics of complex networks. Rev Mod Phys 74(1):47–97.</a:t>
            </a:r>
          </a:p>
          <a:p>
            <a:r>
              <a:rPr lang="en-US" sz="1100" dirty="0">
                <a:effectLst/>
              </a:rPr>
              <a:t>Gao J, et al. (2011) Robustness of a network of networks. Phys Rev Lett 107(19):195701.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34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F080-2776-4730-81A3-8CB556D4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sz="4800" dirty="0"/>
              <a:t>Thank</a:t>
            </a:r>
            <a:r>
              <a:rPr lang="en-US" dirty="0"/>
              <a:t> you!</a:t>
            </a:r>
          </a:p>
        </p:txBody>
      </p:sp>
    </p:spTree>
    <p:extLst>
      <p:ext uri="{BB962C8B-B14F-4D97-AF65-F5344CB8AC3E}">
        <p14:creationId xmlns:p14="http://schemas.microsoft.com/office/powerpoint/2010/main" val="17525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2247</TotalTime>
  <Words>1608</Words>
  <Application>Microsoft Office PowerPoint</Application>
  <PresentationFormat>Widescreen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Giant Component and 3.D Component Sizes</vt:lpstr>
      <vt:lpstr>Overview</vt:lpstr>
      <vt:lpstr>Giant component</vt:lpstr>
      <vt:lpstr>Problems</vt:lpstr>
      <vt:lpstr>Analysis and Solution</vt:lpstr>
      <vt:lpstr>Analysis and Solution</vt:lpstr>
      <vt:lpstr>S = 1 – e^(-kS) </vt:lpstr>
      <vt:lpstr>3.D Component sizes</vt:lpstr>
      <vt:lpstr>3.D Component sizes</vt:lpstr>
      <vt:lpstr>Slowly decreasing power law term s^(-3/2) with different k </vt:lpstr>
      <vt:lpstr>Component Size Distribution</vt:lpstr>
      <vt:lpstr>Average Component Size</vt:lpstr>
      <vt:lpstr>S’ = 2/(2-k+kNg/G) </vt:lpstr>
      <vt:lpstr>Relevant Topics in Research</vt:lpstr>
      <vt:lpstr>Graphs with arbitrary degree distributions </vt:lpstr>
      <vt:lpstr>Percolation theory </vt:lpstr>
      <vt:lpstr>Current Research Conclusion</vt:lpstr>
      <vt:lpstr>Reference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Giant component and 3.D Component sizes</dc:title>
  <dc:creator>Felix Yu</dc:creator>
  <cp:lastModifiedBy>Felix Yu</cp:lastModifiedBy>
  <cp:revision>29</cp:revision>
  <dcterms:created xsi:type="dcterms:W3CDTF">2021-10-31T19:24:06Z</dcterms:created>
  <dcterms:modified xsi:type="dcterms:W3CDTF">2021-11-29T03:36:55Z</dcterms:modified>
</cp:coreProperties>
</file>