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7"/>
  </p:notesMasterIdLst>
  <p:sldIdLst>
    <p:sldId id="257" r:id="rId2"/>
    <p:sldId id="321" r:id="rId3"/>
    <p:sldId id="322" r:id="rId4"/>
    <p:sldId id="323" r:id="rId5"/>
    <p:sldId id="324" r:id="rId6"/>
    <p:sldId id="325" r:id="rId7"/>
    <p:sldId id="326" r:id="rId8"/>
    <p:sldId id="327" r:id="rId9"/>
    <p:sldId id="328" r:id="rId10"/>
    <p:sldId id="329" r:id="rId11"/>
    <p:sldId id="330" r:id="rId12"/>
    <p:sldId id="331" r:id="rId13"/>
    <p:sldId id="333" r:id="rId14"/>
    <p:sldId id="334" r:id="rId15"/>
    <p:sldId id="335" r:id="rId16"/>
    <p:sldId id="337" r:id="rId17"/>
    <p:sldId id="339" r:id="rId18"/>
    <p:sldId id="343" r:id="rId19"/>
    <p:sldId id="342" r:id="rId20"/>
    <p:sldId id="338" r:id="rId21"/>
    <p:sldId id="340" r:id="rId22"/>
    <p:sldId id="341" r:id="rId23"/>
    <p:sldId id="344" r:id="rId24"/>
    <p:sldId id="345" r:id="rId25"/>
    <p:sldId id="362"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5574"/>
  </p:normalViewPr>
  <p:slideViewPr>
    <p:cSldViewPr snapToGrid="0" snapToObjects="1">
      <p:cViewPr varScale="1">
        <p:scale>
          <a:sx n="122" d="100"/>
          <a:sy n="122" d="100"/>
        </p:scale>
        <p:origin x="744" y="2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28F1717-44BC-FE42-86CD-902B9A8F9184}" type="datetimeFigureOut">
              <a:rPr lang="en-US" smtClean="0"/>
              <a:t>11/17/21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B4379A-055A-B04D-9200-699B27FE04C9}" type="slidenum">
              <a:rPr lang="en-US" smtClean="0"/>
              <a:t>‹#›</a:t>
            </a:fld>
            <a:endParaRPr lang="en-US"/>
          </a:p>
        </p:txBody>
      </p:sp>
    </p:spTree>
    <p:extLst>
      <p:ext uri="{BB962C8B-B14F-4D97-AF65-F5344CB8AC3E}">
        <p14:creationId xmlns:p14="http://schemas.microsoft.com/office/powerpoint/2010/main" val="4131417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F4FBB2D-3644-3144-A4C9-0F6D4152931F}" type="slidenum">
              <a:rPr lang="en-US" smtClean="0"/>
              <a:t>1</a:t>
            </a:fld>
            <a:endParaRPr lang="en-US"/>
          </a:p>
        </p:txBody>
      </p:sp>
    </p:spTree>
    <p:extLst>
      <p:ext uri="{BB962C8B-B14F-4D97-AF65-F5344CB8AC3E}">
        <p14:creationId xmlns:p14="http://schemas.microsoft.com/office/powerpoint/2010/main" val="31170210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Expand on the fact that tie strength description is nebulous, and telecommunication data is often not used, but we found a way that it can be very useful in understanding relationships consistently.</a:t>
            </a:r>
          </a:p>
        </p:txBody>
      </p:sp>
      <p:sp>
        <p:nvSpPr>
          <p:cNvPr id="4" name="Slide Number Placeholder 3"/>
          <p:cNvSpPr>
            <a:spLocks noGrp="1"/>
          </p:cNvSpPr>
          <p:nvPr>
            <p:ph type="sldNum" sz="quarter" idx="5"/>
          </p:nvPr>
        </p:nvSpPr>
        <p:spPr/>
        <p:txBody>
          <a:bodyPr/>
          <a:lstStyle/>
          <a:p>
            <a:fld id="{0F4FBB2D-3644-3144-A4C9-0F6D4152931F}" type="slidenum">
              <a:rPr lang="en-US" smtClean="0"/>
              <a:t>3</a:t>
            </a:fld>
            <a:endParaRPr lang="en-US"/>
          </a:p>
        </p:txBody>
      </p:sp>
    </p:spTree>
    <p:extLst>
      <p:ext uri="{BB962C8B-B14F-4D97-AF65-F5344CB8AC3E}">
        <p14:creationId xmlns:p14="http://schemas.microsoft.com/office/powerpoint/2010/main" val="13134545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tie strength is usually either a binary “close” or “not close”, or a sliding range of closeness as asked by a survey</a:t>
            </a:r>
          </a:p>
        </p:txBody>
      </p:sp>
      <p:sp>
        <p:nvSpPr>
          <p:cNvPr id="4" name="Slide Number Placeholder 3"/>
          <p:cNvSpPr>
            <a:spLocks noGrp="1"/>
          </p:cNvSpPr>
          <p:nvPr>
            <p:ph type="sldNum" sz="quarter" idx="5"/>
          </p:nvPr>
        </p:nvSpPr>
        <p:spPr/>
        <p:txBody>
          <a:bodyPr/>
          <a:lstStyle/>
          <a:p>
            <a:fld id="{EA3E5631-C2EF-CE4C-A4E0-7A48C341A7E4}" type="slidenum">
              <a:rPr lang="en-US" smtClean="0"/>
              <a:t>4</a:t>
            </a:fld>
            <a:endParaRPr lang="en-US"/>
          </a:p>
        </p:txBody>
      </p:sp>
    </p:spTree>
    <p:extLst>
      <p:ext uri="{BB962C8B-B14F-4D97-AF65-F5344CB8AC3E}">
        <p14:creationId xmlns:p14="http://schemas.microsoft.com/office/powerpoint/2010/main" val="40763326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NetSense</a:t>
            </a:r>
            <a:r>
              <a:rPr lang="en-US" dirty="0"/>
              <a:t> and </a:t>
            </a:r>
            <a:r>
              <a:rPr lang="en-US" dirty="0" err="1"/>
              <a:t>NetHealth</a:t>
            </a:r>
            <a:r>
              <a:rPr lang="en-US" dirty="0"/>
              <a:t> both provide demographic and ego network surveys at the beginning of each semester</a:t>
            </a:r>
          </a:p>
        </p:txBody>
      </p:sp>
      <p:sp>
        <p:nvSpPr>
          <p:cNvPr id="4" name="Slide Number Placeholder 3"/>
          <p:cNvSpPr>
            <a:spLocks noGrp="1"/>
          </p:cNvSpPr>
          <p:nvPr>
            <p:ph type="sldNum" sz="quarter" idx="5"/>
          </p:nvPr>
        </p:nvSpPr>
        <p:spPr/>
        <p:txBody>
          <a:bodyPr/>
          <a:lstStyle/>
          <a:p>
            <a:fld id="{0F4FBB2D-3644-3144-A4C9-0F6D4152931F}" type="slidenum">
              <a:rPr lang="en-US" smtClean="0"/>
              <a:t>7</a:t>
            </a:fld>
            <a:endParaRPr lang="en-US"/>
          </a:p>
        </p:txBody>
      </p:sp>
    </p:spTree>
    <p:extLst>
      <p:ext uri="{BB962C8B-B14F-4D97-AF65-F5344CB8AC3E}">
        <p14:creationId xmlns:p14="http://schemas.microsoft.com/office/powerpoint/2010/main" val="32869919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CDR = Call Detail Record</a:t>
            </a:r>
          </a:p>
        </p:txBody>
      </p:sp>
      <p:sp>
        <p:nvSpPr>
          <p:cNvPr id="4" name="Slide Number Placeholder 3"/>
          <p:cNvSpPr>
            <a:spLocks noGrp="1"/>
          </p:cNvSpPr>
          <p:nvPr>
            <p:ph type="sldNum" sz="quarter" idx="5"/>
          </p:nvPr>
        </p:nvSpPr>
        <p:spPr/>
        <p:txBody>
          <a:bodyPr/>
          <a:lstStyle/>
          <a:p>
            <a:fld id="{EA3E5631-C2EF-CE4C-A4E0-7A48C341A7E4}" type="slidenum">
              <a:rPr lang="en-US" smtClean="0"/>
              <a:t>9</a:t>
            </a:fld>
            <a:endParaRPr lang="en-US"/>
          </a:p>
        </p:txBody>
      </p:sp>
    </p:spTree>
    <p:extLst>
      <p:ext uri="{BB962C8B-B14F-4D97-AF65-F5344CB8AC3E}">
        <p14:creationId xmlns:p14="http://schemas.microsoft.com/office/powerpoint/2010/main" val="12679575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these models simply use the aggregate score of their single attribute for each ego-alter dyad to represent their tie strength. We then order this score for each alter for a given ego to assemble the predicted survey for that ego.</a:t>
            </a:r>
          </a:p>
        </p:txBody>
      </p:sp>
      <p:sp>
        <p:nvSpPr>
          <p:cNvPr id="4" name="Slide Number Placeholder 3"/>
          <p:cNvSpPr>
            <a:spLocks noGrp="1"/>
          </p:cNvSpPr>
          <p:nvPr>
            <p:ph type="sldNum" sz="quarter" idx="5"/>
          </p:nvPr>
        </p:nvSpPr>
        <p:spPr/>
        <p:txBody>
          <a:bodyPr/>
          <a:lstStyle/>
          <a:p>
            <a:fld id="{0F4FBB2D-3644-3144-A4C9-0F6D4152931F}" type="slidenum">
              <a:rPr lang="en-US" smtClean="0"/>
              <a:t>10</a:t>
            </a:fld>
            <a:endParaRPr lang="en-US"/>
          </a:p>
        </p:txBody>
      </p:sp>
    </p:spTree>
    <p:extLst>
      <p:ext uri="{BB962C8B-B14F-4D97-AF65-F5344CB8AC3E}">
        <p14:creationId xmlns:p14="http://schemas.microsoft.com/office/powerpoint/2010/main" val="34639299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Parameters are tuned using </a:t>
            </a:r>
            <a:r>
              <a:rPr lang="en-US" dirty="0" err="1"/>
              <a:t>Optuna</a:t>
            </a:r>
            <a:endParaRPr lang="en-US" dirty="0"/>
          </a:p>
        </p:txBody>
      </p:sp>
      <p:sp>
        <p:nvSpPr>
          <p:cNvPr id="4" name="Slide Number Placeholder 3"/>
          <p:cNvSpPr>
            <a:spLocks noGrp="1"/>
          </p:cNvSpPr>
          <p:nvPr>
            <p:ph type="sldNum" sz="quarter" idx="5"/>
          </p:nvPr>
        </p:nvSpPr>
        <p:spPr/>
        <p:txBody>
          <a:bodyPr/>
          <a:lstStyle/>
          <a:p>
            <a:fld id="{0F4FBB2D-3644-3144-A4C9-0F6D4152931F}" type="slidenum">
              <a:rPr lang="en-US" smtClean="0"/>
              <a:t>11</a:t>
            </a:fld>
            <a:endParaRPr lang="en-US"/>
          </a:p>
        </p:txBody>
      </p:sp>
    </p:spTree>
    <p:extLst>
      <p:ext uri="{BB962C8B-B14F-4D97-AF65-F5344CB8AC3E}">
        <p14:creationId xmlns:p14="http://schemas.microsoft.com/office/powerpoint/2010/main" val="34358474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While there is some loss of accuracy, these models are able to carry over predictions fairly well, still beating out the baseline models for the respective datasets. The Ensemble performs the best overall, indicating some power in the generalizability of its features implemented within a machine learning framework</a:t>
            </a:r>
          </a:p>
        </p:txBody>
      </p:sp>
      <p:sp>
        <p:nvSpPr>
          <p:cNvPr id="4" name="Slide Number Placeholder 3"/>
          <p:cNvSpPr>
            <a:spLocks noGrp="1"/>
          </p:cNvSpPr>
          <p:nvPr>
            <p:ph type="sldNum" sz="quarter" idx="5"/>
          </p:nvPr>
        </p:nvSpPr>
        <p:spPr/>
        <p:txBody>
          <a:bodyPr/>
          <a:lstStyle/>
          <a:p>
            <a:fld id="{0F4FBB2D-3644-3144-A4C9-0F6D4152931F}" type="slidenum">
              <a:rPr lang="en-US" smtClean="0"/>
              <a:t>18</a:t>
            </a:fld>
            <a:endParaRPr lang="en-US"/>
          </a:p>
        </p:txBody>
      </p:sp>
    </p:spTree>
    <p:extLst>
      <p:ext uri="{BB962C8B-B14F-4D97-AF65-F5344CB8AC3E}">
        <p14:creationId xmlns:p14="http://schemas.microsoft.com/office/powerpoint/2010/main" val="9358327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Note the obvious transition of significant others. But also note the trace of decay of acquaintance 1 that is only detectable using ML models. Also note how stable familial ties tend to be.</a:t>
            </a:r>
          </a:p>
          <a:p>
            <a:endParaRPr lang="en-US" dirty="0"/>
          </a:p>
          <a:p>
            <a:r>
              <a:rPr lang="en-US" dirty="0"/>
              <a:t>Figure caption: Generated tie strengths for a randomly selected </a:t>
            </a:r>
            <a:r>
              <a:rPr lang="en-US" dirty="0" err="1"/>
              <a:t>NetHealth</a:t>
            </a:r>
            <a:r>
              <a:rPr lang="en-US" dirty="0"/>
              <a:t> participant using the top four ranking prediction models (Hawkes, </a:t>
            </a:r>
            <a:r>
              <a:rPr lang="en-US" dirty="0" err="1"/>
              <a:t>CogSNet</a:t>
            </a:r>
            <a:r>
              <a:rPr lang="en-US" dirty="0"/>
              <a:t>, Ensemble, and LSTM). The x-axis marks the timestamp, and the y-axis marks the strength of the ties. The colored vertical bars indicate the occurrence of a survey, denoting if the models correctly (or incorrectly) classified the ranking of the considered individual.</a:t>
            </a:r>
          </a:p>
        </p:txBody>
      </p:sp>
      <p:sp>
        <p:nvSpPr>
          <p:cNvPr id="4" name="Slide Number Placeholder 3"/>
          <p:cNvSpPr>
            <a:spLocks noGrp="1"/>
          </p:cNvSpPr>
          <p:nvPr>
            <p:ph type="sldNum" sz="quarter" idx="5"/>
          </p:nvPr>
        </p:nvSpPr>
        <p:spPr/>
        <p:txBody>
          <a:bodyPr/>
          <a:lstStyle/>
          <a:p>
            <a:fld id="{0F4FBB2D-3644-3144-A4C9-0F6D4152931F}" type="slidenum">
              <a:rPr lang="en-US" smtClean="0"/>
              <a:t>20</a:t>
            </a:fld>
            <a:endParaRPr lang="en-US"/>
          </a:p>
        </p:txBody>
      </p:sp>
    </p:spTree>
    <p:extLst>
      <p:ext uri="{BB962C8B-B14F-4D97-AF65-F5344CB8AC3E}">
        <p14:creationId xmlns:p14="http://schemas.microsoft.com/office/powerpoint/2010/main" val="22154508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Similar trends to </a:t>
            </a:r>
            <a:r>
              <a:rPr lang="en-US" b="1" dirty="0" err="1"/>
              <a:t>NetHealth</a:t>
            </a:r>
            <a:r>
              <a:rPr lang="en-US" b="1" dirty="0"/>
              <a:t>. But note how the ML models pick up a significant shift in friendship in Friend 4 that the volume model does not pick up on. Also note the tie strength stability of friend 2 despite the generally low communication volume.</a:t>
            </a:r>
          </a:p>
          <a:p>
            <a:endParaRPr lang="en-US" dirty="0"/>
          </a:p>
          <a:p>
            <a:r>
              <a:rPr lang="en-US" dirty="0"/>
              <a:t>Figure caption: Generated tie strength for a randomly selected </a:t>
            </a:r>
            <a:r>
              <a:rPr lang="en-US" dirty="0" err="1"/>
              <a:t>NetSense</a:t>
            </a:r>
            <a:r>
              <a:rPr lang="en-US" dirty="0"/>
              <a:t> participant using the the Volume, Ensemble, and LSTM models. The x-axis marks the timestamp, and the y-axis marks the strength of the tie. The colored vertical bars indicate the occurrence of a survey, denoting if the models correctly (or incorrectly) classified the ranking of the considered individual. All tie strengths are normalized between $0$ and $1$ for comparison.</a:t>
            </a:r>
          </a:p>
        </p:txBody>
      </p:sp>
      <p:sp>
        <p:nvSpPr>
          <p:cNvPr id="4" name="Slide Number Placeholder 3"/>
          <p:cNvSpPr>
            <a:spLocks noGrp="1"/>
          </p:cNvSpPr>
          <p:nvPr>
            <p:ph type="sldNum" sz="quarter" idx="5"/>
          </p:nvPr>
        </p:nvSpPr>
        <p:spPr/>
        <p:txBody>
          <a:bodyPr/>
          <a:lstStyle/>
          <a:p>
            <a:fld id="{0F4FBB2D-3644-3144-A4C9-0F6D4152931F}" type="slidenum">
              <a:rPr lang="en-US" smtClean="0"/>
              <a:t>21</a:t>
            </a:fld>
            <a:endParaRPr lang="en-US"/>
          </a:p>
        </p:txBody>
      </p:sp>
    </p:spTree>
    <p:extLst>
      <p:ext uri="{BB962C8B-B14F-4D97-AF65-F5344CB8AC3E}">
        <p14:creationId xmlns:p14="http://schemas.microsoft.com/office/powerpoint/2010/main" val="36356654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stimulus means training data taken from the pool of testing egos that have already been predicted, or using CDR data that comes from testing egos</a:t>
            </a:r>
          </a:p>
        </p:txBody>
      </p:sp>
      <p:sp>
        <p:nvSpPr>
          <p:cNvPr id="4" name="Slide Number Placeholder 3"/>
          <p:cNvSpPr>
            <a:spLocks noGrp="1"/>
          </p:cNvSpPr>
          <p:nvPr>
            <p:ph type="sldNum" sz="quarter" idx="5"/>
          </p:nvPr>
        </p:nvSpPr>
        <p:spPr/>
        <p:txBody>
          <a:bodyPr/>
          <a:lstStyle/>
          <a:p>
            <a:fld id="{0F4FBB2D-3644-3144-A4C9-0F6D4152931F}" type="slidenum">
              <a:rPr lang="en-US" smtClean="0"/>
              <a:t>24</a:t>
            </a:fld>
            <a:endParaRPr lang="en-US"/>
          </a:p>
        </p:txBody>
      </p:sp>
    </p:spTree>
    <p:extLst>
      <p:ext uri="{BB962C8B-B14F-4D97-AF65-F5344CB8AC3E}">
        <p14:creationId xmlns:p14="http://schemas.microsoft.com/office/powerpoint/2010/main" val="36630810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Make sure to thank your advisor, family, friends, and funders (including DARPA, ARL, ARO).</a:t>
            </a:r>
          </a:p>
        </p:txBody>
      </p:sp>
      <p:sp>
        <p:nvSpPr>
          <p:cNvPr id="4" name="Slide Number Placeholder 3"/>
          <p:cNvSpPr>
            <a:spLocks noGrp="1"/>
          </p:cNvSpPr>
          <p:nvPr>
            <p:ph type="sldNum" sz="quarter" idx="5"/>
          </p:nvPr>
        </p:nvSpPr>
        <p:spPr/>
        <p:txBody>
          <a:bodyPr/>
          <a:lstStyle/>
          <a:p>
            <a:fld id="{0F4FBB2D-3644-3144-A4C9-0F6D4152931F}" type="slidenum">
              <a:rPr lang="en-US" smtClean="0"/>
              <a:t>25</a:t>
            </a:fld>
            <a:endParaRPr lang="en-US"/>
          </a:p>
        </p:txBody>
      </p:sp>
    </p:spTree>
    <p:extLst>
      <p:ext uri="{BB962C8B-B14F-4D97-AF65-F5344CB8AC3E}">
        <p14:creationId xmlns:p14="http://schemas.microsoft.com/office/powerpoint/2010/main" val="18749877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B0ABB3-96BD-9C4A-B80E-C54CC410E62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44C878E-A9BE-8943-89B4-98B4553776D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DB3B4E3-8FBB-0F4E-A27F-2BA00E611461}"/>
              </a:ext>
            </a:extLst>
          </p:cNvPr>
          <p:cNvSpPr>
            <a:spLocks noGrp="1"/>
          </p:cNvSpPr>
          <p:nvPr>
            <p:ph type="dt" sz="half" idx="10"/>
          </p:nvPr>
        </p:nvSpPr>
        <p:spPr/>
        <p:txBody>
          <a:bodyPr/>
          <a:lstStyle/>
          <a:p>
            <a:fld id="{82F19EF1-9F37-B94E-B2FA-DE971C225A74}" type="datetimeFigureOut">
              <a:rPr lang="en-US" smtClean="0"/>
              <a:t>11/17/21</a:t>
            </a:fld>
            <a:endParaRPr lang="en-US"/>
          </a:p>
        </p:txBody>
      </p:sp>
      <p:sp>
        <p:nvSpPr>
          <p:cNvPr id="5" name="Footer Placeholder 4">
            <a:extLst>
              <a:ext uri="{FF2B5EF4-FFF2-40B4-BE49-F238E27FC236}">
                <a16:creationId xmlns:a16="http://schemas.microsoft.com/office/drawing/2014/main" id="{FF3BA814-AD9A-6E4B-9ECB-BA958D8846E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6399B9F-3E16-134C-88B5-D3BE35B0E9F0}"/>
              </a:ext>
            </a:extLst>
          </p:cNvPr>
          <p:cNvSpPr>
            <a:spLocks noGrp="1"/>
          </p:cNvSpPr>
          <p:nvPr>
            <p:ph type="sldNum" sz="quarter" idx="12"/>
          </p:nvPr>
        </p:nvSpPr>
        <p:spPr/>
        <p:txBody>
          <a:bodyPr/>
          <a:lstStyle/>
          <a:p>
            <a:fld id="{8364D5C1-DF28-774D-9E8B-96E1C2120718}" type="slidenum">
              <a:rPr lang="en-US" smtClean="0"/>
              <a:t>‹#›</a:t>
            </a:fld>
            <a:endParaRPr lang="en-US"/>
          </a:p>
        </p:txBody>
      </p:sp>
    </p:spTree>
    <p:extLst>
      <p:ext uri="{BB962C8B-B14F-4D97-AF65-F5344CB8AC3E}">
        <p14:creationId xmlns:p14="http://schemas.microsoft.com/office/powerpoint/2010/main" val="13123831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C48E7A-7FF6-594F-ABA1-AE08A1C3714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7052B30-670B-DF43-A9D0-BC6C0731A3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73BDDDF-D99E-6940-AB38-33B72C9C02C9}"/>
              </a:ext>
            </a:extLst>
          </p:cNvPr>
          <p:cNvSpPr>
            <a:spLocks noGrp="1"/>
          </p:cNvSpPr>
          <p:nvPr>
            <p:ph type="dt" sz="half" idx="10"/>
          </p:nvPr>
        </p:nvSpPr>
        <p:spPr/>
        <p:txBody>
          <a:bodyPr/>
          <a:lstStyle/>
          <a:p>
            <a:fld id="{82F19EF1-9F37-B94E-B2FA-DE971C225A74}" type="datetimeFigureOut">
              <a:rPr lang="en-US" smtClean="0"/>
              <a:t>11/17/21</a:t>
            </a:fld>
            <a:endParaRPr lang="en-US"/>
          </a:p>
        </p:txBody>
      </p:sp>
      <p:sp>
        <p:nvSpPr>
          <p:cNvPr id="5" name="Footer Placeholder 4">
            <a:extLst>
              <a:ext uri="{FF2B5EF4-FFF2-40B4-BE49-F238E27FC236}">
                <a16:creationId xmlns:a16="http://schemas.microsoft.com/office/drawing/2014/main" id="{C715EDFA-405B-C142-8CBB-A0BEC1EA845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662AA6D-C4E7-F94B-AD16-AAE5B68787F7}"/>
              </a:ext>
            </a:extLst>
          </p:cNvPr>
          <p:cNvSpPr>
            <a:spLocks noGrp="1"/>
          </p:cNvSpPr>
          <p:nvPr>
            <p:ph type="sldNum" sz="quarter" idx="12"/>
          </p:nvPr>
        </p:nvSpPr>
        <p:spPr/>
        <p:txBody>
          <a:bodyPr/>
          <a:lstStyle/>
          <a:p>
            <a:fld id="{8364D5C1-DF28-774D-9E8B-96E1C2120718}" type="slidenum">
              <a:rPr lang="en-US" smtClean="0"/>
              <a:t>‹#›</a:t>
            </a:fld>
            <a:endParaRPr lang="en-US"/>
          </a:p>
        </p:txBody>
      </p:sp>
    </p:spTree>
    <p:extLst>
      <p:ext uri="{BB962C8B-B14F-4D97-AF65-F5344CB8AC3E}">
        <p14:creationId xmlns:p14="http://schemas.microsoft.com/office/powerpoint/2010/main" val="14050060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A1BAF2-9E48-B046-BC34-214CB5EB4BB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EFA7CFB-2D94-154B-859B-872BBFEC624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0A3AF09-BD1D-A044-A956-95F7AAD8E1CE}"/>
              </a:ext>
            </a:extLst>
          </p:cNvPr>
          <p:cNvSpPr>
            <a:spLocks noGrp="1"/>
          </p:cNvSpPr>
          <p:nvPr>
            <p:ph type="dt" sz="half" idx="10"/>
          </p:nvPr>
        </p:nvSpPr>
        <p:spPr/>
        <p:txBody>
          <a:bodyPr/>
          <a:lstStyle/>
          <a:p>
            <a:fld id="{82F19EF1-9F37-B94E-B2FA-DE971C225A74}" type="datetimeFigureOut">
              <a:rPr lang="en-US" smtClean="0"/>
              <a:t>11/17/21</a:t>
            </a:fld>
            <a:endParaRPr lang="en-US"/>
          </a:p>
        </p:txBody>
      </p:sp>
      <p:sp>
        <p:nvSpPr>
          <p:cNvPr id="5" name="Footer Placeholder 4">
            <a:extLst>
              <a:ext uri="{FF2B5EF4-FFF2-40B4-BE49-F238E27FC236}">
                <a16:creationId xmlns:a16="http://schemas.microsoft.com/office/drawing/2014/main" id="{55C12D18-6363-0D4E-B7CD-7D9DA1FBC4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312B819-F0D2-A948-94FD-8AFC9B4EFB07}"/>
              </a:ext>
            </a:extLst>
          </p:cNvPr>
          <p:cNvSpPr>
            <a:spLocks noGrp="1"/>
          </p:cNvSpPr>
          <p:nvPr>
            <p:ph type="sldNum" sz="quarter" idx="12"/>
          </p:nvPr>
        </p:nvSpPr>
        <p:spPr/>
        <p:txBody>
          <a:bodyPr/>
          <a:lstStyle/>
          <a:p>
            <a:fld id="{8364D5C1-DF28-774D-9E8B-96E1C2120718}" type="slidenum">
              <a:rPr lang="en-US" smtClean="0"/>
              <a:t>‹#›</a:t>
            </a:fld>
            <a:endParaRPr lang="en-US"/>
          </a:p>
        </p:txBody>
      </p:sp>
    </p:spTree>
    <p:extLst>
      <p:ext uri="{BB962C8B-B14F-4D97-AF65-F5344CB8AC3E}">
        <p14:creationId xmlns:p14="http://schemas.microsoft.com/office/powerpoint/2010/main" val="20375607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0BB4AA-637C-7F4B-AAA6-DB2C1EAC31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F104F8D-6E22-144B-9A6E-1E054B965F3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699D66F-23B1-0046-913A-CE219B71B9F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B95A9A5-347C-D64E-847E-8CE4260293B4}"/>
              </a:ext>
            </a:extLst>
          </p:cNvPr>
          <p:cNvSpPr>
            <a:spLocks noGrp="1"/>
          </p:cNvSpPr>
          <p:nvPr>
            <p:ph type="dt" sz="half" idx="10"/>
          </p:nvPr>
        </p:nvSpPr>
        <p:spPr/>
        <p:txBody>
          <a:bodyPr/>
          <a:lstStyle/>
          <a:p>
            <a:fld id="{82F19EF1-9F37-B94E-B2FA-DE971C225A74}" type="datetimeFigureOut">
              <a:rPr lang="en-US" smtClean="0"/>
              <a:t>11/17/21</a:t>
            </a:fld>
            <a:endParaRPr lang="en-US"/>
          </a:p>
        </p:txBody>
      </p:sp>
      <p:sp>
        <p:nvSpPr>
          <p:cNvPr id="6" name="Footer Placeholder 5">
            <a:extLst>
              <a:ext uri="{FF2B5EF4-FFF2-40B4-BE49-F238E27FC236}">
                <a16:creationId xmlns:a16="http://schemas.microsoft.com/office/drawing/2014/main" id="{E8DD1363-2F31-7342-8961-951C3FCBA5F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4FD54B2-FB5B-BC46-821F-7FBFFAED9C3F}"/>
              </a:ext>
            </a:extLst>
          </p:cNvPr>
          <p:cNvSpPr>
            <a:spLocks noGrp="1"/>
          </p:cNvSpPr>
          <p:nvPr>
            <p:ph type="sldNum" sz="quarter" idx="12"/>
          </p:nvPr>
        </p:nvSpPr>
        <p:spPr/>
        <p:txBody>
          <a:bodyPr/>
          <a:lstStyle/>
          <a:p>
            <a:fld id="{8364D5C1-DF28-774D-9E8B-96E1C2120718}" type="slidenum">
              <a:rPr lang="en-US" smtClean="0"/>
              <a:t>‹#›</a:t>
            </a:fld>
            <a:endParaRPr lang="en-US"/>
          </a:p>
        </p:txBody>
      </p:sp>
    </p:spTree>
    <p:extLst>
      <p:ext uri="{BB962C8B-B14F-4D97-AF65-F5344CB8AC3E}">
        <p14:creationId xmlns:p14="http://schemas.microsoft.com/office/powerpoint/2010/main" val="3388416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682179-C5BE-E840-AE47-46D46B2DFF0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75C5E14-BD51-3149-9DF6-54F5FE841FA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DA01574-BBB6-E94B-9C41-52E162CA925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36B6298-CBE4-6842-8770-546885C2713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3560790-C987-8741-A41E-81EEA0719C4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58D53BE-6666-4940-8F8B-9A621CF16C6F}"/>
              </a:ext>
            </a:extLst>
          </p:cNvPr>
          <p:cNvSpPr>
            <a:spLocks noGrp="1"/>
          </p:cNvSpPr>
          <p:nvPr>
            <p:ph type="dt" sz="half" idx="10"/>
          </p:nvPr>
        </p:nvSpPr>
        <p:spPr/>
        <p:txBody>
          <a:bodyPr/>
          <a:lstStyle/>
          <a:p>
            <a:fld id="{82F19EF1-9F37-B94E-B2FA-DE971C225A74}" type="datetimeFigureOut">
              <a:rPr lang="en-US" smtClean="0"/>
              <a:t>11/17/21</a:t>
            </a:fld>
            <a:endParaRPr lang="en-US"/>
          </a:p>
        </p:txBody>
      </p:sp>
      <p:sp>
        <p:nvSpPr>
          <p:cNvPr id="8" name="Footer Placeholder 7">
            <a:extLst>
              <a:ext uri="{FF2B5EF4-FFF2-40B4-BE49-F238E27FC236}">
                <a16:creationId xmlns:a16="http://schemas.microsoft.com/office/drawing/2014/main" id="{21990C48-F5AE-B84A-8BF7-52EC6FE2413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A97D297-946C-BD4D-AEE7-EFF5DA46EF36}"/>
              </a:ext>
            </a:extLst>
          </p:cNvPr>
          <p:cNvSpPr>
            <a:spLocks noGrp="1"/>
          </p:cNvSpPr>
          <p:nvPr>
            <p:ph type="sldNum" sz="quarter" idx="12"/>
          </p:nvPr>
        </p:nvSpPr>
        <p:spPr/>
        <p:txBody>
          <a:bodyPr/>
          <a:lstStyle/>
          <a:p>
            <a:fld id="{8364D5C1-DF28-774D-9E8B-96E1C2120718}" type="slidenum">
              <a:rPr lang="en-US" smtClean="0"/>
              <a:t>‹#›</a:t>
            </a:fld>
            <a:endParaRPr lang="en-US"/>
          </a:p>
        </p:txBody>
      </p:sp>
    </p:spTree>
    <p:extLst>
      <p:ext uri="{BB962C8B-B14F-4D97-AF65-F5344CB8AC3E}">
        <p14:creationId xmlns:p14="http://schemas.microsoft.com/office/powerpoint/2010/main" val="29365621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913B7-8527-FF4F-A55D-2C879896E6A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BC2B976-93E0-AD42-9675-08A1FFA74B5D}"/>
              </a:ext>
            </a:extLst>
          </p:cNvPr>
          <p:cNvSpPr>
            <a:spLocks noGrp="1"/>
          </p:cNvSpPr>
          <p:nvPr>
            <p:ph type="dt" sz="half" idx="10"/>
          </p:nvPr>
        </p:nvSpPr>
        <p:spPr/>
        <p:txBody>
          <a:bodyPr/>
          <a:lstStyle/>
          <a:p>
            <a:fld id="{82F19EF1-9F37-B94E-B2FA-DE971C225A74}" type="datetimeFigureOut">
              <a:rPr lang="en-US" smtClean="0"/>
              <a:t>11/17/21</a:t>
            </a:fld>
            <a:endParaRPr lang="en-US"/>
          </a:p>
        </p:txBody>
      </p:sp>
      <p:sp>
        <p:nvSpPr>
          <p:cNvPr id="4" name="Footer Placeholder 3">
            <a:extLst>
              <a:ext uri="{FF2B5EF4-FFF2-40B4-BE49-F238E27FC236}">
                <a16:creationId xmlns:a16="http://schemas.microsoft.com/office/drawing/2014/main" id="{AC7E41BB-5340-D142-8F00-D122E933D54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08C759B-452F-A54D-A03E-943DF0FCCB95}"/>
              </a:ext>
            </a:extLst>
          </p:cNvPr>
          <p:cNvSpPr>
            <a:spLocks noGrp="1"/>
          </p:cNvSpPr>
          <p:nvPr>
            <p:ph type="sldNum" sz="quarter" idx="12"/>
          </p:nvPr>
        </p:nvSpPr>
        <p:spPr/>
        <p:txBody>
          <a:bodyPr/>
          <a:lstStyle/>
          <a:p>
            <a:fld id="{8364D5C1-DF28-774D-9E8B-96E1C2120718}" type="slidenum">
              <a:rPr lang="en-US" smtClean="0"/>
              <a:t>‹#›</a:t>
            </a:fld>
            <a:endParaRPr lang="en-US"/>
          </a:p>
        </p:txBody>
      </p:sp>
    </p:spTree>
    <p:extLst>
      <p:ext uri="{BB962C8B-B14F-4D97-AF65-F5344CB8AC3E}">
        <p14:creationId xmlns:p14="http://schemas.microsoft.com/office/powerpoint/2010/main" val="25869437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195DE41-2821-9B47-92C3-469856627531}"/>
              </a:ext>
            </a:extLst>
          </p:cNvPr>
          <p:cNvSpPr>
            <a:spLocks noGrp="1"/>
          </p:cNvSpPr>
          <p:nvPr>
            <p:ph type="dt" sz="half" idx="10"/>
          </p:nvPr>
        </p:nvSpPr>
        <p:spPr/>
        <p:txBody>
          <a:bodyPr/>
          <a:lstStyle/>
          <a:p>
            <a:fld id="{82F19EF1-9F37-B94E-B2FA-DE971C225A74}" type="datetimeFigureOut">
              <a:rPr lang="en-US" smtClean="0"/>
              <a:t>11/17/21</a:t>
            </a:fld>
            <a:endParaRPr lang="en-US"/>
          </a:p>
        </p:txBody>
      </p:sp>
      <p:sp>
        <p:nvSpPr>
          <p:cNvPr id="3" name="Footer Placeholder 2">
            <a:extLst>
              <a:ext uri="{FF2B5EF4-FFF2-40B4-BE49-F238E27FC236}">
                <a16:creationId xmlns:a16="http://schemas.microsoft.com/office/drawing/2014/main" id="{63A09296-4CE8-6D46-B3DA-21E4D7F1C12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4BB62D7-D156-6844-87CA-D87841585E08}"/>
              </a:ext>
            </a:extLst>
          </p:cNvPr>
          <p:cNvSpPr>
            <a:spLocks noGrp="1"/>
          </p:cNvSpPr>
          <p:nvPr>
            <p:ph type="sldNum" sz="quarter" idx="12"/>
          </p:nvPr>
        </p:nvSpPr>
        <p:spPr/>
        <p:txBody>
          <a:bodyPr/>
          <a:lstStyle/>
          <a:p>
            <a:fld id="{8364D5C1-DF28-774D-9E8B-96E1C2120718}" type="slidenum">
              <a:rPr lang="en-US" smtClean="0"/>
              <a:t>‹#›</a:t>
            </a:fld>
            <a:endParaRPr lang="en-US"/>
          </a:p>
        </p:txBody>
      </p:sp>
    </p:spTree>
    <p:extLst>
      <p:ext uri="{BB962C8B-B14F-4D97-AF65-F5344CB8AC3E}">
        <p14:creationId xmlns:p14="http://schemas.microsoft.com/office/powerpoint/2010/main" val="24102641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C71F5-0FD3-2E4C-B188-3A96333CE33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C0DBFE0-7AA3-D243-81C0-FD829C98B9A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52506CE-EAA3-5742-9FFA-841118D82EC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653B9A-AA8B-C24C-B319-71601414B3D1}"/>
              </a:ext>
            </a:extLst>
          </p:cNvPr>
          <p:cNvSpPr>
            <a:spLocks noGrp="1"/>
          </p:cNvSpPr>
          <p:nvPr>
            <p:ph type="dt" sz="half" idx="10"/>
          </p:nvPr>
        </p:nvSpPr>
        <p:spPr/>
        <p:txBody>
          <a:bodyPr/>
          <a:lstStyle/>
          <a:p>
            <a:fld id="{82F19EF1-9F37-B94E-B2FA-DE971C225A74}" type="datetimeFigureOut">
              <a:rPr lang="en-US" smtClean="0"/>
              <a:t>11/17/21</a:t>
            </a:fld>
            <a:endParaRPr lang="en-US"/>
          </a:p>
        </p:txBody>
      </p:sp>
      <p:sp>
        <p:nvSpPr>
          <p:cNvPr id="6" name="Footer Placeholder 5">
            <a:extLst>
              <a:ext uri="{FF2B5EF4-FFF2-40B4-BE49-F238E27FC236}">
                <a16:creationId xmlns:a16="http://schemas.microsoft.com/office/drawing/2014/main" id="{1540E77D-8E63-9144-B341-13B08AC3601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6CA30B4-993E-524C-A48B-B942E4171A32}"/>
              </a:ext>
            </a:extLst>
          </p:cNvPr>
          <p:cNvSpPr>
            <a:spLocks noGrp="1"/>
          </p:cNvSpPr>
          <p:nvPr>
            <p:ph type="sldNum" sz="quarter" idx="12"/>
          </p:nvPr>
        </p:nvSpPr>
        <p:spPr/>
        <p:txBody>
          <a:bodyPr/>
          <a:lstStyle/>
          <a:p>
            <a:fld id="{8364D5C1-DF28-774D-9E8B-96E1C2120718}" type="slidenum">
              <a:rPr lang="en-US" smtClean="0"/>
              <a:t>‹#›</a:t>
            </a:fld>
            <a:endParaRPr lang="en-US"/>
          </a:p>
        </p:txBody>
      </p:sp>
    </p:spTree>
    <p:extLst>
      <p:ext uri="{BB962C8B-B14F-4D97-AF65-F5344CB8AC3E}">
        <p14:creationId xmlns:p14="http://schemas.microsoft.com/office/powerpoint/2010/main" val="12165525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C140E-6ED7-3545-9570-552D4EF77CF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6BD1858-2A2F-A740-A2F8-1BD7273ED7B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865523C-B7AA-7547-82E6-432C77DEFED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1D23737-2B31-C448-8C04-A14DE00A1041}"/>
              </a:ext>
            </a:extLst>
          </p:cNvPr>
          <p:cNvSpPr>
            <a:spLocks noGrp="1"/>
          </p:cNvSpPr>
          <p:nvPr>
            <p:ph type="dt" sz="half" idx="10"/>
          </p:nvPr>
        </p:nvSpPr>
        <p:spPr/>
        <p:txBody>
          <a:bodyPr/>
          <a:lstStyle/>
          <a:p>
            <a:fld id="{82F19EF1-9F37-B94E-B2FA-DE971C225A74}" type="datetimeFigureOut">
              <a:rPr lang="en-US" smtClean="0"/>
              <a:t>11/17/21</a:t>
            </a:fld>
            <a:endParaRPr lang="en-US"/>
          </a:p>
        </p:txBody>
      </p:sp>
      <p:sp>
        <p:nvSpPr>
          <p:cNvPr id="6" name="Footer Placeholder 5">
            <a:extLst>
              <a:ext uri="{FF2B5EF4-FFF2-40B4-BE49-F238E27FC236}">
                <a16:creationId xmlns:a16="http://schemas.microsoft.com/office/drawing/2014/main" id="{40A22210-C39A-6043-ABDD-F5457E5EC5A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1D95932-DC6B-7447-B1E2-9ECA6690E2BA}"/>
              </a:ext>
            </a:extLst>
          </p:cNvPr>
          <p:cNvSpPr>
            <a:spLocks noGrp="1"/>
          </p:cNvSpPr>
          <p:nvPr>
            <p:ph type="sldNum" sz="quarter" idx="12"/>
          </p:nvPr>
        </p:nvSpPr>
        <p:spPr/>
        <p:txBody>
          <a:bodyPr/>
          <a:lstStyle/>
          <a:p>
            <a:fld id="{8364D5C1-DF28-774D-9E8B-96E1C2120718}" type="slidenum">
              <a:rPr lang="en-US" smtClean="0"/>
              <a:t>‹#›</a:t>
            </a:fld>
            <a:endParaRPr lang="en-US"/>
          </a:p>
        </p:txBody>
      </p:sp>
    </p:spTree>
    <p:extLst>
      <p:ext uri="{BB962C8B-B14F-4D97-AF65-F5344CB8AC3E}">
        <p14:creationId xmlns:p14="http://schemas.microsoft.com/office/powerpoint/2010/main" val="1510493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0C8173-8CAC-0A4F-A084-68260261B5B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A863B8E-934E-1440-9956-B00EB6010AD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4FCE9AC-5A78-A547-85D0-807CABBC5C90}"/>
              </a:ext>
            </a:extLst>
          </p:cNvPr>
          <p:cNvSpPr>
            <a:spLocks noGrp="1"/>
          </p:cNvSpPr>
          <p:nvPr>
            <p:ph type="dt" sz="half" idx="10"/>
          </p:nvPr>
        </p:nvSpPr>
        <p:spPr/>
        <p:txBody>
          <a:bodyPr/>
          <a:lstStyle/>
          <a:p>
            <a:fld id="{82F19EF1-9F37-B94E-B2FA-DE971C225A74}" type="datetimeFigureOut">
              <a:rPr lang="en-US" smtClean="0"/>
              <a:t>11/17/21</a:t>
            </a:fld>
            <a:endParaRPr lang="en-US"/>
          </a:p>
        </p:txBody>
      </p:sp>
      <p:sp>
        <p:nvSpPr>
          <p:cNvPr id="5" name="Footer Placeholder 4">
            <a:extLst>
              <a:ext uri="{FF2B5EF4-FFF2-40B4-BE49-F238E27FC236}">
                <a16:creationId xmlns:a16="http://schemas.microsoft.com/office/drawing/2014/main" id="{DC59F7B8-C340-3B4C-8E59-DCFBE7B3935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655051B-6588-AD45-BC19-F28EA1EF58AD}"/>
              </a:ext>
            </a:extLst>
          </p:cNvPr>
          <p:cNvSpPr>
            <a:spLocks noGrp="1"/>
          </p:cNvSpPr>
          <p:nvPr>
            <p:ph type="sldNum" sz="quarter" idx="12"/>
          </p:nvPr>
        </p:nvSpPr>
        <p:spPr/>
        <p:txBody>
          <a:bodyPr/>
          <a:lstStyle/>
          <a:p>
            <a:fld id="{8364D5C1-DF28-774D-9E8B-96E1C2120718}" type="slidenum">
              <a:rPr lang="en-US" smtClean="0"/>
              <a:t>‹#›</a:t>
            </a:fld>
            <a:endParaRPr lang="en-US"/>
          </a:p>
        </p:txBody>
      </p:sp>
    </p:spTree>
    <p:extLst>
      <p:ext uri="{BB962C8B-B14F-4D97-AF65-F5344CB8AC3E}">
        <p14:creationId xmlns:p14="http://schemas.microsoft.com/office/powerpoint/2010/main" val="15108944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FB26A56-CE64-F74F-B6E8-2A0FDE7F827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23BA33D-CFE1-2845-8F18-1928C6FBA53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1E4C61E-0630-4342-A888-F62C4240835D}"/>
              </a:ext>
            </a:extLst>
          </p:cNvPr>
          <p:cNvSpPr>
            <a:spLocks noGrp="1"/>
          </p:cNvSpPr>
          <p:nvPr>
            <p:ph type="dt" sz="half" idx="10"/>
          </p:nvPr>
        </p:nvSpPr>
        <p:spPr/>
        <p:txBody>
          <a:bodyPr/>
          <a:lstStyle/>
          <a:p>
            <a:fld id="{82F19EF1-9F37-B94E-B2FA-DE971C225A74}" type="datetimeFigureOut">
              <a:rPr lang="en-US" smtClean="0"/>
              <a:t>11/17/21</a:t>
            </a:fld>
            <a:endParaRPr lang="en-US"/>
          </a:p>
        </p:txBody>
      </p:sp>
      <p:sp>
        <p:nvSpPr>
          <p:cNvPr id="5" name="Footer Placeholder 4">
            <a:extLst>
              <a:ext uri="{FF2B5EF4-FFF2-40B4-BE49-F238E27FC236}">
                <a16:creationId xmlns:a16="http://schemas.microsoft.com/office/drawing/2014/main" id="{0C32E5B7-A0AC-024F-8B34-1CADFC74F4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ACA28FA-6F8F-5440-91E8-6AE51A0211C6}"/>
              </a:ext>
            </a:extLst>
          </p:cNvPr>
          <p:cNvSpPr>
            <a:spLocks noGrp="1"/>
          </p:cNvSpPr>
          <p:nvPr>
            <p:ph type="sldNum" sz="quarter" idx="12"/>
          </p:nvPr>
        </p:nvSpPr>
        <p:spPr/>
        <p:txBody>
          <a:bodyPr/>
          <a:lstStyle/>
          <a:p>
            <a:fld id="{8364D5C1-DF28-774D-9E8B-96E1C2120718}" type="slidenum">
              <a:rPr lang="en-US" smtClean="0"/>
              <a:t>‹#›</a:t>
            </a:fld>
            <a:endParaRPr lang="en-US"/>
          </a:p>
        </p:txBody>
      </p:sp>
    </p:spTree>
    <p:extLst>
      <p:ext uri="{BB962C8B-B14F-4D97-AF65-F5344CB8AC3E}">
        <p14:creationId xmlns:p14="http://schemas.microsoft.com/office/powerpoint/2010/main" val="26130398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AC9CF04-12A9-7046-A7B0-685D152FD7C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7E71F49-C3B4-2843-819D-C10F00A3EAE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AAE0086-C0EF-CF48-B89D-4E771C067E5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19EF1-9F37-B94E-B2FA-DE971C225A74}" type="datetimeFigureOut">
              <a:rPr lang="en-US" smtClean="0"/>
              <a:t>11/17/21</a:t>
            </a:fld>
            <a:endParaRPr lang="en-US"/>
          </a:p>
        </p:txBody>
      </p:sp>
      <p:sp>
        <p:nvSpPr>
          <p:cNvPr id="5" name="Footer Placeholder 4">
            <a:extLst>
              <a:ext uri="{FF2B5EF4-FFF2-40B4-BE49-F238E27FC236}">
                <a16:creationId xmlns:a16="http://schemas.microsoft.com/office/drawing/2014/main" id="{0EF90494-BAC7-9E42-8413-77E30A24484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01CC81D-14C4-D248-ABD8-5BCDC46A838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64D5C1-DF28-774D-9E8B-96E1C2120718}" type="slidenum">
              <a:rPr lang="en-US" smtClean="0"/>
              <a:t>‹#›</a:t>
            </a:fld>
            <a:endParaRPr lang="en-US"/>
          </a:p>
        </p:txBody>
      </p:sp>
    </p:spTree>
    <p:extLst>
      <p:ext uri="{BB962C8B-B14F-4D97-AF65-F5344CB8AC3E}">
        <p14:creationId xmlns:p14="http://schemas.microsoft.com/office/powerpoint/2010/main" val="34658210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490.png"/><Relationship Id="rId4" Type="http://schemas.openxmlformats.org/officeDocument/2006/relationships/image" Target="../media/image311.png"/></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svg"/><Relationship Id="rId3" Type="http://schemas.openxmlformats.org/officeDocument/2006/relationships/image" Target="../media/image1.jpeg"/><Relationship Id="rId7" Type="http://schemas.openxmlformats.org/officeDocument/2006/relationships/image" Target="../media/image8.svg"/><Relationship Id="rId12"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7.png"/><Relationship Id="rId11" Type="http://schemas.openxmlformats.org/officeDocument/2006/relationships/image" Target="../media/image12.svg"/><Relationship Id="rId5" Type="http://schemas.openxmlformats.org/officeDocument/2006/relationships/image" Target="../media/image6.sv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svg"/></Relationships>
</file>

<file path=ppt/slides/_rels/slide8.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10.svg"/><Relationship Id="rId5" Type="http://schemas.openxmlformats.org/officeDocument/2006/relationships/image" Target="../media/image9.png"/><Relationship Id="rId10" Type="http://schemas.openxmlformats.org/officeDocument/2006/relationships/image" Target="../media/image14.svg"/><Relationship Id="rId4" Type="http://schemas.openxmlformats.org/officeDocument/2006/relationships/image" Target="../media/image8.svg"/><Relationship Id="rId9"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8.pn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jpeg"/><Relationship Id="rId7"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80.png"/></Relationships>
</file>

<file path=ppt/slides/_rels/slide12.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5.png"/><Relationship Id="rId7" Type="http://schemas.openxmlformats.org/officeDocument/2006/relationships/image" Target="../media/image13.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12.svg"/><Relationship Id="rId5" Type="http://schemas.openxmlformats.org/officeDocument/2006/relationships/image" Target="../media/image11.png"/><Relationship Id="rId10" Type="http://schemas.openxmlformats.org/officeDocument/2006/relationships/image" Target="../media/image8.svg"/><Relationship Id="rId4" Type="http://schemas.openxmlformats.org/officeDocument/2006/relationships/image" Target="../media/image6.svg"/><Relationship Id="rId9"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hyperlink" Target="https://en.wikipedia.org/wiki/Random_forest" TargetMode="Externa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9.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
            <a:extLst>
              <a:ext uri="{FF2B5EF4-FFF2-40B4-BE49-F238E27FC236}">
                <a16:creationId xmlns:a16="http://schemas.microsoft.com/office/drawing/2014/main" id="{2675DAF4-D249-C248-9D1B-6115CC395137}"/>
              </a:ext>
            </a:extLst>
          </p:cNvPr>
          <p:cNvPicPr/>
          <p:nvPr/>
        </p:nvPicPr>
        <p:blipFill>
          <a:blip r:embed="rId3"/>
          <a:stretch/>
        </p:blipFill>
        <p:spPr>
          <a:xfrm>
            <a:off x="14500" y="6325863"/>
            <a:ext cx="2743200" cy="493776"/>
          </a:xfrm>
          <a:prstGeom prst="rect">
            <a:avLst/>
          </a:prstGeom>
          <a:ln>
            <a:noFill/>
          </a:ln>
        </p:spPr>
      </p:pic>
      <p:grpSp>
        <p:nvGrpSpPr>
          <p:cNvPr id="5" name="Group 4">
            <a:extLst>
              <a:ext uri="{FF2B5EF4-FFF2-40B4-BE49-F238E27FC236}">
                <a16:creationId xmlns:a16="http://schemas.microsoft.com/office/drawing/2014/main" id="{5CE5FACF-402D-184C-B088-8369E544F882}"/>
              </a:ext>
            </a:extLst>
          </p:cNvPr>
          <p:cNvGrpSpPr/>
          <p:nvPr/>
        </p:nvGrpSpPr>
        <p:grpSpPr>
          <a:xfrm>
            <a:off x="298320" y="2231893"/>
            <a:ext cx="11595360" cy="2394213"/>
            <a:chOff x="298318" y="1549986"/>
            <a:chExt cx="11595360" cy="2394213"/>
          </a:xfrm>
        </p:grpSpPr>
        <p:sp>
          <p:nvSpPr>
            <p:cNvPr id="6" name="TextShape 2">
              <a:extLst>
                <a:ext uri="{FF2B5EF4-FFF2-40B4-BE49-F238E27FC236}">
                  <a16:creationId xmlns:a16="http://schemas.microsoft.com/office/drawing/2014/main" id="{6D65091A-6283-1744-9FAB-492261BCC7FF}"/>
                </a:ext>
              </a:extLst>
            </p:cNvPr>
            <p:cNvSpPr txBox="1"/>
            <p:nvPr/>
          </p:nvSpPr>
          <p:spPr>
            <a:xfrm>
              <a:off x="298318" y="3295340"/>
              <a:ext cx="11595360" cy="648859"/>
            </a:xfrm>
            <a:prstGeom prst="rect">
              <a:avLst/>
            </a:prstGeom>
            <a:noFill/>
            <a:ln>
              <a:noFill/>
            </a:ln>
          </p:spPr>
          <p:txBody>
            <a:bodyPr>
              <a:normAutofit/>
            </a:bodyPr>
            <a:lstStyle/>
            <a:p>
              <a:pPr algn="ctr">
                <a:spcBef>
                  <a:spcPts val="480"/>
                </a:spcBef>
              </a:pPr>
              <a:r>
                <a:rPr lang="en-US" sz="2000" u="sng" spc="-1" dirty="0">
                  <a:solidFill>
                    <a:srgbClr val="000000"/>
                  </a:solidFill>
                  <a:latin typeface="Tahoma"/>
                  <a:ea typeface="Tahoma"/>
                </a:rPr>
                <a:t>James Flamino</a:t>
              </a:r>
              <a:endParaRPr lang="en-US" sz="2000" spc="-1" dirty="0">
                <a:solidFill>
                  <a:srgbClr val="000000"/>
                </a:solidFill>
                <a:latin typeface="Tahoma"/>
                <a:ea typeface="Tahoma"/>
              </a:endParaRPr>
            </a:p>
            <a:p>
              <a:pPr algn="ctr">
                <a:spcBef>
                  <a:spcPts val="480"/>
                </a:spcBef>
              </a:pPr>
              <a:endParaRPr lang="en-US" sz="1600" spc="-1" dirty="0">
                <a:solidFill>
                  <a:srgbClr val="000000"/>
                </a:solidFill>
                <a:latin typeface="Tahoma"/>
                <a:ea typeface="Tahoma"/>
              </a:endParaRPr>
            </a:p>
          </p:txBody>
        </p:sp>
        <p:sp>
          <p:nvSpPr>
            <p:cNvPr id="7" name="CustomShape 3">
              <a:extLst>
                <a:ext uri="{FF2B5EF4-FFF2-40B4-BE49-F238E27FC236}">
                  <a16:creationId xmlns:a16="http://schemas.microsoft.com/office/drawing/2014/main" id="{1A2789FC-4E7B-0647-A72C-F3B4001A0AC6}"/>
                </a:ext>
              </a:extLst>
            </p:cNvPr>
            <p:cNvSpPr/>
            <p:nvPr/>
          </p:nvSpPr>
          <p:spPr>
            <a:xfrm>
              <a:off x="1547033" y="1549986"/>
              <a:ext cx="9097929" cy="1484525"/>
            </a:xfrm>
            <a:prstGeom prst="rect">
              <a:avLst/>
            </a:prstGeom>
            <a:noFill/>
            <a:ln>
              <a:noFill/>
            </a:ln>
          </p:spPr>
          <p:style>
            <a:lnRef idx="0">
              <a:scrgbClr r="0" g="0" b="0"/>
            </a:lnRef>
            <a:fillRef idx="0">
              <a:scrgbClr r="0" g="0" b="0"/>
            </a:fillRef>
            <a:effectRef idx="0">
              <a:scrgbClr r="0" g="0" b="0"/>
            </a:effectRef>
            <a:fontRef idx="minor"/>
          </p:style>
          <p:txBody>
            <a:bodyPr/>
            <a:lstStyle/>
            <a:p>
              <a:pPr algn="ctr">
                <a:lnSpc>
                  <a:spcPct val="100000"/>
                </a:lnSpc>
              </a:pPr>
              <a:r>
                <a:rPr lang="en-US" sz="3600" b="1" spc="-1" dirty="0">
                  <a:solidFill>
                    <a:srgbClr val="C00000"/>
                  </a:solidFill>
                </a:rPr>
                <a:t>Transferable Learning of Continuous Tie Strengths from Behavior</a:t>
              </a:r>
            </a:p>
          </p:txBody>
        </p:sp>
      </p:grpSp>
      <p:cxnSp>
        <p:nvCxnSpPr>
          <p:cNvPr id="8" name="Straight Connector 7">
            <a:extLst>
              <a:ext uri="{FF2B5EF4-FFF2-40B4-BE49-F238E27FC236}">
                <a16:creationId xmlns:a16="http://schemas.microsoft.com/office/drawing/2014/main" id="{8E1F615D-38AC-3645-B48C-F0B6B02FF404}"/>
              </a:ext>
            </a:extLst>
          </p:cNvPr>
          <p:cNvCxnSpPr/>
          <p:nvPr/>
        </p:nvCxnSpPr>
        <p:spPr>
          <a:xfrm>
            <a:off x="200085" y="492643"/>
            <a:ext cx="11690638" cy="0"/>
          </a:xfrm>
          <a:prstGeom prst="line">
            <a:avLst/>
          </a:prstGeom>
        </p:spPr>
        <p:style>
          <a:lnRef idx="3">
            <a:schemeClr val="dk1"/>
          </a:lnRef>
          <a:fillRef idx="0">
            <a:schemeClr val="dk1"/>
          </a:fillRef>
          <a:effectRef idx="2">
            <a:schemeClr val="dk1"/>
          </a:effectRef>
          <a:fontRef idx="minor">
            <a:schemeClr val="tx1"/>
          </a:fontRef>
        </p:style>
      </p:cxnSp>
      <p:sp>
        <p:nvSpPr>
          <p:cNvPr id="9" name="Slide Number Placeholder 13">
            <a:extLst>
              <a:ext uri="{FF2B5EF4-FFF2-40B4-BE49-F238E27FC236}">
                <a16:creationId xmlns:a16="http://schemas.microsoft.com/office/drawing/2014/main" id="{C49BABE3-118A-D547-9B6E-CCFD9C870C03}"/>
              </a:ext>
            </a:extLst>
          </p:cNvPr>
          <p:cNvSpPr>
            <a:spLocks noGrp="1"/>
          </p:cNvSpPr>
          <p:nvPr>
            <p:ph type="sldNum" sz="quarter" idx="12"/>
          </p:nvPr>
        </p:nvSpPr>
        <p:spPr>
          <a:xfrm>
            <a:off x="9349636" y="6486077"/>
            <a:ext cx="2743200" cy="365125"/>
          </a:xfrm>
        </p:spPr>
        <p:txBody>
          <a:bodyPr/>
          <a:lstStyle/>
          <a:p>
            <a:pPr algn="ctr"/>
            <a:fld id="{5E1D2DF7-6972-1645-9CCD-4244C2539667}" type="slidenum">
              <a:rPr lang="en-US" smtClean="0"/>
              <a:pPr algn="ctr"/>
              <a:t>1</a:t>
            </a:fld>
            <a:endParaRPr lang="en-US" dirty="0"/>
          </a:p>
        </p:txBody>
      </p:sp>
    </p:spTree>
    <p:extLst>
      <p:ext uri="{BB962C8B-B14F-4D97-AF65-F5344CB8AC3E}">
        <p14:creationId xmlns:p14="http://schemas.microsoft.com/office/powerpoint/2010/main" val="36171946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E47807F5-24BC-EA4C-8DE7-60EBEA4A9AA5}"/>
              </a:ext>
            </a:extLst>
          </p:cNvPr>
          <p:cNvSpPr txBox="1"/>
          <p:nvPr/>
        </p:nvSpPr>
        <p:spPr>
          <a:xfrm>
            <a:off x="324631" y="1145132"/>
            <a:ext cx="5071618" cy="3724096"/>
          </a:xfrm>
          <a:prstGeom prst="rect">
            <a:avLst/>
          </a:prstGeom>
          <a:noFill/>
        </p:spPr>
        <p:txBody>
          <a:bodyPr wrap="square" rtlCol="0">
            <a:spAutoFit/>
          </a:bodyPr>
          <a:lstStyle/>
          <a:p>
            <a:pPr marL="342900" indent="-342900">
              <a:buFont typeface="Arial" panose="020B0604020202020204" pitchFamily="34" charset="0"/>
              <a:buChar char="•"/>
            </a:pPr>
            <a:r>
              <a:rPr lang="en-US" sz="2400" dirty="0"/>
              <a:t>Tie strength is a quantification of a “relationship” in a social network</a:t>
            </a:r>
          </a:p>
          <a:p>
            <a:pPr marL="800100" lvl="1" indent="-342900">
              <a:buFont typeface="Arial" panose="020B0604020202020204" pitchFamily="34" charset="0"/>
              <a:buChar char="•"/>
            </a:pPr>
            <a:r>
              <a:rPr lang="en-US" sz="2000" dirty="0"/>
              <a:t>High value = close relationship (e.g. significant other)</a:t>
            </a:r>
          </a:p>
          <a:p>
            <a:pPr marL="800100" lvl="1" indent="-342900">
              <a:buFont typeface="Arial" panose="020B0604020202020204" pitchFamily="34" charset="0"/>
              <a:buChar char="•"/>
            </a:pPr>
            <a:r>
              <a:rPr lang="en-US" sz="2000" dirty="0"/>
              <a:t>Low value = distant relationship (e.g. acquaintance)</a:t>
            </a:r>
          </a:p>
          <a:p>
            <a:pPr marL="342900" indent="-342900">
              <a:buFont typeface="Arial" panose="020B0604020202020204" pitchFamily="34" charset="0"/>
              <a:buChar char="•"/>
            </a:pPr>
            <a:r>
              <a:rPr lang="en-US" sz="2400" dirty="0"/>
              <a:t>Tie strength can be represented in several ways</a:t>
            </a:r>
          </a:p>
          <a:p>
            <a:pPr marL="800100" lvl="1" indent="-342900">
              <a:buFont typeface="Arial" panose="020B0604020202020204" pitchFamily="34" charset="0"/>
              <a:buChar char="•"/>
            </a:pPr>
            <a:r>
              <a:rPr lang="en-US" sz="2000" dirty="0"/>
              <a:t>Discrete range</a:t>
            </a:r>
          </a:p>
          <a:p>
            <a:pPr marL="800100" lvl="1" indent="-342900">
              <a:buFont typeface="Arial" panose="020B0604020202020204" pitchFamily="34" charset="0"/>
              <a:buChar char="•"/>
            </a:pPr>
            <a:r>
              <a:rPr lang="en-US" sz="2000" dirty="0"/>
              <a:t>Symbolic </a:t>
            </a:r>
          </a:p>
          <a:p>
            <a:pPr marL="800100" lvl="1" indent="-342900">
              <a:buFont typeface="Arial" panose="020B0604020202020204" pitchFamily="34" charset="0"/>
              <a:buChar char="•"/>
            </a:pPr>
            <a:r>
              <a:rPr lang="en-US" sz="2000" dirty="0"/>
              <a:t>Continuous</a:t>
            </a:r>
          </a:p>
        </p:txBody>
      </p:sp>
      <p:sp>
        <p:nvSpPr>
          <p:cNvPr id="12" name="Title 1">
            <a:extLst>
              <a:ext uri="{FF2B5EF4-FFF2-40B4-BE49-F238E27FC236}">
                <a16:creationId xmlns:a16="http://schemas.microsoft.com/office/drawing/2014/main" id="{22DA1B25-6833-3548-A9FE-33348853F872}"/>
              </a:ext>
            </a:extLst>
          </p:cNvPr>
          <p:cNvSpPr txBox="1">
            <a:spLocks/>
          </p:cNvSpPr>
          <p:nvPr/>
        </p:nvSpPr>
        <p:spPr>
          <a:xfrm>
            <a:off x="167009" y="126084"/>
            <a:ext cx="1143209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rgbClr val="C00000"/>
                </a:solidFill>
              </a:rPr>
              <a:t>What is a tie strength?</a:t>
            </a:r>
          </a:p>
        </p:txBody>
      </p:sp>
      <p:pic>
        <p:nvPicPr>
          <p:cNvPr id="13" name="Picture 12">
            <a:extLst>
              <a:ext uri="{FF2B5EF4-FFF2-40B4-BE49-F238E27FC236}">
                <a16:creationId xmlns:a16="http://schemas.microsoft.com/office/drawing/2014/main" id="{BA81A4AE-C8E2-4D40-A581-80680AD86471}"/>
              </a:ext>
            </a:extLst>
          </p:cNvPr>
          <p:cNvPicPr/>
          <p:nvPr/>
        </p:nvPicPr>
        <p:blipFill>
          <a:blip r:embed="rId2"/>
          <a:stretch/>
        </p:blipFill>
        <p:spPr>
          <a:xfrm>
            <a:off x="14500" y="6325863"/>
            <a:ext cx="2743200" cy="493776"/>
          </a:xfrm>
          <a:prstGeom prst="rect">
            <a:avLst/>
          </a:prstGeom>
          <a:ln>
            <a:noFill/>
          </a:ln>
        </p:spPr>
      </p:pic>
      <p:sp>
        <p:nvSpPr>
          <p:cNvPr id="14" name="Slide Number Placeholder 13">
            <a:extLst>
              <a:ext uri="{FF2B5EF4-FFF2-40B4-BE49-F238E27FC236}">
                <a16:creationId xmlns:a16="http://schemas.microsoft.com/office/drawing/2014/main" id="{152DC59C-FCB1-1343-996E-9631E10C6B34}"/>
              </a:ext>
            </a:extLst>
          </p:cNvPr>
          <p:cNvSpPr>
            <a:spLocks noGrp="1"/>
          </p:cNvSpPr>
          <p:nvPr>
            <p:ph type="sldNum" sz="quarter" idx="12"/>
          </p:nvPr>
        </p:nvSpPr>
        <p:spPr>
          <a:xfrm>
            <a:off x="9349636" y="6486077"/>
            <a:ext cx="2743200" cy="365125"/>
          </a:xfrm>
        </p:spPr>
        <p:txBody>
          <a:bodyPr/>
          <a:lstStyle/>
          <a:p>
            <a:pPr algn="ctr"/>
            <a:fld id="{5E1D2DF7-6972-1645-9CCD-4244C2539667}" type="slidenum">
              <a:rPr lang="en-US" smtClean="0"/>
              <a:pPr algn="ctr"/>
              <a:t>2</a:t>
            </a:fld>
            <a:endParaRPr lang="en-US" dirty="0"/>
          </a:p>
        </p:txBody>
      </p:sp>
      <p:pic>
        <p:nvPicPr>
          <p:cNvPr id="19" name="Picture 18" descr="A close up of a watch&#10;&#10;Description automatically generated">
            <a:extLst>
              <a:ext uri="{FF2B5EF4-FFF2-40B4-BE49-F238E27FC236}">
                <a16:creationId xmlns:a16="http://schemas.microsoft.com/office/drawing/2014/main" id="{03FDB285-4F67-AA4A-BC4C-4F8BEF497EB7}"/>
              </a:ext>
            </a:extLst>
          </p:cNvPr>
          <p:cNvPicPr>
            <a:picLocks noChangeAspect="1"/>
          </p:cNvPicPr>
          <p:nvPr/>
        </p:nvPicPr>
        <p:blipFill>
          <a:blip r:embed="rId3"/>
          <a:stretch>
            <a:fillRect/>
          </a:stretch>
        </p:blipFill>
        <p:spPr>
          <a:xfrm>
            <a:off x="5883054" y="1902408"/>
            <a:ext cx="6088325" cy="3380703"/>
          </a:xfrm>
          <a:prstGeom prst="rect">
            <a:avLst/>
          </a:prstGeom>
        </p:spPr>
      </p:pic>
    </p:spTree>
    <p:extLst>
      <p:ext uri="{BB962C8B-B14F-4D97-AF65-F5344CB8AC3E}">
        <p14:creationId xmlns:p14="http://schemas.microsoft.com/office/powerpoint/2010/main" val="8998998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Oval 14">
            <a:extLst>
              <a:ext uri="{FF2B5EF4-FFF2-40B4-BE49-F238E27FC236}">
                <a16:creationId xmlns:a16="http://schemas.microsoft.com/office/drawing/2014/main" id="{3A4C7394-BF44-E549-9B83-026421976490}"/>
              </a:ext>
            </a:extLst>
          </p:cNvPr>
          <p:cNvSpPr/>
          <p:nvPr/>
        </p:nvSpPr>
        <p:spPr>
          <a:xfrm>
            <a:off x="167009" y="1500247"/>
            <a:ext cx="4144794" cy="264016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F44F21B2-5D29-1042-9973-D94DEB25BD47}"/>
              </a:ext>
            </a:extLst>
          </p:cNvPr>
          <p:cNvSpPr txBox="1">
            <a:spLocks/>
          </p:cNvSpPr>
          <p:nvPr/>
        </p:nvSpPr>
        <p:spPr>
          <a:xfrm>
            <a:off x="167009" y="126084"/>
            <a:ext cx="1143209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rgbClr val="C00000"/>
                </a:solidFill>
              </a:rPr>
              <a:t>Understanding tie strength</a:t>
            </a:r>
          </a:p>
        </p:txBody>
      </p:sp>
      <p:pic>
        <p:nvPicPr>
          <p:cNvPr id="6" name="Picture 5">
            <a:extLst>
              <a:ext uri="{FF2B5EF4-FFF2-40B4-BE49-F238E27FC236}">
                <a16:creationId xmlns:a16="http://schemas.microsoft.com/office/drawing/2014/main" id="{66737B10-C714-4E48-B55F-CB3CD314E942}"/>
              </a:ext>
            </a:extLst>
          </p:cNvPr>
          <p:cNvPicPr/>
          <p:nvPr/>
        </p:nvPicPr>
        <p:blipFill>
          <a:blip r:embed="rId3"/>
          <a:stretch/>
        </p:blipFill>
        <p:spPr>
          <a:xfrm>
            <a:off x="14500" y="6325863"/>
            <a:ext cx="2743200" cy="493776"/>
          </a:xfrm>
          <a:prstGeom prst="rect">
            <a:avLst/>
          </a:prstGeom>
          <a:ln>
            <a:noFill/>
          </a:ln>
        </p:spPr>
      </p:pic>
      <p:sp>
        <p:nvSpPr>
          <p:cNvPr id="7" name="Slide Number Placeholder 13">
            <a:extLst>
              <a:ext uri="{FF2B5EF4-FFF2-40B4-BE49-F238E27FC236}">
                <a16:creationId xmlns:a16="http://schemas.microsoft.com/office/drawing/2014/main" id="{11207A29-3AF2-5F40-A6A6-60866C8E4502}"/>
              </a:ext>
            </a:extLst>
          </p:cNvPr>
          <p:cNvSpPr>
            <a:spLocks noGrp="1"/>
          </p:cNvSpPr>
          <p:nvPr>
            <p:ph type="sldNum" sz="quarter" idx="12"/>
          </p:nvPr>
        </p:nvSpPr>
        <p:spPr>
          <a:xfrm>
            <a:off x="9349636" y="6486077"/>
            <a:ext cx="2743200" cy="365125"/>
          </a:xfrm>
        </p:spPr>
        <p:txBody>
          <a:bodyPr/>
          <a:lstStyle/>
          <a:p>
            <a:pPr algn="ctr"/>
            <a:fld id="{5E1D2DF7-6972-1645-9CCD-4244C2539667}" type="slidenum">
              <a:rPr lang="en-US" smtClean="0"/>
              <a:pPr algn="ctr"/>
              <a:t>3</a:t>
            </a:fld>
            <a:endParaRPr lang="en-US" dirty="0"/>
          </a:p>
        </p:txBody>
      </p:sp>
      <p:sp>
        <p:nvSpPr>
          <p:cNvPr id="11" name="TextBox 10">
            <a:extLst>
              <a:ext uri="{FF2B5EF4-FFF2-40B4-BE49-F238E27FC236}">
                <a16:creationId xmlns:a16="http://schemas.microsoft.com/office/drawing/2014/main" id="{059F5FDA-34CD-B146-AE4E-B38F4E0B6125}"/>
              </a:ext>
            </a:extLst>
          </p:cNvPr>
          <p:cNvSpPr txBox="1"/>
          <p:nvPr/>
        </p:nvSpPr>
        <p:spPr>
          <a:xfrm>
            <a:off x="847387" y="1899492"/>
            <a:ext cx="1929824" cy="461665"/>
          </a:xfrm>
          <a:prstGeom prst="rect">
            <a:avLst/>
          </a:prstGeom>
          <a:noFill/>
        </p:spPr>
        <p:txBody>
          <a:bodyPr wrap="none" rtlCol="0">
            <a:spAutoFit/>
          </a:bodyPr>
          <a:lstStyle/>
          <a:p>
            <a:r>
              <a:rPr lang="en-US" sz="2400" dirty="0">
                <a:solidFill>
                  <a:schemeClr val="bg1"/>
                </a:solidFill>
              </a:rPr>
              <a:t>Time Invested</a:t>
            </a:r>
          </a:p>
        </p:txBody>
      </p:sp>
      <p:sp>
        <p:nvSpPr>
          <p:cNvPr id="12" name="TextBox 11">
            <a:extLst>
              <a:ext uri="{FF2B5EF4-FFF2-40B4-BE49-F238E27FC236}">
                <a16:creationId xmlns:a16="http://schemas.microsoft.com/office/drawing/2014/main" id="{7D11195B-B3F3-1F4B-BBC0-073F2A413813}"/>
              </a:ext>
            </a:extLst>
          </p:cNvPr>
          <p:cNvSpPr txBox="1"/>
          <p:nvPr/>
        </p:nvSpPr>
        <p:spPr>
          <a:xfrm>
            <a:off x="167009" y="2675207"/>
            <a:ext cx="2610202" cy="461665"/>
          </a:xfrm>
          <a:prstGeom prst="rect">
            <a:avLst/>
          </a:prstGeom>
          <a:noFill/>
        </p:spPr>
        <p:txBody>
          <a:bodyPr wrap="none" rtlCol="0">
            <a:spAutoFit/>
          </a:bodyPr>
          <a:lstStyle/>
          <a:p>
            <a:r>
              <a:rPr lang="en-US" sz="2400" dirty="0">
                <a:solidFill>
                  <a:schemeClr val="bg1"/>
                </a:solidFill>
              </a:rPr>
              <a:t>Emotional Intensity</a:t>
            </a:r>
          </a:p>
        </p:txBody>
      </p:sp>
      <p:sp>
        <p:nvSpPr>
          <p:cNvPr id="13" name="TextBox 12">
            <a:extLst>
              <a:ext uri="{FF2B5EF4-FFF2-40B4-BE49-F238E27FC236}">
                <a16:creationId xmlns:a16="http://schemas.microsoft.com/office/drawing/2014/main" id="{00B88D1F-1CC7-694F-92DB-42052EA70E69}"/>
              </a:ext>
            </a:extLst>
          </p:cNvPr>
          <p:cNvSpPr txBox="1"/>
          <p:nvPr/>
        </p:nvSpPr>
        <p:spPr>
          <a:xfrm>
            <a:off x="2874575" y="2361157"/>
            <a:ext cx="1255793" cy="461665"/>
          </a:xfrm>
          <a:prstGeom prst="rect">
            <a:avLst/>
          </a:prstGeom>
          <a:noFill/>
        </p:spPr>
        <p:txBody>
          <a:bodyPr wrap="none" rtlCol="0">
            <a:spAutoFit/>
          </a:bodyPr>
          <a:lstStyle/>
          <a:p>
            <a:r>
              <a:rPr lang="en-US" sz="2400" dirty="0">
                <a:solidFill>
                  <a:schemeClr val="bg1"/>
                </a:solidFill>
              </a:rPr>
              <a:t>Intimacy</a:t>
            </a:r>
          </a:p>
        </p:txBody>
      </p:sp>
      <p:sp>
        <p:nvSpPr>
          <p:cNvPr id="14" name="TextBox 13">
            <a:extLst>
              <a:ext uri="{FF2B5EF4-FFF2-40B4-BE49-F238E27FC236}">
                <a16:creationId xmlns:a16="http://schemas.microsoft.com/office/drawing/2014/main" id="{BEA3F862-B1A8-B045-BCFE-E842A12F3758}"/>
              </a:ext>
            </a:extLst>
          </p:cNvPr>
          <p:cNvSpPr txBox="1"/>
          <p:nvPr/>
        </p:nvSpPr>
        <p:spPr>
          <a:xfrm>
            <a:off x="942539" y="3136872"/>
            <a:ext cx="2559932" cy="461665"/>
          </a:xfrm>
          <a:prstGeom prst="rect">
            <a:avLst/>
          </a:prstGeom>
          <a:noFill/>
        </p:spPr>
        <p:txBody>
          <a:bodyPr wrap="none" rtlCol="0">
            <a:spAutoFit/>
          </a:bodyPr>
          <a:lstStyle/>
          <a:p>
            <a:r>
              <a:rPr lang="en-US" sz="2400" dirty="0">
                <a:solidFill>
                  <a:schemeClr val="bg1"/>
                </a:solidFill>
              </a:rPr>
              <a:t>Reciprocal Services</a:t>
            </a:r>
          </a:p>
        </p:txBody>
      </p:sp>
      <p:sp>
        <p:nvSpPr>
          <p:cNvPr id="16" name="Oval 15">
            <a:extLst>
              <a:ext uri="{FF2B5EF4-FFF2-40B4-BE49-F238E27FC236}">
                <a16:creationId xmlns:a16="http://schemas.microsoft.com/office/drawing/2014/main" id="{818F3484-63A3-564B-85A8-8C3C38F77BE0}"/>
              </a:ext>
            </a:extLst>
          </p:cNvPr>
          <p:cNvSpPr/>
          <p:nvPr/>
        </p:nvSpPr>
        <p:spPr>
          <a:xfrm>
            <a:off x="7516969" y="346085"/>
            <a:ext cx="4144794" cy="2640169"/>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3AD6482B-CDB1-654C-BB6B-D569426A671E}"/>
              </a:ext>
            </a:extLst>
          </p:cNvPr>
          <p:cNvSpPr txBox="1"/>
          <p:nvPr/>
        </p:nvSpPr>
        <p:spPr>
          <a:xfrm>
            <a:off x="8197347" y="745330"/>
            <a:ext cx="2925288" cy="461665"/>
          </a:xfrm>
          <a:prstGeom prst="rect">
            <a:avLst/>
          </a:prstGeom>
          <a:noFill/>
        </p:spPr>
        <p:txBody>
          <a:bodyPr wrap="none" rtlCol="0">
            <a:spAutoFit/>
          </a:bodyPr>
          <a:lstStyle/>
          <a:p>
            <a:r>
              <a:rPr lang="en-US" sz="2400" dirty="0">
                <a:solidFill>
                  <a:schemeClr val="bg1"/>
                </a:solidFill>
              </a:rPr>
              <a:t>Interaction Frequency</a:t>
            </a:r>
          </a:p>
        </p:txBody>
      </p:sp>
      <p:sp>
        <p:nvSpPr>
          <p:cNvPr id="18" name="TextBox 17">
            <a:extLst>
              <a:ext uri="{FF2B5EF4-FFF2-40B4-BE49-F238E27FC236}">
                <a16:creationId xmlns:a16="http://schemas.microsoft.com/office/drawing/2014/main" id="{48C9D1E1-E502-D540-9324-F665B25D1C47}"/>
              </a:ext>
            </a:extLst>
          </p:cNvPr>
          <p:cNvSpPr txBox="1"/>
          <p:nvPr/>
        </p:nvSpPr>
        <p:spPr>
          <a:xfrm>
            <a:off x="8104212" y="1899492"/>
            <a:ext cx="3138808" cy="461665"/>
          </a:xfrm>
          <a:prstGeom prst="rect">
            <a:avLst/>
          </a:prstGeom>
          <a:noFill/>
        </p:spPr>
        <p:txBody>
          <a:bodyPr wrap="none" rtlCol="0">
            <a:spAutoFit/>
          </a:bodyPr>
          <a:lstStyle/>
          <a:p>
            <a:r>
              <a:rPr lang="en-US" sz="2400" dirty="0">
                <a:solidFill>
                  <a:schemeClr val="bg1"/>
                </a:solidFill>
              </a:rPr>
              <a:t>Time (Enduring History)</a:t>
            </a:r>
          </a:p>
        </p:txBody>
      </p:sp>
      <p:sp>
        <p:nvSpPr>
          <p:cNvPr id="19" name="TextBox 18">
            <a:extLst>
              <a:ext uri="{FF2B5EF4-FFF2-40B4-BE49-F238E27FC236}">
                <a16:creationId xmlns:a16="http://schemas.microsoft.com/office/drawing/2014/main" id="{4939DFEA-20B4-6844-B9C7-BAFB2CA6E797}"/>
              </a:ext>
            </a:extLst>
          </p:cNvPr>
          <p:cNvSpPr txBox="1"/>
          <p:nvPr/>
        </p:nvSpPr>
        <p:spPr>
          <a:xfrm>
            <a:off x="9052947" y="1290707"/>
            <a:ext cx="1321708" cy="461665"/>
          </a:xfrm>
          <a:prstGeom prst="rect">
            <a:avLst/>
          </a:prstGeom>
          <a:noFill/>
        </p:spPr>
        <p:txBody>
          <a:bodyPr wrap="none" rtlCol="0">
            <a:spAutoFit/>
          </a:bodyPr>
          <a:lstStyle/>
          <a:p>
            <a:r>
              <a:rPr lang="en-US" sz="2400" dirty="0">
                <a:solidFill>
                  <a:schemeClr val="bg1"/>
                </a:solidFill>
              </a:rPr>
              <a:t>Affection</a:t>
            </a:r>
          </a:p>
        </p:txBody>
      </p:sp>
      <p:sp>
        <p:nvSpPr>
          <p:cNvPr id="21" name="Oval 20">
            <a:extLst>
              <a:ext uri="{FF2B5EF4-FFF2-40B4-BE49-F238E27FC236}">
                <a16:creationId xmlns:a16="http://schemas.microsoft.com/office/drawing/2014/main" id="{C487CC5F-5AFE-8948-8CBB-72FA65BABFC3}"/>
              </a:ext>
            </a:extLst>
          </p:cNvPr>
          <p:cNvSpPr/>
          <p:nvPr/>
        </p:nvSpPr>
        <p:spPr>
          <a:xfrm>
            <a:off x="4557809" y="4036261"/>
            <a:ext cx="4144794" cy="2640169"/>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C390959A-478A-C849-A1B8-3006015B803E}"/>
              </a:ext>
            </a:extLst>
          </p:cNvPr>
          <p:cNvSpPr txBox="1"/>
          <p:nvPr/>
        </p:nvSpPr>
        <p:spPr>
          <a:xfrm>
            <a:off x="4852669" y="4851711"/>
            <a:ext cx="3622274" cy="461665"/>
          </a:xfrm>
          <a:prstGeom prst="rect">
            <a:avLst/>
          </a:prstGeom>
          <a:noFill/>
        </p:spPr>
        <p:txBody>
          <a:bodyPr wrap="none" rtlCol="0">
            <a:spAutoFit/>
          </a:bodyPr>
          <a:lstStyle/>
          <a:p>
            <a:r>
              <a:rPr lang="en-US" sz="2400" dirty="0">
                <a:solidFill>
                  <a:schemeClr val="bg1"/>
                </a:solidFill>
              </a:rPr>
              <a:t>Overlap of Friend Networks</a:t>
            </a:r>
          </a:p>
        </p:txBody>
      </p:sp>
      <p:sp>
        <p:nvSpPr>
          <p:cNvPr id="23" name="TextBox 22">
            <a:extLst>
              <a:ext uri="{FF2B5EF4-FFF2-40B4-BE49-F238E27FC236}">
                <a16:creationId xmlns:a16="http://schemas.microsoft.com/office/drawing/2014/main" id="{D3D04953-8B49-6945-A9C4-04F6C9D661C7}"/>
              </a:ext>
            </a:extLst>
          </p:cNvPr>
          <p:cNvSpPr txBox="1"/>
          <p:nvPr/>
        </p:nvSpPr>
        <p:spPr>
          <a:xfrm>
            <a:off x="5445587" y="5269479"/>
            <a:ext cx="2369238" cy="461665"/>
          </a:xfrm>
          <a:prstGeom prst="rect">
            <a:avLst/>
          </a:prstGeom>
          <a:noFill/>
        </p:spPr>
        <p:txBody>
          <a:bodyPr wrap="none" rtlCol="0">
            <a:spAutoFit/>
          </a:bodyPr>
          <a:lstStyle/>
          <a:p>
            <a:r>
              <a:rPr lang="en-US" sz="2400" dirty="0">
                <a:solidFill>
                  <a:schemeClr val="bg1"/>
                </a:solidFill>
              </a:rPr>
              <a:t>Shared Attributes</a:t>
            </a:r>
          </a:p>
        </p:txBody>
      </p:sp>
      <p:cxnSp>
        <p:nvCxnSpPr>
          <p:cNvPr id="25" name="Straight Arrow Connector 24">
            <a:extLst>
              <a:ext uri="{FF2B5EF4-FFF2-40B4-BE49-F238E27FC236}">
                <a16:creationId xmlns:a16="http://schemas.microsoft.com/office/drawing/2014/main" id="{C8D64F59-CC67-3F47-8124-49C3A27169DC}"/>
              </a:ext>
            </a:extLst>
          </p:cNvPr>
          <p:cNvCxnSpPr/>
          <p:nvPr/>
        </p:nvCxnSpPr>
        <p:spPr>
          <a:xfrm flipV="1">
            <a:off x="4715634" y="1941347"/>
            <a:ext cx="2382592" cy="377953"/>
          </a:xfrm>
          <a:prstGeom prst="straightConnector1">
            <a:avLst/>
          </a:prstGeom>
          <a:ln w="1270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97027D67-4DE6-D645-9942-1595FC98D2B7}"/>
              </a:ext>
            </a:extLst>
          </p:cNvPr>
          <p:cNvCxnSpPr>
            <a:cxnSpLocks/>
          </p:cNvCxnSpPr>
          <p:nvPr/>
        </p:nvCxnSpPr>
        <p:spPr>
          <a:xfrm flipV="1">
            <a:off x="7748792" y="2976789"/>
            <a:ext cx="593280" cy="1163627"/>
          </a:xfrm>
          <a:prstGeom prst="straightConnector1">
            <a:avLst/>
          </a:prstGeom>
          <a:ln w="1270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CFFD63DA-A554-AE43-B811-048D07195C44}"/>
              </a:ext>
            </a:extLst>
          </p:cNvPr>
          <p:cNvCxnSpPr>
            <a:cxnSpLocks/>
          </p:cNvCxnSpPr>
          <p:nvPr/>
        </p:nvCxnSpPr>
        <p:spPr>
          <a:xfrm flipH="1" flipV="1">
            <a:off x="3748477" y="3862173"/>
            <a:ext cx="954328" cy="730455"/>
          </a:xfrm>
          <a:prstGeom prst="straightConnector1">
            <a:avLst/>
          </a:prstGeom>
          <a:ln w="1270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04922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A0FD583A-48FA-1144-BC31-6E16DA2A7BB6}"/>
              </a:ext>
            </a:extLst>
          </p:cNvPr>
          <p:cNvSpPr txBox="1">
            <a:spLocks/>
          </p:cNvSpPr>
          <p:nvPr/>
        </p:nvSpPr>
        <p:spPr>
          <a:xfrm>
            <a:off x="167009" y="126084"/>
            <a:ext cx="1143209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rgbClr val="C00000"/>
                </a:solidFill>
              </a:rPr>
              <a:t>Predicting tie strength</a:t>
            </a:r>
          </a:p>
        </p:txBody>
      </p:sp>
      <p:pic>
        <p:nvPicPr>
          <p:cNvPr id="15" name="Picture 14">
            <a:extLst>
              <a:ext uri="{FF2B5EF4-FFF2-40B4-BE49-F238E27FC236}">
                <a16:creationId xmlns:a16="http://schemas.microsoft.com/office/drawing/2014/main" id="{0116FDD5-8E4E-2141-9E39-DBFEA3663CBC}"/>
              </a:ext>
            </a:extLst>
          </p:cNvPr>
          <p:cNvPicPr/>
          <p:nvPr/>
        </p:nvPicPr>
        <p:blipFill>
          <a:blip r:embed="rId3"/>
          <a:stretch/>
        </p:blipFill>
        <p:spPr>
          <a:xfrm>
            <a:off x="14500" y="6325863"/>
            <a:ext cx="2743200" cy="493776"/>
          </a:xfrm>
          <a:prstGeom prst="rect">
            <a:avLst/>
          </a:prstGeom>
          <a:ln>
            <a:noFill/>
          </a:ln>
        </p:spPr>
      </p:pic>
      <p:sp>
        <p:nvSpPr>
          <p:cNvPr id="16" name="Slide Number Placeholder 13">
            <a:extLst>
              <a:ext uri="{FF2B5EF4-FFF2-40B4-BE49-F238E27FC236}">
                <a16:creationId xmlns:a16="http://schemas.microsoft.com/office/drawing/2014/main" id="{09A4FBB1-31CE-BD47-95CC-A276268D74DD}"/>
              </a:ext>
            </a:extLst>
          </p:cNvPr>
          <p:cNvSpPr>
            <a:spLocks noGrp="1"/>
          </p:cNvSpPr>
          <p:nvPr>
            <p:ph type="sldNum" sz="quarter" idx="12"/>
          </p:nvPr>
        </p:nvSpPr>
        <p:spPr>
          <a:xfrm>
            <a:off x="9349636" y="6486077"/>
            <a:ext cx="2743200" cy="365125"/>
          </a:xfrm>
        </p:spPr>
        <p:txBody>
          <a:bodyPr/>
          <a:lstStyle/>
          <a:p>
            <a:pPr algn="ctr"/>
            <a:fld id="{5E1D2DF7-6972-1645-9CCD-4244C2539667}" type="slidenum">
              <a:rPr lang="en-US" smtClean="0"/>
              <a:pPr algn="ctr"/>
              <a:t>4</a:t>
            </a:fld>
            <a:endParaRPr lang="en-US" dirty="0"/>
          </a:p>
        </p:txBody>
      </p:sp>
      <p:grpSp>
        <p:nvGrpSpPr>
          <p:cNvPr id="47" name="Group 46">
            <a:extLst>
              <a:ext uri="{FF2B5EF4-FFF2-40B4-BE49-F238E27FC236}">
                <a16:creationId xmlns:a16="http://schemas.microsoft.com/office/drawing/2014/main" id="{B22CAA74-F5CB-2240-BBAE-87E8637A9274}"/>
              </a:ext>
            </a:extLst>
          </p:cNvPr>
          <p:cNvGrpSpPr/>
          <p:nvPr/>
        </p:nvGrpSpPr>
        <p:grpSpPr>
          <a:xfrm>
            <a:off x="824248" y="1352283"/>
            <a:ext cx="9429481" cy="4675006"/>
            <a:chOff x="824248" y="1352283"/>
            <a:chExt cx="9429481" cy="4675006"/>
          </a:xfrm>
        </p:grpSpPr>
        <p:sp>
          <p:nvSpPr>
            <p:cNvPr id="18" name="Rectangle 17">
              <a:extLst>
                <a:ext uri="{FF2B5EF4-FFF2-40B4-BE49-F238E27FC236}">
                  <a16:creationId xmlns:a16="http://schemas.microsoft.com/office/drawing/2014/main" id="{922723B3-1B4F-F34D-8659-C55BB9579E49}"/>
                </a:ext>
              </a:extLst>
            </p:cNvPr>
            <p:cNvSpPr/>
            <p:nvPr/>
          </p:nvSpPr>
          <p:spPr>
            <a:xfrm>
              <a:off x="824248" y="1352283"/>
              <a:ext cx="3374265" cy="13255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Frequency of communication</a:t>
              </a:r>
            </a:p>
            <a:p>
              <a:pPr algn="ctr"/>
              <a:r>
                <a:rPr lang="en-US" dirty="0"/>
                <a:t>Duration of history</a:t>
              </a:r>
            </a:p>
            <a:p>
              <a:pPr algn="ctr"/>
              <a:r>
                <a:rPr lang="en-US" dirty="0"/>
                <a:t>Overlap of friend groups</a:t>
              </a:r>
            </a:p>
          </p:txBody>
        </p:sp>
        <p:sp>
          <p:nvSpPr>
            <p:cNvPr id="19" name="Rectangle 18">
              <a:extLst>
                <a:ext uri="{FF2B5EF4-FFF2-40B4-BE49-F238E27FC236}">
                  <a16:creationId xmlns:a16="http://schemas.microsoft.com/office/drawing/2014/main" id="{2A740640-3261-1B48-BE0B-7A72981FF92C}"/>
                </a:ext>
              </a:extLst>
            </p:cNvPr>
            <p:cNvSpPr/>
            <p:nvPr/>
          </p:nvSpPr>
          <p:spPr>
            <a:xfrm>
              <a:off x="824248" y="4436880"/>
              <a:ext cx="3374265" cy="1590409"/>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a:t>Number of mutual pictures liked</a:t>
              </a:r>
            </a:p>
            <a:p>
              <a:pPr algn="ctr"/>
              <a:r>
                <a:rPr lang="en-US" dirty="0"/>
                <a:t>Co-occurrence of keywords</a:t>
              </a:r>
            </a:p>
            <a:p>
              <a:pPr algn="ctr"/>
              <a:r>
                <a:rPr lang="en-US" dirty="0"/>
                <a:t>Frequency of comments on pics</a:t>
              </a:r>
            </a:p>
            <a:p>
              <a:pPr algn="ctr"/>
              <a:r>
                <a:rPr lang="en-US" dirty="0"/>
                <a:t>Co-occurrence of status updates</a:t>
              </a:r>
            </a:p>
          </p:txBody>
        </p:sp>
        <mc:AlternateContent xmlns:mc="http://schemas.openxmlformats.org/markup-compatibility/2006" xmlns:a14="http://schemas.microsoft.com/office/drawing/2010/main">
          <mc:Choice Requires="a14">
            <p:sp>
              <p:nvSpPr>
                <p:cNvPr id="20" name="Oval 19">
                  <a:extLst>
                    <a:ext uri="{FF2B5EF4-FFF2-40B4-BE49-F238E27FC236}">
                      <a16:creationId xmlns:a16="http://schemas.microsoft.com/office/drawing/2014/main" id="{AE49815F-E28D-EB49-B602-EAFC113B4F04}"/>
                    </a:ext>
                  </a:extLst>
                </p:cNvPr>
                <p:cNvSpPr/>
                <p:nvPr/>
              </p:nvSpPr>
              <p:spPr>
                <a:xfrm>
                  <a:off x="1938269" y="2984254"/>
                  <a:ext cx="1146220" cy="114622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lang="en-US" sz="4400" b="0" i="1" smtClean="0">
                            <a:latin typeface="Cambria Math" panose="02040503050406030204" pitchFamily="18" charset="0"/>
                            <a:ea typeface="Cambria Math" panose="02040503050406030204" pitchFamily="18" charset="0"/>
                          </a:rPr>
                          <m:t> </m:t>
                        </m:r>
                        <m:r>
                          <m:rPr>
                            <m:sty m:val="p"/>
                          </m:rPr>
                          <a:rPr lang="el-GR" sz="4400" i="1" smtClean="0">
                            <a:latin typeface="Cambria Math" panose="02040503050406030204" pitchFamily="18" charset="0"/>
                            <a:ea typeface="Cambria Math" panose="02040503050406030204" pitchFamily="18" charset="0"/>
                          </a:rPr>
                          <m:t>Σ</m:t>
                        </m:r>
                      </m:oMath>
                    </m:oMathPara>
                  </a14:m>
                  <a:endParaRPr lang="en-US" dirty="0"/>
                </a:p>
              </p:txBody>
            </p:sp>
          </mc:Choice>
          <mc:Fallback xmlns="">
            <p:sp>
              <p:nvSpPr>
                <p:cNvPr id="20" name="Oval 19">
                  <a:extLst>
                    <a:ext uri="{FF2B5EF4-FFF2-40B4-BE49-F238E27FC236}">
                      <a16:creationId xmlns:a16="http://schemas.microsoft.com/office/drawing/2014/main" id="{AE49815F-E28D-EB49-B602-EAFC113B4F04}"/>
                    </a:ext>
                  </a:extLst>
                </p:cNvPr>
                <p:cNvSpPr>
                  <a:spLocks noRot="1" noChangeAspect="1" noMove="1" noResize="1" noEditPoints="1" noAdjustHandles="1" noChangeArrowheads="1" noChangeShapeType="1" noTextEdit="1"/>
                </p:cNvSpPr>
                <p:nvPr/>
              </p:nvSpPr>
              <p:spPr>
                <a:xfrm>
                  <a:off x="1938269" y="2984254"/>
                  <a:ext cx="1146220" cy="1146220"/>
                </a:xfrm>
                <a:prstGeom prst="ellipse">
                  <a:avLst/>
                </a:prstGeom>
                <a:blipFill>
                  <a:blip r:embed="rId4"/>
                  <a:stretch>
                    <a:fillRect b="-1087"/>
                  </a:stretch>
                </a:blipFill>
              </p:spPr>
              <p:txBody>
                <a:bodyPr/>
                <a:lstStyle/>
                <a:p>
                  <a:r>
                    <a:rPr lang="en-US">
                      <a:noFill/>
                    </a:rPr>
                    <a:t> </a:t>
                  </a:r>
                </a:p>
              </p:txBody>
            </p:sp>
          </mc:Fallback>
        </mc:AlternateContent>
        <p:cxnSp>
          <p:nvCxnSpPr>
            <p:cNvPr id="22" name="Straight Arrow Connector 21">
              <a:extLst>
                <a:ext uri="{FF2B5EF4-FFF2-40B4-BE49-F238E27FC236}">
                  <a16:creationId xmlns:a16="http://schemas.microsoft.com/office/drawing/2014/main" id="{0C0CFB5E-0979-A442-B2E8-19FC3401EC6B}"/>
                </a:ext>
              </a:extLst>
            </p:cNvPr>
            <p:cNvCxnSpPr>
              <a:stCxn id="18" idx="2"/>
              <a:endCxn id="20" idx="0"/>
            </p:cNvCxnSpPr>
            <p:nvPr/>
          </p:nvCxnSpPr>
          <p:spPr>
            <a:xfrm flipH="1">
              <a:off x="2511379" y="2677847"/>
              <a:ext cx="2" cy="306407"/>
            </a:xfrm>
            <a:prstGeom prst="straightConnector1">
              <a:avLst/>
            </a:prstGeom>
            <a:ln w="63500">
              <a:tailEnd type="triangle"/>
            </a:ln>
          </p:spPr>
          <p:style>
            <a:lnRef idx="1">
              <a:schemeClr val="accent6"/>
            </a:lnRef>
            <a:fillRef idx="0">
              <a:schemeClr val="accent6"/>
            </a:fillRef>
            <a:effectRef idx="0">
              <a:schemeClr val="accent6"/>
            </a:effectRef>
            <a:fontRef idx="minor">
              <a:schemeClr val="tx1"/>
            </a:fontRef>
          </p:style>
        </p:cxnSp>
        <p:cxnSp>
          <p:nvCxnSpPr>
            <p:cNvPr id="23" name="Straight Arrow Connector 22">
              <a:extLst>
                <a:ext uri="{FF2B5EF4-FFF2-40B4-BE49-F238E27FC236}">
                  <a16:creationId xmlns:a16="http://schemas.microsoft.com/office/drawing/2014/main" id="{A62A887F-9A22-424A-AB7F-F25FB654642B}"/>
                </a:ext>
              </a:extLst>
            </p:cNvPr>
            <p:cNvCxnSpPr>
              <a:cxnSpLocks/>
              <a:stCxn id="19" idx="0"/>
              <a:endCxn id="20" idx="4"/>
            </p:cNvCxnSpPr>
            <p:nvPr/>
          </p:nvCxnSpPr>
          <p:spPr>
            <a:xfrm flipH="1" flipV="1">
              <a:off x="2511379" y="4130474"/>
              <a:ext cx="2" cy="306406"/>
            </a:xfrm>
            <a:prstGeom prst="straightConnector1">
              <a:avLst/>
            </a:prstGeom>
            <a:ln w="63500">
              <a:tailEnd type="triangle"/>
            </a:ln>
          </p:spPr>
          <p:style>
            <a:lnRef idx="1">
              <a:schemeClr val="accent6"/>
            </a:lnRef>
            <a:fillRef idx="0">
              <a:schemeClr val="accent6"/>
            </a:fillRef>
            <a:effectRef idx="0">
              <a:schemeClr val="accent6"/>
            </a:effectRef>
            <a:fontRef idx="minor">
              <a:schemeClr val="tx1"/>
            </a:fontRef>
          </p:style>
        </p:cxnSp>
        <p:cxnSp>
          <p:nvCxnSpPr>
            <p:cNvPr id="26" name="Straight Arrow Connector 25">
              <a:extLst>
                <a:ext uri="{FF2B5EF4-FFF2-40B4-BE49-F238E27FC236}">
                  <a16:creationId xmlns:a16="http://schemas.microsoft.com/office/drawing/2014/main" id="{81D7FCB9-5231-E34C-9107-DF87FF4B386E}"/>
                </a:ext>
              </a:extLst>
            </p:cNvPr>
            <p:cNvCxnSpPr>
              <a:cxnSpLocks/>
              <a:stCxn id="20" idx="6"/>
              <a:endCxn id="29" idx="1"/>
            </p:cNvCxnSpPr>
            <p:nvPr/>
          </p:nvCxnSpPr>
          <p:spPr>
            <a:xfrm>
              <a:off x="3084489" y="3557364"/>
              <a:ext cx="1813776" cy="0"/>
            </a:xfrm>
            <a:prstGeom prst="straightConnector1">
              <a:avLst/>
            </a:prstGeom>
            <a:ln w="63500">
              <a:tailEnd type="triangle"/>
            </a:ln>
          </p:spPr>
          <p:style>
            <a:lnRef idx="1">
              <a:schemeClr val="accent6"/>
            </a:lnRef>
            <a:fillRef idx="0">
              <a:schemeClr val="accent6"/>
            </a:fillRef>
            <a:effectRef idx="0">
              <a:schemeClr val="accent6"/>
            </a:effectRef>
            <a:fontRef idx="minor">
              <a:schemeClr val="tx1"/>
            </a:fontRef>
          </p:style>
        </p:cxnSp>
        <p:sp>
          <p:nvSpPr>
            <p:cNvPr id="29" name="Rectangle 28">
              <a:extLst>
                <a:ext uri="{FF2B5EF4-FFF2-40B4-BE49-F238E27FC236}">
                  <a16:creationId xmlns:a16="http://schemas.microsoft.com/office/drawing/2014/main" id="{9870A3CC-619E-D742-8833-D246294B7EE3}"/>
                </a:ext>
              </a:extLst>
            </p:cNvPr>
            <p:cNvSpPr/>
            <p:nvPr/>
          </p:nvSpPr>
          <p:spPr>
            <a:xfrm>
              <a:off x="4898265" y="2907652"/>
              <a:ext cx="2395470" cy="1299423"/>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a:t>Tie Strength</a:t>
              </a:r>
            </a:p>
          </p:txBody>
        </p:sp>
        <mc:AlternateContent xmlns:mc="http://schemas.openxmlformats.org/markup-compatibility/2006" xmlns:a14="http://schemas.microsoft.com/office/drawing/2010/main">
          <mc:Choice Requires="a14">
            <p:sp>
              <p:nvSpPr>
                <p:cNvPr id="35" name="Oval 34">
                  <a:extLst>
                    <a:ext uri="{FF2B5EF4-FFF2-40B4-BE49-F238E27FC236}">
                      <a16:creationId xmlns:a16="http://schemas.microsoft.com/office/drawing/2014/main" id="{1F5514B1-3A36-F54F-BF78-9F2FFC891A7B}"/>
                    </a:ext>
                  </a:extLst>
                </p:cNvPr>
                <p:cNvSpPr/>
                <p:nvPr/>
              </p:nvSpPr>
              <p:spPr>
                <a:xfrm>
                  <a:off x="9107509" y="2984254"/>
                  <a:ext cx="1146220" cy="114622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lang="en-US" sz="3600" b="0" i="0" smtClean="0">
                            <a:latin typeface="Cambria Math" panose="02040503050406030204" pitchFamily="18" charset="0"/>
                            <a:ea typeface="Cambria Math" panose="02040503050406030204" pitchFamily="18" charset="0"/>
                          </a:rPr>
                          <m:t> </m:t>
                        </m:r>
                        <m:r>
                          <m:rPr>
                            <m:sty m:val="p"/>
                          </m:rPr>
                          <a:rPr lang="en-US" sz="3600" b="0" i="0" smtClean="0">
                            <a:latin typeface="Cambria Math" panose="02040503050406030204" pitchFamily="18" charset="0"/>
                            <a:ea typeface="Cambria Math" panose="02040503050406030204" pitchFamily="18" charset="0"/>
                          </a:rPr>
                          <m:t>ML</m:t>
                        </m:r>
                      </m:oMath>
                    </m:oMathPara>
                  </a14:m>
                  <a:endParaRPr lang="en-US" sz="1400" dirty="0"/>
                </a:p>
              </p:txBody>
            </p:sp>
          </mc:Choice>
          <mc:Fallback xmlns="">
            <p:sp>
              <p:nvSpPr>
                <p:cNvPr id="35" name="Oval 34">
                  <a:extLst>
                    <a:ext uri="{FF2B5EF4-FFF2-40B4-BE49-F238E27FC236}">
                      <a16:creationId xmlns:a16="http://schemas.microsoft.com/office/drawing/2014/main" id="{1F5514B1-3A36-F54F-BF78-9F2FFC891A7B}"/>
                    </a:ext>
                  </a:extLst>
                </p:cNvPr>
                <p:cNvSpPr>
                  <a:spLocks noRot="1" noChangeAspect="1" noMove="1" noResize="1" noEditPoints="1" noAdjustHandles="1" noChangeArrowheads="1" noChangeShapeType="1" noTextEdit="1"/>
                </p:cNvSpPr>
                <p:nvPr/>
              </p:nvSpPr>
              <p:spPr>
                <a:xfrm>
                  <a:off x="9107509" y="2984254"/>
                  <a:ext cx="1146220" cy="1146220"/>
                </a:xfrm>
                <a:prstGeom prst="ellipse">
                  <a:avLst/>
                </a:prstGeom>
                <a:blipFill>
                  <a:blip r:embed="rId5"/>
                  <a:stretch>
                    <a:fillRect l="-5435"/>
                  </a:stretch>
                </a:blipFill>
              </p:spPr>
              <p:txBody>
                <a:bodyPr/>
                <a:lstStyle/>
                <a:p>
                  <a:r>
                    <a:rPr lang="en-US">
                      <a:noFill/>
                    </a:rPr>
                    <a:t> </a:t>
                  </a:r>
                </a:p>
              </p:txBody>
            </p:sp>
          </mc:Fallback>
        </mc:AlternateContent>
        <p:cxnSp>
          <p:nvCxnSpPr>
            <p:cNvPr id="36" name="Straight Arrow Connector 35">
              <a:extLst>
                <a:ext uri="{FF2B5EF4-FFF2-40B4-BE49-F238E27FC236}">
                  <a16:creationId xmlns:a16="http://schemas.microsoft.com/office/drawing/2014/main" id="{15F55CEC-ADB3-7648-9BF4-B1460A2209A7}"/>
                </a:ext>
              </a:extLst>
            </p:cNvPr>
            <p:cNvCxnSpPr>
              <a:cxnSpLocks/>
              <a:stCxn id="35" idx="2"/>
              <a:endCxn id="29" idx="3"/>
            </p:cNvCxnSpPr>
            <p:nvPr/>
          </p:nvCxnSpPr>
          <p:spPr>
            <a:xfrm flipH="1">
              <a:off x="7293735" y="3557364"/>
              <a:ext cx="1813774" cy="0"/>
            </a:xfrm>
            <a:prstGeom prst="straightConnector1">
              <a:avLst/>
            </a:prstGeom>
            <a:ln w="63500">
              <a:tailEnd type="triangle"/>
            </a:ln>
          </p:spPr>
          <p:style>
            <a:lnRef idx="1">
              <a:schemeClr val="accent6"/>
            </a:lnRef>
            <a:fillRef idx="0">
              <a:schemeClr val="accent6"/>
            </a:fillRef>
            <a:effectRef idx="0">
              <a:schemeClr val="accent6"/>
            </a:effectRef>
            <a:fontRef idx="minor">
              <a:schemeClr val="tx1"/>
            </a:fontRef>
          </p:style>
        </p:cxnSp>
        <p:cxnSp>
          <p:nvCxnSpPr>
            <p:cNvPr id="42" name="Elbow Connector 41">
              <a:extLst>
                <a:ext uri="{FF2B5EF4-FFF2-40B4-BE49-F238E27FC236}">
                  <a16:creationId xmlns:a16="http://schemas.microsoft.com/office/drawing/2014/main" id="{0EB2B512-83C8-DC42-B811-BA93AD1B8EE3}"/>
                </a:ext>
              </a:extLst>
            </p:cNvPr>
            <p:cNvCxnSpPr>
              <a:stCxn id="18" idx="3"/>
              <a:endCxn id="35" idx="0"/>
            </p:cNvCxnSpPr>
            <p:nvPr/>
          </p:nvCxnSpPr>
          <p:spPr>
            <a:xfrm>
              <a:off x="4198513" y="2015065"/>
              <a:ext cx="5482106" cy="969189"/>
            </a:xfrm>
            <a:prstGeom prst="bentConnector2">
              <a:avLst/>
            </a:prstGeom>
            <a:ln w="63500">
              <a:tailEnd type="triangle"/>
            </a:ln>
          </p:spPr>
          <p:style>
            <a:lnRef idx="1">
              <a:schemeClr val="accent6"/>
            </a:lnRef>
            <a:fillRef idx="0">
              <a:schemeClr val="accent6"/>
            </a:fillRef>
            <a:effectRef idx="0">
              <a:schemeClr val="accent6"/>
            </a:effectRef>
            <a:fontRef idx="minor">
              <a:schemeClr val="tx1"/>
            </a:fontRef>
          </p:style>
        </p:cxnSp>
        <p:cxnSp>
          <p:nvCxnSpPr>
            <p:cNvPr id="44" name="Elbow Connector 43">
              <a:extLst>
                <a:ext uri="{FF2B5EF4-FFF2-40B4-BE49-F238E27FC236}">
                  <a16:creationId xmlns:a16="http://schemas.microsoft.com/office/drawing/2014/main" id="{93995147-9150-0544-9C9E-947834421E6B}"/>
                </a:ext>
              </a:extLst>
            </p:cNvPr>
            <p:cNvCxnSpPr>
              <a:cxnSpLocks/>
              <a:stCxn id="19" idx="3"/>
              <a:endCxn id="35" idx="4"/>
            </p:cNvCxnSpPr>
            <p:nvPr/>
          </p:nvCxnSpPr>
          <p:spPr>
            <a:xfrm flipV="1">
              <a:off x="4198513" y="4130474"/>
              <a:ext cx="5482106" cy="1101611"/>
            </a:xfrm>
            <a:prstGeom prst="bentConnector2">
              <a:avLst/>
            </a:prstGeom>
            <a:ln w="63500">
              <a:tailEnd type="triangle"/>
            </a:ln>
          </p:spPr>
          <p:style>
            <a:lnRef idx="1">
              <a:schemeClr val="accent6"/>
            </a:lnRef>
            <a:fillRef idx="0">
              <a:schemeClr val="accent6"/>
            </a:fillRef>
            <a:effectRef idx="0">
              <a:schemeClr val="accent6"/>
            </a:effectRef>
            <a:fontRef idx="minor">
              <a:schemeClr val="tx1"/>
            </a:fontRef>
          </p:style>
        </p:cxnSp>
      </p:grpSp>
    </p:spTree>
    <p:extLst>
      <p:ext uri="{BB962C8B-B14F-4D97-AF65-F5344CB8AC3E}">
        <p14:creationId xmlns:p14="http://schemas.microsoft.com/office/powerpoint/2010/main" val="2511911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1C47F09-3819-1A41-9D60-E2B2C196A3F8}"/>
              </a:ext>
            </a:extLst>
          </p:cNvPr>
          <p:cNvSpPr txBox="1"/>
          <p:nvPr/>
        </p:nvSpPr>
        <p:spPr>
          <a:xfrm>
            <a:off x="324631" y="1145132"/>
            <a:ext cx="5071618" cy="3600986"/>
          </a:xfrm>
          <a:prstGeom prst="rect">
            <a:avLst/>
          </a:prstGeom>
          <a:noFill/>
        </p:spPr>
        <p:txBody>
          <a:bodyPr wrap="square" rtlCol="0">
            <a:spAutoFit/>
          </a:bodyPr>
          <a:lstStyle/>
          <a:p>
            <a:pPr marL="342900" indent="-342900">
              <a:buFont typeface="Arial" panose="020B0604020202020204" pitchFamily="34" charset="0"/>
              <a:buChar char="•"/>
            </a:pPr>
            <a:r>
              <a:rPr lang="en-US" sz="2400" dirty="0"/>
              <a:t>Shortcomings:</a:t>
            </a:r>
          </a:p>
          <a:p>
            <a:pPr marL="800100" lvl="1" indent="-342900">
              <a:buFont typeface="Arial" panose="020B0604020202020204" pitchFamily="34" charset="0"/>
              <a:buChar char="•"/>
            </a:pPr>
            <a:r>
              <a:rPr lang="en-US" sz="2000" dirty="0"/>
              <a:t>Previous works focus on single snapshots of time</a:t>
            </a:r>
          </a:p>
          <a:p>
            <a:pPr marL="800100" lvl="1" indent="-342900">
              <a:buFont typeface="Arial" panose="020B0604020202020204" pitchFamily="34" charset="0"/>
              <a:buChar char="•"/>
            </a:pPr>
            <a:r>
              <a:rPr lang="en-US" sz="2000" dirty="0"/>
              <a:t>Previous works depend on ad hoc and platform-specific attributes to predict tie strength</a:t>
            </a:r>
          </a:p>
          <a:p>
            <a:pPr marL="342900" indent="-342900">
              <a:buFont typeface="Arial" panose="020B0604020202020204" pitchFamily="34" charset="0"/>
              <a:buChar char="•"/>
            </a:pPr>
            <a:r>
              <a:rPr lang="en-US" sz="2400" dirty="0"/>
              <a:t>Solutions:</a:t>
            </a:r>
          </a:p>
          <a:p>
            <a:pPr marL="800100" lvl="1" indent="-342900">
              <a:buFont typeface="Arial" panose="020B0604020202020204" pitchFamily="34" charset="0"/>
              <a:buChar char="•"/>
            </a:pPr>
            <a:r>
              <a:rPr lang="en-US" sz="2000" dirty="0"/>
              <a:t>Design a pipeline that can predict tie strength continuously</a:t>
            </a:r>
          </a:p>
          <a:p>
            <a:pPr marL="800100" lvl="1" indent="-342900">
              <a:buFont typeface="Arial" panose="020B0604020202020204" pitchFamily="34" charset="0"/>
              <a:buChar char="•"/>
            </a:pPr>
            <a:r>
              <a:rPr lang="en-US" sz="2000" dirty="0"/>
              <a:t>Have that pipeline only depend on general attributes and input</a:t>
            </a:r>
          </a:p>
        </p:txBody>
      </p:sp>
      <p:sp>
        <p:nvSpPr>
          <p:cNvPr id="5" name="Title 1">
            <a:extLst>
              <a:ext uri="{FF2B5EF4-FFF2-40B4-BE49-F238E27FC236}">
                <a16:creationId xmlns:a16="http://schemas.microsoft.com/office/drawing/2014/main" id="{B87A5364-DC99-684F-A4B7-347038B3C4C6}"/>
              </a:ext>
            </a:extLst>
          </p:cNvPr>
          <p:cNvSpPr txBox="1">
            <a:spLocks/>
          </p:cNvSpPr>
          <p:nvPr/>
        </p:nvSpPr>
        <p:spPr>
          <a:xfrm>
            <a:off x="167009" y="126084"/>
            <a:ext cx="1143209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rgbClr val="C00000"/>
                </a:solidFill>
              </a:rPr>
              <a:t>Shortcomings and solutions</a:t>
            </a:r>
          </a:p>
        </p:txBody>
      </p:sp>
      <p:pic>
        <p:nvPicPr>
          <p:cNvPr id="6" name="Picture 5">
            <a:extLst>
              <a:ext uri="{FF2B5EF4-FFF2-40B4-BE49-F238E27FC236}">
                <a16:creationId xmlns:a16="http://schemas.microsoft.com/office/drawing/2014/main" id="{50A32B1A-7CAE-3149-B8C5-33C272220EA4}"/>
              </a:ext>
            </a:extLst>
          </p:cNvPr>
          <p:cNvPicPr/>
          <p:nvPr/>
        </p:nvPicPr>
        <p:blipFill>
          <a:blip r:embed="rId2"/>
          <a:stretch/>
        </p:blipFill>
        <p:spPr>
          <a:xfrm>
            <a:off x="14500" y="6325863"/>
            <a:ext cx="2743200" cy="493776"/>
          </a:xfrm>
          <a:prstGeom prst="rect">
            <a:avLst/>
          </a:prstGeom>
          <a:ln>
            <a:noFill/>
          </a:ln>
        </p:spPr>
      </p:pic>
      <p:sp>
        <p:nvSpPr>
          <p:cNvPr id="7" name="Slide Number Placeholder 13">
            <a:extLst>
              <a:ext uri="{FF2B5EF4-FFF2-40B4-BE49-F238E27FC236}">
                <a16:creationId xmlns:a16="http://schemas.microsoft.com/office/drawing/2014/main" id="{1E269DD4-9E64-C242-B45A-6A4D6374803D}"/>
              </a:ext>
            </a:extLst>
          </p:cNvPr>
          <p:cNvSpPr>
            <a:spLocks noGrp="1"/>
          </p:cNvSpPr>
          <p:nvPr>
            <p:ph type="sldNum" sz="quarter" idx="12"/>
          </p:nvPr>
        </p:nvSpPr>
        <p:spPr>
          <a:xfrm>
            <a:off x="9349636" y="6486077"/>
            <a:ext cx="2743200" cy="365125"/>
          </a:xfrm>
        </p:spPr>
        <p:txBody>
          <a:bodyPr/>
          <a:lstStyle/>
          <a:p>
            <a:pPr algn="ctr"/>
            <a:fld id="{5E1D2DF7-6972-1645-9CCD-4244C2539667}" type="slidenum">
              <a:rPr lang="en-US" smtClean="0"/>
              <a:pPr algn="ctr"/>
              <a:t>5</a:t>
            </a:fld>
            <a:endParaRPr lang="en-US" dirty="0"/>
          </a:p>
        </p:txBody>
      </p:sp>
      <p:sp>
        <p:nvSpPr>
          <p:cNvPr id="22" name="Rectangle 21">
            <a:extLst>
              <a:ext uri="{FF2B5EF4-FFF2-40B4-BE49-F238E27FC236}">
                <a16:creationId xmlns:a16="http://schemas.microsoft.com/office/drawing/2014/main" id="{A22333E5-DB10-0F46-9E0C-FCB52A6C1EF0}"/>
              </a:ext>
            </a:extLst>
          </p:cNvPr>
          <p:cNvSpPr/>
          <p:nvPr/>
        </p:nvSpPr>
        <p:spPr>
          <a:xfrm>
            <a:off x="7521262" y="2427419"/>
            <a:ext cx="3374265" cy="1590409"/>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a:t>Number of mutual pictures liked</a:t>
            </a:r>
          </a:p>
          <a:p>
            <a:pPr algn="ctr"/>
            <a:r>
              <a:rPr lang="en-US" dirty="0"/>
              <a:t>Co-occurrence of keywords</a:t>
            </a:r>
          </a:p>
          <a:p>
            <a:pPr algn="ctr"/>
            <a:r>
              <a:rPr lang="en-US" dirty="0"/>
              <a:t>Frequency of comments on pics</a:t>
            </a:r>
          </a:p>
          <a:p>
            <a:pPr algn="ctr"/>
            <a:r>
              <a:rPr lang="en-US" dirty="0"/>
              <a:t>Co-occurrence of status updates</a:t>
            </a:r>
          </a:p>
        </p:txBody>
      </p:sp>
      <p:sp>
        <p:nvSpPr>
          <p:cNvPr id="23" name="&quot;No&quot; Symbol 22">
            <a:extLst>
              <a:ext uri="{FF2B5EF4-FFF2-40B4-BE49-F238E27FC236}">
                <a16:creationId xmlns:a16="http://schemas.microsoft.com/office/drawing/2014/main" id="{D113382F-6B15-884F-98D2-82EEC5917F75}"/>
              </a:ext>
            </a:extLst>
          </p:cNvPr>
          <p:cNvSpPr/>
          <p:nvPr/>
        </p:nvSpPr>
        <p:spPr>
          <a:xfrm>
            <a:off x="7640604" y="1654833"/>
            <a:ext cx="3135580" cy="3135580"/>
          </a:xfrm>
          <a:prstGeom prst="noSmoking">
            <a:avLst>
              <a:gd name="adj" fmla="val 8158"/>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3827508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ECA38C9-3E4A-B649-84BF-A4B22279CB60}"/>
              </a:ext>
            </a:extLst>
          </p:cNvPr>
          <p:cNvSpPr txBox="1"/>
          <p:nvPr/>
        </p:nvSpPr>
        <p:spPr>
          <a:xfrm>
            <a:off x="324630" y="1145132"/>
            <a:ext cx="8111032" cy="3908762"/>
          </a:xfrm>
          <a:prstGeom prst="rect">
            <a:avLst/>
          </a:prstGeom>
          <a:noFill/>
        </p:spPr>
        <p:txBody>
          <a:bodyPr wrap="square" rtlCol="0">
            <a:spAutoFit/>
          </a:bodyPr>
          <a:lstStyle/>
          <a:p>
            <a:pPr marL="342900" indent="-342900">
              <a:buFont typeface="Arial" panose="020B0604020202020204" pitchFamily="34" charset="0"/>
              <a:buChar char="•"/>
            </a:pPr>
            <a:r>
              <a:rPr lang="en-US" sz="2400" dirty="0" err="1"/>
              <a:t>NetSense</a:t>
            </a:r>
            <a:endParaRPr lang="en-US" sz="2400" dirty="0"/>
          </a:p>
          <a:p>
            <a:pPr marL="800100" lvl="1" indent="-342900">
              <a:buFont typeface="Arial" panose="020B0604020202020204" pitchFamily="34" charset="0"/>
              <a:buChar char="•"/>
            </a:pPr>
            <a:r>
              <a:rPr lang="en-US" sz="2000" dirty="0"/>
              <a:t>Study on Notre Dame college students</a:t>
            </a:r>
          </a:p>
          <a:p>
            <a:pPr marL="800100" lvl="1" indent="-342900">
              <a:buFont typeface="Arial" panose="020B0604020202020204" pitchFamily="34" charset="0"/>
              <a:buChar char="•"/>
            </a:pPr>
            <a:r>
              <a:rPr lang="en-US" sz="2000" dirty="0"/>
              <a:t>Fall 2011 to Spring 2013</a:t>
            </a:r>
          </a:p>
          <a:p>
            <a:pPr marL="800100" lvl="1" indent="-342900">
              <a:buFont typeface="Arial" panose="020B0604020202020204" pitchFamily="34" charset="0"/>
              <a:buChar char="•"/>
            </a:pPr>
            <a:r>
              <a:rPr lang="en-US" sz="2000" dirty="0"/>
              <a:t>196 participants</a:t>
            </a:r>
          </a:p>
          <a:p>
            <a:pPr marL="800100" lvl="1" indent="-342900">
              <a:buFont typeface="Arial" panose="020B0604020202020204" pitchFamily="34" charset="0"/>
              <a:buChar char="•"/>
            </a:pPr>
            <a:r>
              <a:rPr lang="en-US" sz="2000" b="1" dirty="0"/>
              <a:t>Continuous communication records (call and text)</a:t>
            </a:r>
          </a:p>
          <a:p>
            <a:pPr marL="800100" lvl="1" indent="-342900">
              <a:buFont typeface="Arial" panose="020B0604020202020204" pitchFamily="34" charset="0"/>
              <a:buChar char="•"/>
            </a:pPr>
            <a:r>
              <a:rPr lang="en-US" sz="2000" b="1" dirty="0"/>
              <a:t>Surveys at the beginning of every semester </a:t>
            </a:r>
          </a:p>
          <a:p>
            <a:pPr marL="342900" indent="-342900">
              <a:buFont typeface="Arial" panose="020B0604020202020204" pitchFamily="34" charset="0"/>
              <a:buChar char="•"/>
            </a:pPr>
            <a:r>
              <a:rPr lang="en-US" sz="2400" dirty="0" err="1"/>
              <a:t>NetHealth</a:t>
            </a:r>
            <a:endParaRPr lang="en-US" sz="2400" dirty="0"/>
          </a:p>
          <a:p>
            <a:pPr marL="800100" lvl="1" indent="-342900">
              <a:buFont typeface="Arial" panose="020B0604020202020204" pitchFamily="34" charset="0"/>
              <a:buChar char="•"/>
            </a:pPr>
            <a:r>
              <a:rPr lang="en-US" sz="2000" dirty="0"/>
              <a:t>Study on Notre Dame college students</a:t>
            </a:r>
          </a:p>
          <a:p>
            <a:pPr marL="800100" lvl="1" indent="-342900">
              <a:buFont typeface="Arial" panose="020B0604020202020204" pitchFamily="34" charset="0"/>
              <a:buChar char="•"/>
            </a:pPr>
            <a:r>
              <a:rPr lang="en-US" sz="2000" dirty="0"/>
              <a:t>Fall 2015 to Spring 2019</a:t>
            </a:r>
          </a:p>
          <a:p>
            <a:pPr marL="800100" lvl="1" indent="-342900">
              <a:buFont typeface="Arial" panose="020B0604020202020204" pitchFamily="34" charset="0"/>
              <a:buChar char="•"/>
            </a:pPr>
            <a:r>
              <a:rPr lang="en-US" sz="2000" dirty="0"/>
              <a:t>594 participants</a:t>
            </a:r>
          </a:p>
          <a:p>
            <a:pPr marL="800100" lvl="1" indent="-342900">
              <a:buFont typeface="Arial" panose="020B0604020202020204" pitchFamily="34" charset="0"/>
              <a:buChar char="•"/>
            </a:pPr>
            <a:r>
              <a:rPr lang="en-US" sz="2000" b="1" dirty="0"/>
              <a:t>Continuous communication records (call and text)</a:t>
            </a:r>
          </a:p>
          <a:p>
            <a:pPr marL="800100" lvl="1" indent="-342900">
              <a:buFont typeface="Arial" panose="020B0604020202020204" pitchFamily="34" charset="0"/>
              <a:buChar char="•"/>
            </a:pPr>
            <a:r>
              <a:rPr lang="en-US" sz="2000" b="1" dirty="0"/>
              <a:t>Surveys at the beginning of every semester</a:t>
            </a:r>
          </a:p>
        </p:txBody>
      </p:sp>
      <p:sp>
        <p:nvSpPr>
          <p:cNvPr id="5" name="Title 1">
            <a:extLst>
              <a:ext uri="{FF2B5EF4-FFF2-40B4-BE49-F238E27FC236}">
                <a16:creationId xmlns:a16="http://schemas.microsoft.com/office/drawing/2014/main" id="{721BA973-2C8B-974F-B1A1-372549DAE1F2}"/>
              </a:ext>
            </a:extLst>
          </p:cNvPr>
          <p:cNvSpPr txBox="1">
            <a:spLocks/>
          </p:cNvSpPr>
          <p:nvPr/>
        </p:nvSpPr>
        <p:spPr>
          <a:xfrm>
            <a:off x="167009" y="126084"/>
            <a:ext cx="1143209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rgbClr val="C00000"/>
                </a:solidFill>
              </a:rPr>
              <a:t>The data</a:t>
            </a:r>
          </a:p>
        </p:txBody>
      </p:sp>
      <p:pic>
        <p:nvPicPr>
          <p:cNvPr id="6" name="Picture 5">
            <a:extLst>
              <a:ext uri="{FF2B5EF4-FFF2-40B4-BE49-F238E27FC236}">
                <a16:creationId xmlns:a16="http://schemas.microsoft.com/office/drawing/2014/main" id="{EA110B3E-4AFA-1849-BEA8-0140EFC1CE28}"/>
              </a:ext>
            </a:extLst>
          </p:cNvPr>
          <p:cNvPicPr/>
          <p:nvPr/>
        </p:nvPicPr>
        <p:blipFill>
          <a:blip r:embed="rId2"/>
          <a:stretch/>
        </p:blipFill>
        <p:spPr>
          <a:xfrm>
            <a:off x="14500" y="6325863"/>
            <a:ext cx="2743200" cy="493776"/>
          </a:xfrm>
          <a:prstGeom prst="rect">
            <a:avLst/>
          </a:prstGeom>
          <a:ln>
            <a:noFill/>
          </a:ln>
        </p:spPr>
      </p:pic>
      <p:sp>
        <p:nvSpPr>
          <p:cNvPr id="7" name="Slide Number Placeholder 13">
            <a:extLst>
              <a:ext uri="{FF2B5EF4-FFF2-40B4-BE49-F238E27FC236}">
                <a16:creationId xmlns:a16="http://schemas.microsoft.com/office/drawing/2014/main" id="{32A8A092-D96C-0142-9607-80A2F8896A26}"/>
              </a:ext>
            </a:extLst>
          </p:cNvPr>
          <p:cNvSpPr>
            <a:spLocks noGrp="1"/>
          </p:cNvSpPr>
          <p:nvPr>
            <p:ph type="sldNum" sz="quarter" idx="12"/>
          </p:nvPr>
        </p:nvSpPr>
        <p:spPr>
          <a:xfrm>
            <a:off x="9349636" y="6486077"/>
            <a:ext cx="2743200" cy="365125"/>
          </a:xfrm>
        </p:spPr>
        <p:txBody>
          <a:bodyPr/>
          <a:lstStyle/>
          <a:p>
            <a:pPr algn="ctr"/>
            <a:fld id="{5E1D2DF7-6972-1645-9CCD-4244C2539667}" type="slidenum">
              <a:rPr lang="en-US" smtClean="0"/>
              <a:pPr algn="ctr"/>
              <a:t>6</a:t>
            </a:fld>
            <a:endParaRPr lang="en-US" dirty="0"/>
          </a:p>
        </p:txBody>
      </p:sp>
      <p:sp>
        <p:nvSpPr>
          <p:cNvPr id="8" name="Rounded Rectangle 7">
            <a:extLst>
              <a:ext uri="{FF2B5EF4-FFF2-40B4-BE49-F238E27FC236}">
                <a16:creationId xmlns:a16="http://schemas.microsoft.com/office/drawing/2014/main" id="{A17F83F4-0D21-AA44-8FE3-EDF672F760B6}"/>
              </a:ext>
            </a:extLst>
          </p:cNvPr>
          <p:cNvSpPr/>
          <p:nvPr/>
        </p:nvSpPr>
        <p:spPr>
          <a:xfrm>
            <a:off x="8748034" y="694944"/>
            <a:ext cx="2462784" cy="5132832"/>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Shape&#10;&#10;Description automatically generated with low confidence">
            <a:extLst>
              <a:ext uri="{FF2B5EF4-FFF2-40B4-BE49-F238E27FC236}">
                <a16:creationId xmlns:a16="http://schemas.microsoft.com/office/drawing/2014/main" id="{0F307F5E-4035-D74D-A4C1-304F1FBBE833}"/>
              </a:ext>
            </a:extLst>
          </p:cNvPr>
          <p:cNvPicPr>
            <a:picLocks noChangeAspect="1"/>
          </p:cNvPicPr>
          <p:nvPr/>
        </p:nvPicPr>
        <p:blipFill>
          <a:blip r:embed="rId3"/>
          <a:stretch>
            <a:fillRect/>
          </a:stretch>
        </p:blipFill>
        <p:spPr>
          <a:xfrm>
            <a:off x="9299281" y="1872393"/>
            <a:ext cx="1325564" cy="1325564"/>
          </a:xfrm>
          <a:prstGeom prst="rect">
            <a:avLst/>
          </a:prstGeom>
        </p:spPr>
      </p:pic>
      <p:pic>
        <p:nvPicPr>
          <p:cNvPr id="11" name="Picture 10" descr="Shape&#10;&#10;Description automatically generated with low confidence">
            <a:extLst>
              <a:ext uri="{FF2B5EF4-FFF2-40B4-BE49-F238E27FC236}">
                <a16:creationId xmlns:a16="http://schemas.microsoft.com/office/drawing/2014/main" id="{167015D1-B0C0-5F44-9D5B-B88F16780BA8}"/>
              </a:ext>
            </a:extLst>
          </p:cNvPr>
          <p:cNvPicPr>
            <a:picLocks noChangeAspect="1"/>
          </p:cNvPicPr>
          <p:nvPr/>
        </p:nvPicPr>
        <p:blipFill>
          <a:blip r:embed="rId4"/>
          <a:stretch>
            <a:fillRect/>
          </a:stretch>
        </p:blipFill>
        <p:spPr>
          <a:xfrm>
            <a:off x="9316644" y="3856258"/>
            <a:ext cx="1325563" cy="1325563"/>
          </a:xfrm>
          <a:prstGeom prst="rect">
            <a:avLst/>
          </a:prstGeom>
        </p:spPr>
      </p:pic>
      <p:sp>
        <p:nvSpPr>
          <p:cNvPr id="12" name="TextBox 11">
            <a:extLst>
              <a:ext uri="{FF2B5EF4-FFF2-40B4-BE49-F238E27FC236}">
                <a16:creationId xmlns:a16="http://schemas.microsoft.com/office/drawing/2014/main" id="{ABA5C35E-A245-874A-9160-08F2D9F98112}"/>
              </a:ext>
            </a:extLst>
          </p:cNvPr>
          <p:cNvSpPr txBox="1"/>
          <p:nvPr/>
        </p:nvSpPr>
        <p:spPr>
          <a:xfrm>
            <a:off x="8899529" y="827555"/>
            <a:ext cx="2125069" cy="369332"/>
          </a:xfrm>
          <a:prstGeom prst="rect">
            <a:avLst/>
          </a:prstGeom>
          <a:noFill/>
        </p:spPr>
        <p:txBody>
          <a:bodyPr wrap="none" rtlCol="0">
            <a:spAutoFit/>
          </a:bodyPr>
          <a:lstStyle/>
          <a:p>
            <a:pPr algn="ctr"/>
            <a:r>
              <a:rPr lang="en-US" dirty="0" err="1"/>
              <a:t>NetSense</a:t>
            </a:r>
            <a:r>
              <a:rPr lang="en-US" dirty="0"/>
              <a:t>/</a:t>
            </a:r>
            <a:r>
              <a:rPr lang="en-US" dirty="0" err="1"/>
              <a:t>NetHealth</a:t>
            </a:r>
            <a:endParaRPr lang="en-US" dirty="0"/>
          </a:p>
        </p:txBody>
      </p:sp>
    </p:spTree>
    <p:extLst>
      <p:ext uri="{BB962C8B-B14F-4D97-AF65-F5344CB8AC3E}">
        <p14:creationId xmlns:p14="http://schemas.microsoft.com/office/powerpoint/2010/main" val="39193582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73B67A6-7038-A141-BB4A-9378282F0B6A}"/>
              </a:ext>
            </a:extLst>
          </p:cNvPr>
          <p:cNvSpPr txBox="1">
            <a:spLocks/>
          </p:cNvSpPr>
          <p:nvPr/>
        </p:nvSpPr>
        <p:spPr>
          <a:xfrm>
            <a:off x="167009" y="126084"/>
            <a:ext cx="1143209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rgbClr val="C00000"/>
                </a:solidFill>
              </a:rPr>
              <a:t>Calculating tie strength</a:t>
            </a:r>
          </a:p>
        </p:txBody>
      </p:sp>
      <p:pic>
        <p:nvPicPr>
          <p:cNvPr id="5" name="Picture 4">
            <a:extLst>
              <a:ext uri="{FF2B5EF4-FFF2-40B4-BE49-F238E27FC236}">
                <a16:creationId xmlns:a16="http://schemas.microsoft.com/office/drawing/2014/main" id="{0C1CA365-14BA-B240-A434-405A9120B4D7}"/>
              </a:ext>
            </a:extLst>
          </p:cNvPr>
          <p:cNvPicPr/>
          <p:nvPr/>
        </p:nvPicPr>
        <p:blipFill>
          <a:blip r:embed="rId3"/>
          <a:stretch/>
        </p:blipFill>
        <p:spPr>
          <a:xfrm>
            <a:off x="14500" y="6325863"/>
            <a:ext cx="2743200" cy="493776"/>
          </a:xfrm>
          <a:prstGeom prst="rect">
            <a:avLst/>
          </a:prstGeom>
          <a:ln>
            <a:noFill/>
          </a:ln>
        </p:spPr>
      </p:pic>
      <p:sp>
        <p:nvSpPr>
          <p:cNvPr id="6" name="Slide Number Placeholder 13">
            <a:extLst>
              <a:ext uri="{FF2B5EF4-FFF2-40B4-BE49-F238E27FC236}">
                <a16:creationId xmlns:a16="http://schemas.microsoft.com/office/drawing/2014/main" id="{5E0730B2-0EC9-7040-862A-F8CEB45A573D}"/>
              </a:ext>
            </a:extLst>
          </p:cNvPr>
          <p:cNvSpPr>
            <a:spLocks noGrp="1"/>
          </p:cNvSpPr>
          <p:nvPr>
            <p:ph type="sldNum" sz="quarter" idx="12"/>
          </p:nvPr>
        </p:nvSpPr>
        <p:spPr>
          <a:xfrm>
            <a:off x="9349636" y="6486077"/>
            <a:ext cx="2743200" cy="365125"/>
          </a:xfrm>
        </p:spPr>
        <p:txBody>
          <a:bodyPr/>
          <a:lstStyle/>
          <a:p>
            <a:pPr algn="ctr"/>
            <a:fld id="{5E1D2DF7-6972-1645-9CCD-4244C2539667}" type="slidenum">
              <a:rPr lang="en-US" smtClean="0"/>
              <a:pPr algn="ctr"/>
              <a:t>7</a:t>
            </a:fld>
            <a:endParaRPr lang="en-US" dirty="0"/>
          </a:p>
        </p:txBody>
      </p:sp>
      <p:sp>
        <p:nvSpPr>
          <p:cNvPr id="7" name="TextBox 6">
            <a:extLst>
              <a:ext uri="{FF2B5EF4-FFF2-40B4-BE49-F238E27FC236}">
                <a16:creationId xmlns:a16="http://schemas.microsoft.com/office/drawing/2014/main" id="{AD64D28F-6F8B-FA49-A3AF-BB389F3A2D29}"/>
              </a:ext>
            </a:extLst>
          </p:cNvPr>
          <p:cNvSpPr txBox="1"/>
          <p:nvPr/>
        </p:nvSpPr>
        <p:spPr>
          <a:xfrm>
            <a:off x="324630" y="1145132"/>
            <a:ext cx="6977526" cy="4278094"/>
          </a:xfrm>
          <a:prstGeom prst="rect">
            <a:avLst/>
          </a:prstGeom>
          <a:noFill/>
        </p:spPr>
        <p:txBody>
          <a:bodyPr wrap="square" rtlCol="0">
            <a:spAutoFit/>
          </a:bodyPr>
          <a:lstStyle/>
          <a:p>
            <a:pPr marL="342900" indent="-342900">
              <a:buFont typeface="Arial" panose="020B0604020202020204" pitchFamily="34" charset="0"/>
              <a:buChar char="•"/>
            </a:pPr>
            <a:r>
              <a:rPr lang="en-US" sz="2400" dirty="0"/>
              <a:t>We calculate tie strength using the </a:t>
            </a:r>
            <a:r>
              <a:rPr lang="en-US" sz="2400" dirty="0" err="1"/>
              <a:t>NetSense</a:t>
            </a:r>
            <a:r>
              <a:rPr lang="en-US" sz="2400" dirty="0"/>
              <a:t> and </a:t>
            </a:r>
            <a:r>
              <a:rPr lang="en-US" sz="2400" dirty="0" err="1"/>
              <a:t>NetHealth</a:t>
            </a:r>
            <a:r>
              <a:rPr lang="en-US" sz="2400" dirty="0"/>
              <a:t> </a:t>
            </a:r>
            <a:r>
              <a:rPr lang="en-US" sz="2400" b="1" dirty="0"/>
              <a:t>ego network surveys</a:t>
            </a:r>
          </a:p>
          <a:p>
            <a:pPr marL="342900" indent="-342900">
              <a:buFont typeface="Arial" panose="020B0604020202020204" pitchFamily="34" charset="0"/>
              <a:buChar char="•"/>
            </a:pPr>
            <a:r>
              <a:rPr lang="en-US" sz="2400" dirty="0"/>
              <a:t>Surveys ask participants (egos) to list up to 20 individuals (listed alters) with whom they communicate</a:t>
            </a:r>
          </a:p>
          <a:p>
            <a:pPr marL="342900" indent="-342900">
              <a:buFont typeface="Arial" panose="020B0604020202020204" pitchFamily="34" charset="0"/>
              <a:buChar char="•"/>
            </a:pPr>
            <a:r>
              <a:rPr lang="en-US" sz="2400" dirty="0"/>
              <a:t>Surveys then ask for information on each listed alter relating to:</a:t>
            </a:r>
          </a:p>
          <a:p>
            <a:pPr marL="800100" lvl="1" indent="-342900">
              <a:buFont typeface="Arial" panose="020B0604020202020204" pitchFamily="34" charset="0"/>
              <a:buChar char="•"/>
            </a:pPr>
            <a:r>
              <a:rPr lang="en-US" sz="2000" dirty="0"/>
              <a:t>Closeness </a:t>
            </a:r>
          </a:p>
          <a:p>
            <a:pPr marL="800100" lvl="1" indent="-342900">
              <a:buFont typeface="Arial" panose="020B0604020202020204" pitchFamily="34" charset="0"/>
              <a:buChar char="•"/>
            </a:pPr>
            <a:r>
              <a:rPr lang="en-US" sz="2000" dirty="0"/>
              <a:t>Relationship type</a:t>
            </a:r>
          </a:p>
          <a:p>
            <a:pPr marL="800100" lvl="1" indent="-342900">
              <a:buFont typeface="Arial" panose="020B0604020202020204" pitchFamily="34" charset="0"/>
              <a:buChar char="•"/>
            </a:pPr>
            <a:r>
              <a:rPr lang="en-US" sz="2000" dirty="0"/>
              <a:t>Duration of history</a:t>
            </a:r>
          </a:p>
          <a:p>
            <a:pPr marL="800100" lvl="1" indent="-342900">
              <a:buFont typeface="Arial" panose="020B0604020202020204" pitchFamily="34" charset="0"/>
              <a:buChar char="•"/>
            </a:pPr>
            <a:r>
              <a:rPr lang="en-US" sz="2000" dirty="0" err="1"/>
              <a:t>Etc</a:t>
            </a:r>
            <a:r>
              <a:rPr lang="en-US" sz="2000" dirty="0"/>
              <a:t>…</a:t>
            </a:r>
          </a:p>
          <a:p>
            <a:pPr marL="342900" indent="-342900">
              <a:buFont typeface="Arial" panose="020B0604020202020204" pitchFamily="34" charset="0"/>
              <a:buChar char="•"/>
            </a:pPr>
            <a:endParaRPr lang="en-US" sz="2400" dirty="0"/>
          </a:p>
        </p:txBody>
      </p:sp>
      <p:pic>
        <p:nvPicPr>
          <p:cNvPr id="9" name="Graphic 8" descr="Man">
            <a:extLst>
              <a:ext uri="{FF2B5EF4-FFF2-40B4-BE49-F238E27FC236}">
                <a16:creationId xmlns:a16="http://schemas.microsoft.com/office/drawing/2014/main" id="{083A4D89-0F13-9941-AD4D-0B94F3FA118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302156" y="675720"/>
            <a:ext cx="914400" cy="914400"/>
          </a:xfrm>
          <a:prstGeom prst="rect">
            <a:avLst/>
          </a:prstGeom>
        </p:spPr>
      </p:pic>
      <p:sp>
        <p:nvSpPr>
          <p:cNvPr id="10" name="TextBox 9">
            <a:extLst>
              <a:ext uri="{FF2B5EF4-FFF2-40B4-BE49-F238E27FC236}">
                <a16:creationId xmlns:a16="http://schemas.microsoft.com/office/drawing/2014/main" id="{FFBDBB43-45BD-F74D-8CF4-6CECAB91C19E}"/>
              </a:ext>
            </a:extLst>
          </p:cNvPr>
          <p:cNvSpPr txBox="1"/>
          <p:nvPr/>
        </p:nvSpPr>
        <p:spPr>
          <a:xfrm>
            <a:off x="10676500" y="1590120"/>
            <a:ext cx="489236" cy="3139321"/>
          </a:xfrm>
          <a:prstGeom prst="rect">
            <a:avLst/>
          </a:prstGeom>
          <a:noFill/>
        </p:spPr>
        <p:txBody>
          <a:bodyPr wrap="none" rtlCol="0">
            <a:spAutoFit/>
          </a:bodyPr>
          <a:lstStyle/>
          <a:p>
            <a:r>
              <a:rPr lang="en-US" dirty="0">
                <a:solidFill>
                  <a:srgbClr val="0070C0"/>
                </a:solidFill>
              </a:rPr>
              <a:t>1)</a:t>
            </a:r>
          </a:p>
          <a:p>
            <a:endParaRPr lang="en-US" dirty="0">
              <a:solidFill>
                <a:srgbClr val="0070C0"/>
              </a:solidFill>
            </a:endParaRPr>
          </a:p>
          <a:p>
            <a:r>
              <a:rPr lang="en-US" dirty="0">
                <a:solidFill>
                  <a:srgbClr val="0070C0"/>
                </a:solidFill>
              </a:rPr>
              <a:t>2)</a:t>
            </a:r>
          </a:p>
          <a:p>
            <a:endParaRPr lang="en-US" dirty="0">
              <a:solidFill>
                <a:srgbClr val="0070C0"/>
              </a:solidFill>
            </a:endParaRPr>
          </a:p>
          <a:p>
            <a:r>
              <a:rPr lang="en-US" dirty="0">
                <a:solidFill>
                  <a:srgbClr val="0070C0"/>
                </a:solidFill>
              </a:rPr>
              <a:t>3)</a:t>
            </a:r>
          </a:p>
          <a:p>
            <a:endParaRPr lang="en-US" dirty="0">
              <a:solidFill>
                <a:srgbClr val="0070C0"/>
              </a:solidFill>
            </a:endParaRPr>
          </a:p>
          <a:p>
            <a:r>
              <a:rPr lang="en-US" dirty="0">
                <a:solidFill>
                  <a:srgbClr val="0070C0"/>
                </a:solidFill>
              </a:rPr>
              <a:t>.</a:t>
            </a:r>
          </a:p>
          <a:p>
            <a:r>
              <a:rPr lang="en-US" dirty="0">
                <a:solidFill>
                  <a:srgbClr val="0070C0"/>
                </a:solidFill>
              </a:rPr>
              <a:t>.</a:t>
            </a:r>
          </a:p>
          <a:p>
            <a:r>
              <a:rPr lang="en-US" dirty="0">
                <a:solidFill>
                  <a:srgbClr val="0070C0"/>
                </a:solidFill>
              </a:rPr>
              <a:t>.</a:t>
            </a:r>
          </a:p>
          <a:p>
            <a:endParaRPr lang="en-US" dirty="0">
              <a:solidFill>
                <a:srgbClr val="0070C0"/>
              </a:solidFill>
            </a:endParaRPr>
          </a:p>
          <a:p>
            <a:r>
              <a:rPr lang="en-US" dirty="0">
                <a:solidFill>
                  <a:srgbClr val="0070C0"/>
                </a:solidFill>
              </a:rPr>
              <a:t>20)</a:t>
            </a:r>
          </a:p>
        </p:txBody>
      </p:sp>
      <p:pic>
        <p:nvPicPr>
          <p:cNvPr id="11" name="Graphic 10" descr="Man">
            <a:extLst>
              <a:ext uri="{FF2B5EF4-FFF2-40B4-BE49-F238E27FC236}">
                <a16:creationId xmlns:a16="http://schemas.microsoft.com/office/drawing/2014/main" id="{6A04D3BA-3276-2A4A-A4BE-FC09E95FEE8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1048718" y="1490730"/>
            <a:ext cx="509141" cy="509141"/>
          </a:xfrm>
          <a:prstGeom prst="rect">
            <a:avLst/>
          </a:prstGeom>
        </p:spPr>
      </p:pic>
      <p:pic>
        <p:nvPicPr>
          <p:cNvPr id="12" name="Graphic 11" descr="Man">
            <a:extLst>
              <a:ext uri="{FF2B5EF4-FFF2-40B4-BE49-F238E27FC236}">
                <a16:creationId xmlns:a16="http://schemas.microsoft.com/office/drawing/2014/main" id="{D9E42B9A-1D50-BC4D-93FD-8FBE6FF19E4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1033300" y="2060624"/>
            <a:ext cx="509141" cy="509141"/>
          </a:xfrm>
          <a:prstGeom prst="rect">
            <a:avLst/>
          </a:prstGeom>
        </p:spPr>
      </p:pic>
      <p:pic>
        <p:nvPicPr>
          <p:cNvPr id="13" name="Graphic 12" descr="Man">
            <a:extLst>
              <a:ext uri="{FF2B5EF4-FFF2-40B4-BE49-F238E27FC236}">
                <a16:creationId xmlns:a16="http://schemas.microsoft.com/office/drawing/2014/main" id="{BB1736A7-D2E0-484D-87AE-3A4CD725B382}"/>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1033299" y="2631345"/>
            <a:ext cx="509141" cy="509141"/>
          </a:xfrm>
          <a:prstGeom prst="rect">
            <a:avLst/>
          </a:prstGeom>
        </p:spPr>
      </p:pic>
      <p:pic>
        <p:nvPicPr>
          <p:cNvPr id="14" name="Graphic 13" descr="Man">
            <a:extLst>
              <a:ext uri="{FF2B5EF4-FFF2-40B4-BE49-F238E27FC236}">
                <a16:creationId xmlns:a16="http://schemas.microsoft.com/office/drawing/2014/main" id="{931A275A-B632-9F43-B1D3-568CA6D58DD1}"/>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1048718" y="4224200"/>
            <a:ext cx="509141" cy="509141"/>
          </a:xfrm>
          <a:prstGeom prst="rect">
            <a:avLst/>
          </a:prstGeom>
        </p:spPr>
      </p:pic>
      <p:sp>
        <p:nvSpPr>
          <p:cNvPr id="15" name="Rectangle 14">
            <a:extLst>
              <a:ext uri="{FF2B5EF4-FFF2-40B4-BE49-F238E27FC236}">
                <a16:creationId xmlns:a16="http://schemas.microsoft.com/office/drawing/2014/main" id="{571A1234-8669-1743-BBBD-C9084B3B9CE1}"/>
              </a:ext>
            </a:extLst>
          </p:cNvPr>
          <p:cNvSpPr/>
          <p:nvPr/>
        </p:nvSpPr>
        <p:spPr>
          <a:xfrm>
            <a:off x="10495770" y="1242390"/>
            <a:ext cx="1371600" cy="380293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30E73837-F8C7-E049-BDA7-6F7E8E542BCB}"/>
              </a:ext>
            </a:extLst>
          </p:cNvPr>
          <p:cNvSpPr txBox="1"/>
          <p:nvPr/>
        </p:nvSpPr>
        <p:spPr>
          <a:xfrm>
            <a:off x="10774246" y="873058"/>
            <a:ext cx="814647" cy="369332"/>
          </a:xfrm>
          <a:prstGeom prst="rect">
            <a:avLst/>
          </a:prstGeom>
          <a:noFill/>
        </p:spPr>
        <p:txBody>
          <a:bodyPr wrap="none" rtlCol="0">
            <a:spAutoFit/>
          </a:bodyPr>
          <a:lstStyle/>
          <a:p>
            <a:r>
              <a:rPr lang="en-US" dirty="0">
                <a:solidFill>
                  <a:srgbClr val="0070C0"/>
                </a:solidFill>
              </a:rPr>
              <a:t>Survey</a:t>
            </a:r>
          </a:p>
        </p:txBody>
      </p:sp>
      <p:sp>
        <p:nvSpPr>
          <p:cNvPr id="17" name="TextBox 16">
            <a:extLst>
              <a:ext uri="{FF2B5EF4-FFF2-40B4-BE49-F238E27FC236}">
                <a16:creationId xmlns:a16="http://schemas.microsoft.com/office/drawing/2014/main" id="{3802BF4D-E247-7D47-9F95-033AA726E89C}"/>
              </a:ext>
            </a:extLst>
          </p:cNvPr>
          <p:cNvSpPr txBox="1"/>
          <p:nvPr/>
        </p:nvSpPr>
        <p:spPr>
          <a:xfrm>
            <a:off x="7100361" y="306388"/>
            <a:ext cx="1317990" cy="369332"/>
          </a:xfrm>
          <a:prstGeom prst="rect">
            <a:avLst/>
          </a:prstGeom>
          <a:noFill/>
        </p:spPr>
        <p:txBody>
          <a:bodyPr wrap="none" rtlCol="0">
            <a:spAutoFit/>
          </a:bodyPr>
          <a:lstStyle/>
          <a:p>
            <a:r>
              <a:rPr lang="en-US" dirty="0"/>
              <a:t>User: 30072</a:t>
            </a:r>
          </a:p>
        </p:txBody>
      </p:sp>
      <p:cxnSp>
        <p:nvCxnSpPr>
          <p:cNvPr id="19" name="Straight Connector 18">
            <a:extLst>
              <a:ext uri="{FF2B5EF4-FFF2-40B4-BE49-F238E27FC236}">
                <a16:creationId xmlns:a16="http://schemas.microsoft.com/office/drawing/2014/main" id="{B435E653-0653-2C49-9CAF-D470E08B1905}"/>
              </a:ext>
            </a:extLst>
          </p:cNvPr>
          <p:cNvCxnSpPr>
            <a:cxnSpLocks/>
            <a:endCxn id="27" idx="7"/>
          </p:cNvCxnSpPr>
          <p:nvPr/>
        </p:nvCxnSpPr>
        <p:spPr>
          <a:xfrm flipH="1">
            <a:off x="7832210" y="1242390"/>
            <a:ext cx="2663560" cy="1891556"/>
          </a:xfrm>
          <a:prstGeom prst="line">
            <a:avLst/>
          </a:prstGeom>
          <a:ln>
            <a:solidFill>
              <a:srgbClr val="0070C0"/>
            </a:solidFill>
            <a:prstDash val="sysDash"/>
            <a:headEnd type="none" w="med" len="med"/>
            <a:tailEnd type="none" w="med" len="med"/>
          </a:ln>
        </p:spPr>
        <p:style>
          <a:lnRef idx="3">
            <a:schemeClr val="dk1"/>
          </a:lnRef>
          <a:fillRef idx="0">
            <a:schemeClr val="dk1"/>
          </a:fillRef>
          <a:effectRef idx="2">
            <a:schemeClr val="dk1"/>
          </a:effectRef>
          <a:fontRef idx="minor">
            <a:schemeClr val="tx1"/>
          </a:fontRef>
        </p:style>
      </p:cxnSp>
      <p:cxnSp>
        <p:nvCxnSpPr>
          <p:cNvPr id="20" name="Straight Connector 19">
            <a:extLst>
              <a:ext uri="{FF2B5EF4-FFF2-40B4-BE49-F238E27FC236}">
                <a16:creationId xmlns:a16="http://schemas.microsoft.com/office/drawing/2014/main" id="{7252E24F-A0DB-0844-87DD-A7294B90BE40}"/>
              </a:ext>
            </a:extLst>
          </p:cNvPr>
          <p:cNvCxnSpPr>
            <a:cxnSpLocks/>
            <a:endCxn id="27" idx="5"/>
          </p:cNvCxnSpPr>
          <p:nvPr/>
        </p:nvCxnSpPr>
        <p:spPr>
          <a:xfrm flipH="1" flipV="1">
            <a:off x="7832210" y="3279654"/>
            <a:ext cx="2663560" cy="1765669"/>
          </a:xfrm>
          <a:prstGeom prst="line">
            <a:avLst/>
          </a:prstGeom>
          <a:ln>
            <a:solidFill>
              <a:srgbClr val="0070C0"/>
            </a:solidFill>
            <a:prstDash val="sysDash"/>
            <a:headEnd type="none" w="med" len="med"/>
            <a:tailEnd type="none" w="med" len="med"/>
          </a:ln>
        </p:spPr>
        <p:style>
          <a:lnRef idx="3">
            <a:schemeClr val="dk1"/>
          </a:lnRef>
          <a:fillRef idx="0">
            <a:schemeClr val="dk1"/>
          </a:fillRef>
          <a:effectRef idx="2">
            <a:schemeClr val="dk1"/>
          </a:effectRef>
          <a:fontRef idx="minor">
            <a:schemeClr val="tx1"/>
          </a:fontRef>
        </p:style>
      </p:cxnSp>
      <p:cxnSp>
        <p:nvCxnSpPr>
          <p:cNvPr id="25" name="Straight Arrow Connector 24">
            <a:extLst>
              <a:ext uri="{FF2B5EF4-FFF2-40B4-BE49-F238E27FC236}">
                <a16:creationId xmlns:a16="http://schemas.microsoft.com/office/drawing/2014/main" id="{AF2F34C5-60BF-5946-9F77-89D127935B4B}"/>
              </a:ext>
            </a:extLst>
          </p:cNvPr>
          <p:cNvCxnSpPr>
            <a:cxnSpLocks/>
          </p:cNvCxnSpPr>
          <p:nvPr/>
        </p:nvCxnSpPr>
        <p:spPr>
          <a:xfrm>
            <a:off x="7759356" y="1706031"/>
            <a:ext cx="0" cy="4153857"/>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C0BF5560-9B92-BB4D-AC3D-32AB10B65648}"/>
              </a:ext>
            </a:extLst>
          </p:cNvPr>
          <p:cNvSpPr txBox="1"/>
          <p:nvPr/>
        </p:nvSpPr>
        <p:spPr>
          <a:xfrm>
            <a:off x="7434587" y="5880771"/>
            <a:ext cx="649537" cy="369332"/>
          </a:xfrm>
          <a:prstGeom prst="rect">
            <a:avLst/>
          </a:prstGeom>
          <a:noFill/>
        </p:spPr>
        <p:txBody>
          <a:bodyPr wrap="none" rtlCol="0">
            <a:spAutoFit/>
          </a:bodyPr>
          <a:lstStyle/>
          <a:p>
            <a:r>
              <a:rPr lang="en-US" dirty="0"/>
              <a:t>Time</a:t>
            </a:r>
          </a:p>
        </p:txBody>
      </p:sp>
      <p:sp>
        <p:nvSpPr>
          <p:cNvPr id="27" name="Oval 26">
            <a:extLst>
              <a:ext uri="{FF2B5EF4-FFF2-40B4-BE49-F238E27FC236}">
                <a16:creationId xmlns:a16="http://schemas.microsoft.com/office/drawing/2014/main" id="{88C5EC3B-83CF-4D42-81E3-DD4898B3D599}"/>
              </a:ext>
            </a:extLst>
          </p:cNvPr>
          <p:cNvSpPr/>
          <p:nvPr/>
        </p:nvSpPr>
        <p:spPr>
          <a:xfrm>
            <a:off x="7656325" y="3103769"/>
            <a:ext cx="206062" cy="206062"/>
          </a:xfrm>
          <a:prstGeom prst="ellipse">
            <a:avLst/>
          </a:prstGeom>
          <a:solidFill>
            <a:srgbClr val="0070C0"/>
          </a:solidFill>
          <a:ln>
            <a:solidFill>
              <a:srgbClr val="0070C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DFCC954C-33AD-AB49-BF9E-37D59C2F0F0D}"/>
              </a:ext>
            </a:extLst>
          </p:cNvPr>
          <p:cNvSpPr/>
          <p:nvPr/>
        </p:nvSpPr>
        <p:spPr>
          <a:xfrm>
            <a:off x="7655739" y="2084253"/>
            <a:ext cx="206062" cy="206062"/>
          </a:xfrm>
          <a:prstGeom prst="ellipse">
            <a:avLst/>
          </a:prstGeom>
          <a:solidFill>
            <a:schemeClr val="tx1"/>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14D081A0-9761-E34D-A077-8B3C1DD9C536}"/>
              </a:ext>
            </a:extLst>
          </p:cNvPr>
          <p:cNvSpPr/>
          <p:nvPr/>
        </p:nvSpPr>
        <p:spPr>
          <a:xfrm>
            <a:off x="7655739" y="5048938"/>
            <a:ext cx="206062" cy="206062"/>
          </a:xfrm>
          <a:prstGeom prst="ellipse">
            <a:avLst/>
          </a:prstGeom>
          <a:solidFill>
            <a:schemeClr val="tx1"/>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E93E2980-DA32-2640-A2D2-0B2B053BA19C}"/>
              </a:ext>
            </a:extLst>
          </p:cNvPr>
          <p:cNvSpPr/>
          <p:nvPr/>
        </p:nvSpPr>
        <p:spPr>
          <a:xfrm>
            <a:off x="7655739" y="4027353"/>
            <a:ext cx="206062" cy="206062"/>
          </a:xfrm>
          <a:prstGeom prst="ellipse">
            <a:avLst/>
          </a:prstGeom>
          <a:solidFill>
            <a:schemeClr val="tx1"/>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D88CC23D-BB68-6A45-8A00-ABEDD2CFACC0}"/>
              </a:ext>
            </a:extLst>
          </p:cNvPr>
          <p:cNvSpPr txBox="1"/>
          <p:nvPr/>
        </p:nvSpPr>
        <p:spPr>
          <a:xfrm>
            <a:off x="171942" y="5255000"/>
            <a:ext cx="7085853" cy="1200329"/>
          </a:xfrm>
          <a:prstGeom prst="rect">
            <a:avLst/>
          </a:prstGeom>
          <a:noFill/>
        </p:spPr>
        <p:txBody>
          <a:bodyPr wrap="square" rtlCol="0">
            <a:spAutoFit/>
          </a:bodyPr>
          <a:lstStyle/>
          <a:p>
            <a:r>
              <a:rPr lang="en-US" b="1" dirty="0"/>
              <a:t>Note</a:t>
            </a:r>
            <a:r>
              <a:rPr lang="en-US" dirty="0"/>
              <a:t>: anyone with whom an ego has communicated with over the course of the data is considered an </a:t>
            </a:r>
            <a:r>
              <a:rPr lang="en-US" b="1" dirty="0"/>
              <a:t>alter</a:t>
            </a:r>
            <a:r>
              <a:rPr lang="en-US" dirty="0"/>
              <a:t>. Any alter that is specifically listed in an ego network survey is considered a </a:t>
            </a:r>
            <a:r>
              <a:rPr lang="en-US" b="1" dirty="0"/>
              <a:t>listed alter</a:t>
            </a:r>
          </a:p>
          <a:p>
            <a:endParaRPr lang="en-US" dirty="0"/>
          </a:p>
        </p:txBody>
      </p:sp>
    </p:spTree>
    <p:extLst>
      <p:ext uri="{BB962C8B-B14F-4D97-AF65-F5344CB8AC3E}">
        <p14:creationId xmlns:p14="http://schemas.microsoft.com/office/powerpoint/2010/main" val="20125602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2A066ED8-07D9-FC44-991D-408464060875}"/>
              </a:ext>
            </a:extLst>
          </p:cNvPr>
          <p:cNvSpPr txBox="1">
            <a:spLocks/>
          </p:cNvSpPr>
          <p:nvPr/>
        </p:nvSpPr>
        <p:spPr>
          <a:xfrm>
            <a:off x="167009" y="126084"/>
            <a:ext cx="1143209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rgbClr val="C00000"/>
                </a:solidFill>
              </a:rPr>
              <a:t>Calculating tie strength</a:t>
            </a:r>
          </a:p>
        </p:txBody>
      </p:sp>
      <p:pic>
        <p:nvPicPr>
          <p:cNvPr id="10" name="Picture 9">
            <a:extLst>
              <a:ext uri="{FF2B5EF4-FFF2-40B4-BE49-F238E27FC236}">
                <a16:creationId xmlns:a16="http://schemas.microsoft.com/office/drawing/2014/main" id="{9DBAA163-B635-1142-B082-C6192618E068}"/>
              </a:ext>
            </a:extLst>
          </p:cNvPr>
          <p:cNvPicPr/>
          <p:nvPr/>
        </p:nvPicPr>
        <p:blipFill>
          <a:blip r:embed="rId2"/>
          <a:stretch/>
        </p:blipFill>
        <p:spPr>
          <a:xfrm>
            <a:off x="14500" y="6325863"/>
            <a:ext cx="2743200" cy="493776"/>
          </a:xfrm>
          <a:prstGeom prst="rect">
            <a:avLst/>
          </a:prstGeom>
          <a:ln>
            <a:noFill/>
          </a:ln>
        </p:spPr>
      </p:pic>
      <p:sp>
        <p:nvSpPr>
          <p:cNvPr id="11" name="Slide Number Placeholder 13">
            <a:extLst>
              <a:ext uri="{FF2B5EF4-FFF2-40B4-BE49-F238E27FC236}">
                <a16:creationId xmlns:a16="http://schemas.microsoft.com/office/drawing/2014/main" id="{1C26D8CC-9B3D-9246-9374-968B834D864F}"/>
              </a:ext>
            </a:extLst>
          </p:cNvPr>
          <p:cNvSpPr>
            <a:spLocks noGrp="1"/>
          </p:cNvSpPr>
          <p:nvPr>
            <p:ph type="sldNum" sz="quarter" idx="12"/>
          </p:nvPr>
        </p:nvSpPr>
        <p:spPr>
          <a:xfrm>
            <a:off x="9349636" y="6486077"/>
            <a:ext cx="2743200" cy="365125"/>
          </a:xfrm>
        </p:spPr>
        <p:txBody>
          <a:bodyPr/>
          <a:lstStyle/>
          <a:p>
            <a:pPr algn="ctr"/>
            <a:fld id="{5E1D2DF7-6972-1645-9CCD-4244C2539667}" type="slidenum">
              <a:rPr lang="en-US" smtClean="0"/>
              <a:pPr algn="ctr"/>
              <a:t>8</a:t>
            </a:fld>
            <a:endParaRPr lang="en-US" dirty="0"/>
          </a:p>
        </p:txBody>
      </p:sp>
      <p:sp>
        <p:nvSpPr>
          <p:cNvPr id="21" name="TextBox 20">
            <a:extLst>
              <a:ext uri="{FF2B5EF4-FFF2-40B4-BE49-F238E27FC236}">
                <a16:creationId xmlns:a16="http://schemas.microsoft.com/office/drawing/2014/main" id="{2F7B46EB-AAAD-E144-B475-8AAA673A9850}"/>
              </a:ext>
            </a:extLst>
          </p:cNvPr>
          <p:cNvSpPr txBox="1"/>
          <p:nvPr/>
        </p:nvSpPr>
        <p:spPr>
          <a:xfrm>
            <a:off x="324631" y="1145132"/>
            <a:ext cx="5672012" cy="4708981"/>
          </a:xfrm>
          <a:prstGeom prst="rect">
            <a:avLst/>
          </a:prstGeom>
          <a:noFill/>
        </p:spPr>
        <p:txBody>
          <a:bodyPr wrap="square" rtlCol="0">
            <a:spAutoFit/>
          </a:bodyPr>
          <a:lstStyle/>
          <a:p>
            <a:pPr marL="342900" indent="-342900">
              <a:buFont typeface="Arial" panose="020B0604020202020204" pitchFamily="34" charset="0"/>
              <a:buChar char="•"/>
            </a:pPr>
            <a:r>
              <a:rPr lang="en-US" sz="2400" dirty="0"/>
              <a:t>Initially, survey orderings are arbitrary</a:t>
            </a:r>
          </a:p>
          <a:p>
            <a:pPr marL="342900" indent="-342900">
              <a:buFont typeface="Arial" panose="020B0604020202020204" pitchFamily="34" charset="0"/>
              <a:buChar char="•"/>
            </a:pPr>
            <a:r>
              <a:rPr lang="en-US" sz="2400" dirty="0"/>
              <a:t>Using seminal works, we weight and sort listed alters for each ego network survey</a:t>
            </a:r>
          </a:p>
          <a:p>
            <a:pPr marL="342900" indent="-342900">
              <a:buFont typeface="Arial" panose="020B0604020202020204" pitchFamily="34" charset="0"/>
              <a:buChar char="•"/>
            </a:pPr>
            <a:r>
              <a:rPr lang="en-US" sz="2400" dirty="0"/>
              <a:t>This is done using a pairwise, comparative tournament</a:t>
            </a:r>
          </a:p>
          <a:p>
            <a:pPr marL="800100" lvl="1" indent="-342900">
              <a:buFont typeface="Arial" panose="020B0604020202020204" pitchFamily="34" charset="0"/>
              <a:buChar char="•"/>
            </a:pPr>
            <a:r>
              <a:rPr lang="en-US" sz="2000" dirty="0"/>
              <a:t>Listed alters with higher values of closeness, duration, frequency of communication, and similarity are sorted near the top</a:t>
            </a:r>
          </a:p>
          <a:p>
            <a:pPr marL="342900" indent="-342900">
              <a:buFont typeface="Arial" panose="020B0604020202020204" pitchFamily="34" charset="0"/>
              <a:buChar char="•"/>
            </a:pPr>
            <a:r>
              <a:rPr lang="en-US" sz="2400" dirty="0"/>
              <a:t>No assumptions are made about attribute weighting, no attributes are platform-specific</a:t>
            </a:r>
          </a:p>
          <a:p>
            <a:pPr marL="342900" indent="-342900">
              <a:buFont typeface="Arial" panose="020B0604020202020204" pitchFamily="34" charset="0"/>
              <a:buChar char="•"/>
            </a:pPr>
            <a:r>
              <a:rPr lang="en-US" sz="2400" dirty="0"/>
              <a:t>We use these weighted surveys as the ground truth</a:t>
            </a:r>
          </a:p>
        </p:txBody>
      </p:sp>
      <p:sp>
        <p:nvSpPr>
          <p:cNvPr id="22" name="TextBox 21">
            <a:extLst>
              <a:ext uri="{FF2B5EF4-FFF2-40B4-BE49-F238E27FC236}">
                <a16:creationId xmlns:a16="http://schemas.microsoft.com/office/drawing/2014/main" id="{205115E9-3E57-304A-BC3B-C4809CAE4B10}"/>
              </a:ext>
            </a:extLst>
          </p:cNvPr>
          <p:cNvSpPr txBox="1"/>
          <p:nvPr/>
        </p:nvSpPr>
        <p:spPr>
          <a:xfrm>
            <a:off x="6698277" y="1799377"/>
            <a:ext cx="489236" cy="3139321"/>
          </a:xfrm>
          <a:prstGeom prst="rect">
            <a:avLst/>
          </a:prstGeom>
          <a:noFill/>
        </p:spPr>
        <p:txBody>
          <a:bodyPr wrap="none" rtlCol="0">
            <a:spAutoFit/>
          </a:bodyPr>
          <a:lstStyle/>
          <a:p>
            <a:r>
              <a:rPr lang="en-US" dirty="0"/>
              <a:t>1)</a:t>
            </a:r>
          </a:p>
          <a:p>
            <a:endParaRPr lang="en-US" dirty="0"/>
          </a:p>
          <a:p>
            <a:r>
              <a:rPr lang="en-US" dirty="0"/>
              <a:t>2)</a:t>
            </a:r>
          </a:p>
          <a:p>
            <a:endParaRPr lang="en-US" dirty="0"/>
          </a:p>
          <a:p>
            <a:r>
              <a:rPr lang="en-US" dirty="0"/>
              <a:t>3)</a:t>
            </a:r>
          </a:p>
          <a:p>
            <a:endParaRPr lang="en-US" dirty="0"/>
          </a:p>
          <a:p>
            <a:r>
              <a:rPr lang="en-US" dirty="0"/>
              <a:t>.</a:t>
            </a:r>
          </a:p>
          <a:p>
            <a:r>
              <a:rPr lang="en-US" dirty="0"/>
              <a:t>.</a:t>
            </a:r>
          </a:p>
          <a:p>
            <a:r>
              <a:rPr lang="en-US" dirty="0"/>
              <a:t>.</a:t>
            </a:r>
          </a:p>
          <a:p>
            <a:endParaRPr lang="en-US" dirty="0"/>
          </a:p>
          <a:p>
            <a:r>
              <a:rPr lang="en-US" dirty="0"/>
              <a:t>20)</a:t>
            </a:r>
          </a:p>
        </p:txBody>
      </p:sp>
      <p:pic>
        <p:nvPicPr>
          <p:cNvPr id="23" name="Graphic 22" descr="Man">
            <a:extLst>
              <a:ext uri="{FF2B5EF4-FFF2-40B4-BE49-F238E27FC236}">
                <a16:creationId xmlns:a16="http://schemas.microsoft.com/office/drawing/2014/main" id="{B7EEBB48-030B-5445-B94A-650E5A18003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070495" y="1699987"/>
            <a:ext cx="509141" cy="509141"/>
          </a:xfrm>
          <a:prstGeom prst="rect">
            <a:avLst/>
          </a:prstGeom>
        </p:spPr>
      </p:pic>
      <p:pic>
        <p:nvPicPr>
          <p:cNvPr id="24" name="Graphic 23" descr="Man">
            <a:extLst>
              <a:ext uri="{FF2B5EF4-FFF2-40B4-BE49-F238E27FC236}">
                <a16:creationId xmlns:a16="http://schemas.microsoft.com/office/drawing/2014/main" id="{17AD80A7-E877-2E42-8D89-C7E185F9B97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055077" y="2269881"/>
            <a:ext cx="509141" cy="509141"/>
          </a:xfrm>
          <a:prstGeom prst="rect">
            <a:avLst/>
          </a:prstGeom>
        </p:spPr>
      </p:pic>
      <p:pic>
        <p:nvPicPr>
          <p:cNvPr id="25" name="Graphic 24" descr="Man">
            <a:extLst>
              <a:ext uri="{FF2B5EF4-FFF2-40B4-BE49-F238E27FC236}">
                <a16:creationId xmlns:a16="http://schemas.microsoft.com/office/drawing/2014/main" id="{58FD8CEF-9884-D34B-962C-945106602CF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055076" y="2840602"/>
            <a:ext cx="509141" cy="509141"/>
          </a:xfrm>
          <a:prstGeom prst="rect">
            <a:avLst/>
          </a:prstGeom>
        </p:spPr>
      </p:pic>
      <p:pic>
        <p:nvPicPr>
          <p:cNvPr id="26" name="Graphic 25" descr="Man">
            <a:extLst>
              <a:ext uri="{FF2B5EF4-FFF2-40B4-BE49-F238E27FC236}">
                <a16:creationId xmlns:a16="http://schemas.microsoft.com/office/drawing/2014/main" id="{011D8761-A2BF-EA45-ADAD-F7CCFC856BFC}"/>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070495" y="4433457"/>
            <a:ext cx="509141" cy="509141"/>
          </a:xfrm>
          <a:prstGeom prst="rect">
            <a:avLst/>
          </a:prstGeom>
        </p:spPr>
      </p:pic>
      <p:sp>
        <p:nvSpPr>
          <p:cNvPr id="27" name="Rectangle 26">
            <a:extLst>
              <a:ext uri="{FF2B5EF4-FFF2-40B4-BE49-F238E27FC236}">
                <a16:creationId xmlns:a16="http://schemas.microsoft.com/office/drawing/2014/main" id="{E41DA88D-021F-1940-B05C-F7933B832783}"/>
              </a:ext>
            </a:extLst>
          </p:cNvPr>
          <p:cNvSpPr/>
          <p:nvPr/>
        </p:nvSpPr>
        <p:spPr>
          <a:xfrm>
            <a:off x="6517547" y="1451647"/>
            <a:ext cx="1371600" cy="380293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F682CFD7-5C2A-7C48-BA65-888E688D74A1}"/>
              </a:ext>
            </a:extLst>
          </p:cNvPr>
          <p:cNvSpPr txBox="1"/>
          <p:nvPr/>
        </p:nvSpPr>
        <p:spPr>
          <a:xfrm>
            <a:off x="6796023" y="1082315"/>
            <a:ext cx="814647" cy="369332"/>
          </a:xfrm>
          <a:prstGeom prst="rect">
            <a:avLst/>
          </a:prstGeom>
          <a:noFill/>
        </p:spPr>
        <p:txBody>
          <a:bodyPr wrap="none" rtlCol="0">
            <a:spAutoFit/>
          </a:bodyPr>
          <a:lstStyle/>
          <a:p>
            <a:r>
              <a:rPr lang="en-US" dirty="0"/>
              <a:t>Survey</a:t>
            </a:r>
          </a:p>
        </p:txBody>
      </p:sp>
      <p:sp>
        <p:nvSpPr>
          <p:cNvPr id="29" name="TextBox 28">
            <a:extLst>
              <a:ext uri="{FF2B5EF4-FFF2-40B4-BE49-F238E27FC236}">
                <a16:creationId xmlns:a16="http://schemas.microsoft.com/office/drawing/2014/main" id="{596144F1-D690-8849-AAD9-C7EF59B809D3}"/>
              </a:ext>
            </a:extLst>
          </p:cNvPr>
          <p:cNvSpPr txBox="1"/>
          <p:nvPr/>
        </p:nvSpPr>
        <p:spPr>
          <a:xfrm>
            <a:off x="10205806" y="1796006"/>
            <a:ext cx="489236" cy="3139321"/>
          </a:xfrm>
          <a:prstGeom prst="rect">
            <a:avLst/>
          </a:prstGeom>
          <a:noFill/>
        </p:spPr>
        <p:txBody>
          <a:bodyPr wrap="none" rtlCol="0">
            <a:spAutoFit/>
          </a:bodyPr>
          <a:lstStyle/>
          <a:p>
            <a:r>
              <a:rPr lang="en-US" dirty="0"/>
              <a:t>1)</a:t>
            </a:r>
          </a:p>
          <a:p>
            <a:endParaRPr lang="en-US" dirty="0"/>
          </a:p>
          <a:p>
            <a:r>
              <a:rPr lang="en-US" dirty="0"/>
              <a:t>2)</a:t>
            </a:r>
          </a:p>
          <a:p>
            <a:endParaRPr lang="en-US" dirty="0"/>
          </a:p>
          <a:p>
            <a:r>
              <a:rPr lang="en-US" dirty="0"/>
              <a:t>3)</a:t>
            </a:r>
          </a:p>
          <a:p>
            <a:endParaRPr lang="en-US" dirty="0"/>
          </a:p>
          <a:p>
            <a:r>
              <a:rPr lang="en-US" dirty="0"/>
              <a:t>.</a:t>
            </a:r>
          </a:p>
          <a:p>
            <a:r>
              <a:rPr lang="en-US" dirty="0"/>
              <a:t>.</a:t>
            </a:r>
          </a:p>
          <a:p>
            <a:r>
              <a:rPr lang="en-US" dirty="0"/>
              <a:t>.</a:t>
            </a:r>
          </a:p>
          <a:p>
            <a:endParaRPr lang="en-US" dirty="0"/>
          </a:p>
          <a:p>
            <a:r>
              <a:rPr lang="en-US" dirty="0"/>
              <a:t>20)</a:t>
            </a:r>
          </a:p>
        </p:txBody>
      </p:sp>
      <p:pic>
        <p:nvPicPr>
          <p:cNvPr id="30" name="Graphic 29" descr="Man">
            <a:extLst>
              <a:ext uri="{FF2B5EF4-FFF2-40B4-BE49-F238E27FC236}">
                <a16:creationId xmlns:a16="http://schemas.microsoft.com/office/drawing/2014/main" id="{3450B4E9-6152-1448-8999-6E2F1093C7D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578024" y="1696616"/>
            <a:ext cx="509141" cy="509141"/>
          </a:xfrm>
          <a:prstGeom prst="rect">
            <a:avLst/>
          </a:prstGeom>
        </p:spPr>
      </p:pic>
      <p:pic>
        <p:nvPicPr>
          <p:cNvPr id="31" name="Graphic 30" descr="Man">
            <a:extLst>
              <a:ext uri="{FF2B5EF4-FFF2-40B4-BE49-F238E27FC236}">
                <a16:creationId xmlns:a16="http://schemas.microsoft.com/office/drawing/2014/main" id="{9FF80337-D766-A742-9104-490E0B307CB3}"/>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0562606" y="2266510"/>
            <a:ext cx="509141" cy="509141"/>
          </a:xfrm>
          <a:prstGeom prst="rect">
            <a:avLst/>
          </a:prstGeom>
        </p:spPr>
      </p:pic>
      <p:pic>
        <p:nvPicPr>
          <p:cNvPr id="32" name="Graphic 31" descr="Man">
            <a:extLst>
              <a:ext uri="{FF2B5EF4-FFF2-40B4-BE49-F238E27FC236}">
                <a16:creationId xmlns:a16="http://schemas.microsoft.com/office/drawing/2014/main" id="{361E828E-AB59-F84B-92EE-C04147300FA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562605" y="2837231"/>
            <a:ext cx="509141" cy="509141"/>
          </a:xfrm>
          <a:prstGeom prst="rect">
            <a:avLst/>
          </a:prstGeom>
        </p:spPr>
      </p:pic>
      <p:pic>
        <p:nvPicPr>
          <p:cNvPr id="33" name="Graphic 32" descr="Man">
            <a:extLst>
              <a:ext uri="{FF2B5EF4-FFF2-40B4-BE49-F238E27FC236}">
                <a16:creationId xmlns:a16="http://schemas.microsoft.com/office/drawing/2014/main" id="{6204E775-54E1-3D4C-A1A3-8AD826DB160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578024" y="4430086"/>
            <a:ext cx="509141" cy="509141"/>
          </a:xfrm>
          <a:prstGeom prst="rect">
            <a:avLst/>
          </a:prstGeom>
        </p:spPr>
      </p:pic>
      <p:sp>
        <p:nvSpPr>
          <p:cNvPr id="34" name="Rectangle 33">
            <a:extLst>
              <a:ext uri="{FF2B5EF4-FFF2-40B4-BE49-F238E27FC236}">
                <a16:creationId xmlns:a16="http://schemas.microsoft.com/office/drawing/2014/main" id="{0F3E8B0C-414D-1C44-AE38-CF0FC07E0FE5}"/>
              </a:ext>
            </a:extLst>
          </p:cNvPr>
          <p:cNvSpPr/>
          <p:nvPr/>
        </p:nvSpPr>
        <p:spPr>
          <a:xfrm>
            <a:off x="10025076" y="1448276"/>
            <a:ext cx="1371600" cy="380293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CF86359B-58A2-2F4D-8667-9D14641DDB65}"/>
              </a:ext>
            </a:extLst>
          </p:cNvPr>
          <p:cNvSpPr txBox="1"/>
          <p:nvPr/>
        </p:nvSpPr>
        <p:spPr>
          <a:xfrm>
            <a:off x="10303552" y="1078944"/>
            <a:ext cx="814647" cy="369332"/>
          </a:xfrm>
          <a:prstGeom prst="rect">
            <a:avLst/>
          </a:prstGeom>
          <a:noFill/>
        </p:spPr>
        <p:txBody>
          <a:bodyPr wrap="none" rtlCol="0">
            <a:spAutoFit/>
          </a:bodyPr>
          <a:lstStyle/>
          <a:p>
            <a:r>
              <a:rPr lang="en-US" dirty="0"/>
              <a:t>Survey</a:t>
            </a:r>
          </a:p>
        </p:txBody>
      </p:sp>
      <p:sp>
        <p:nvSpPr>
          <p:cNvPr id="36" name="Right Arrow 35">
            <a:extLst>
              <a:ext uri="{FF2B5EF4-FFF2-40B4-BE49-F238E27FC236}">
                <a16:creationId xmlns:a16="http://schemas.microsoft.com/office/drawing/2014/main" id="{3C65D617-5C6E-194D-9625-EB19BDED0D1D}"/>
              </a:ext>
            </a:extLst>
          </p:cNvPr>
          <p:cNvSpPr/>
          <p:nvPr/>
        </p:nvSpPr>
        <p:spPr>
          <a:xfrm>
            <a:off x="8069877" y="3094149"/>
            <a:ext cx="1833977" cy="669702"/>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a:t>Weighted</a:t>
            </a:r>
          </a:p>
        </p:txBody>
      </p:sp>
    </p:spTree>
    <p:extLst>
      <p:ext uri="{BB962C8B-B14F-4D97-AF65-F5344CB8AC3E}">
        <p14:creationId xmlns:p14="http://schemas.microsoft.com/office/powerpoint/2010/main" val="30485970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EDFC702-2129-E14B-AF63-53A5652A365D}"/>
              </a:ext>
            </a:extLst>
          </p:cNvPr>
          <p:cNvSpPr txBox="1">
            <a:spLocks/>
          </p:cNvSpPr>
          <p:nvPr/>
        </p:nvSpPr>
        <p:spPr>
          <a:xfrm>
            <a:off x="167009" y="126084"/>
            <a:ext cx="1143209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rgbClr val="C00000"/>
                </a:solidFill>
              </a:rPr>
              <a:t>Calculating tie strength</a:t>
            </a:r>
          </a:p>
        </p:txBody>
      </p:sp>
      <p:pic>
        <p:nvPicPr>
          <p:cNvPr id="5" name="Picture 4">
            <a:extLst>
              <a:ext uri="{FF2B5EF4-FFF2-40B4-BE49-F238E27FC236}">
                <a16:creationId xmlns:a16="http://schemas.microsoft.com/office/drawing/2014/main" id="{A4F4B6E3-4720-CA4B-BCE9-0120A98B8A7E}"/>
              </a:ext>
            </a:extLst>
          </p:cNvPr>
          <p:cNvPicPr/>
          <p:nvPr/>
        </p:nvPicPr>
        <p:blipFill>
          <a:blip r:embed="rId3"/>
          <a:stretch/>
        </p:blipFill>
        <p:spPr>
          <a:xfrm>
            <a:off x="14500" y="6325863"/>
            <a:ext cx="2743200" cy="493776"/>
          </a:xfrm>
          <a:prstGeom prst="rect">
            <a:avLst/>
          </a:prstGeom>
          <a:ln>
            <a:noFill/>
          </a:ln>
        </p:spPr>
      </p:pic>
      <p:sp>
        <p:nvSpPr>
          <p:cNvPr id="6" name="Slide Number Placeholder 13">
            <a:extLst>
              <a:ext uri="{FF2B5EF4-FFF2-40B4-BE49-F238E27FC236}">
                <a16:creationId xmlns:a16="http://schemas.microsoft.com/office/drawing/2014/main" id="{8985AF04-0657-044B-95F0-A921D1D05521}"/>
              </a:ext>
            </a:extLst>
          </p:cNvPr>
          <p:cNvSpPr>
            <a:spLocks noGrp="1"/>
          </p:cNvSpPr>
          <p:nvPr>
            <p:ph type="sldNum" sz="quarter" idx="12"/>
          </p:nvPr>
        </p:nvSpPr>
        <p:spPr>
          <a:xfrm>
            <a:off x="9349636" y="6486077"/>
            <a:ext cx="2743200" cy="365125"/>
          </a:xfrm>
        </p:spPr>
        <p:txBody>
          <a:bodyPr/>
          <a:lstStyle/>
          <a:p>
            <a:pPr algn="ctr"/>
            <a:fld id="{5E1D2DF7-6972-1645-9CCD-4244C2539667}" type="slidenum">
              <a:rPr lang="en-US" smtClean="0"/>
              <a:pPr algn="ctr"/>
              <a:t>9</a:t>
            </a:fld>
            <a:endParaRPr lang="en-US" dirty="0"/>
          </a:p>
        </p:txBody>
      </p:sp>
      <p:sp>
        <p:nvSpPr>
          <p:cNvPr id="26" name="Rectangle 25">
            <a:extLst>
              <a:ext uri="{FF2B5EF4-FFF2-40B4-BE49-F238E27FC236}">
                <a16:creationId xmlns:a16="http://schemas.microsoft.com/office/drawing/2014/main" id="{7D6FD7EF-37B5-504B-A977-59185DC5BF71}"/>
              </a:ext>
            </a:extLst>
          </p:cNvPr>
          <p:cNvSpPr/>
          <p:nvPr/>
        </p:nvSpPr>
        <p:spPr>
          <a:xfrm>
            <a:off x="8322825" y="865170"/>
            <a:ext cx="3147059" cy="13909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Timestamp, target, source, type</a:t>
            </a:r>
          </a:p>
          <a:p>
            <a:pPr marL="342900" indent="-342900" algn="ctr">
              <a:buAutoNum type="arabicParenR"/>
            </a:pPr>
            <a:r>
              <a:rPr lang="en-US" dirty="0"/>
              <a:t>100, A, B, 0</a:t>
            </a:r>
          </a:p>
          <a:p>
            <a:pPr marL="342900" indent="-342900" algn="ctr">
              <a:buAutoNum type="arabicParenR"/>
            </a:pPr>
            <a:r>
              <a:rPr lang="en-US" dirty="0"/>
              <a:t>101, B, A, 1</a:t>
            </a:r>
          </a:p>
          <a:p>
            <a:pPr marL="342900" indent="-342900" algn="ctr">
              <a:buAutoNum type="arabicParenR"/>
            </a:pPr>
            <a:r>
              <a:rPr lang="en-US" dirty="0"/>
              <a:t>102, C, A, 0</a:t>
            </a:r>
          </a:p>
          <a:p>
            <a:pPr algn="ctr"/>
            <a:r>
              <a:rPr lang="en-US" dirty="0"/>
              <a:t>…</a:t>
            </a:r>
          </a:p>
        </p:txBody>
      </p:sp>
      <p:sp>
        <p:nvSpPr>
          <p:cNvPr id="27" name="Rectangle 26">
            <a:extLst>
              <a:ext uri="{FF2B5EF4-FFF2-40B4-BE49-F238E27FC236}">
                <a16:creationId xmlns:a16="http://schemas.microsoft.com/office/drawing/2014/main" id="{7A49AAAF-3BF9-8046-97E5-AB0E54F642AD}"/>
              </a:ext>
            </a:extLst>
          </p:cNvPr>
          <p:cNvSpPr/>
          <p:nvPr/>
        </p:nvSpPr>
        <p:spPr>
          <a:xfrm>
            <a:off x="9243587" y="3188457"/>
            <a:ext cx="1305531" cy="73732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a:t>Model</a:t>
            </a:r>
          </a:p>
        </p:txBody>
      </p:sp>
      <mc:AlternateContent xmlns:mc="http://schemas.openxmlformats.org/markup-compatibility/2006" xmlns:a14="http://schemas.microsoft.com/office/drawing/2010/main">
        <mc:Choice Requires="a14">
          <p:sp>
            <p:nvSpPr>
              <p:cNvPr id="28" name="Rectangle 27">
                <a:extLst>
                  <a:ext uri="{FF2B5EF4-FFF2-40B4-BE49-F238E27FC236}">
                    <a16:creationId xmlns:a16="http://schemas.microsoft.com/office/drawing/2014/main" id="{AF7ABB67-0595-B248-8764-D312D312D7B4}"/>
                  </a:ext>
                </a:extLst>
              </p:cNvPr>
              <p:cNvSpPr/>
              <p:nvPr/>
            </p:nvSpPr>
            <p:spPr>
              <a:xfrm>
                <a:off x="8475889" y="4857726"/>
                <a:ext cx="2840926" cy="73732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t>Predicted survey ordering at time </a:t>
                </a:r>
                <a14:m>
                  <m:oMath xmlns:m="http://schemas.openxmlformats.org/officeDocument/2006/math">
                    <m:r>
                      <a:rPr lang="en-US" b="0" i="1" smtClean="0">
                        <a:latin typeface="Cambria Math" panose="02040503050406030204" pitchFamily="18" charset="0"/>
                      </a:rPr>
                      <m:t>𝑡</m:t>
                    </m:r>
                  </m:oMath>
                </a14:m>
                <a:endParaRPr lang="en-US" dirty="0"/>
              </a:p>
            </p:txBody>
          </p:sp>
        </mc:Choice>
        <mc:Fallback xmlns="">
          <p:sp>
            <p:nvSpPr>
              <p:cNvPr id="28" name="Rectangle 27">
                <a:extLst>
                  <a:ext uri="{FF2B5EF4-FFF2-40B4-BE49-F238E27FC236}">
                    <a16:creationId xmlns:a16="http://schemas.microsoft.com/office/drawing/2014/main" id="{AF7ABB67-0595-B248-8764-D312D312D7B4}"/>
                  </a:ext>
                </a:extLst>
              </p:cNvPr>
              <p:cNvSpPr>
                <a:spLocks noRot="1" noChangeAspect="1" noMove="1" noResize="1" noEditPoints="1" noAdjustHandles="1" noChangeArrowheads="1" noChangeShapeType="1" noTextEdit="1"/>
              </p:cNvSpPr>
              <p:nvPr/>
            </p:nvSpPr>
            <p:spPr>
              <a:xfrm>
                <a:off x="8475889" y="4857726"/>
                <a:ext cx="2840926" cy="737320"/>
              </a:xfrm>
              <a:prstGeom prst="rect">
                <a:avLst/>
              </a:prstGeom>
              <a:blipFill>
                <a:blip r:embed="rId4"/>
                <a:stretch>
                  <a:fillRect l="-885" r="-3097" b="-5000"/>
                </a:stretch>
              </a:blipFill>
            </p:spPr>
            <p:txBody>
              <a:bodyPr/>
              <a:lstStyle/>
              <a:p>
                <a:r>
                  <a:rPr lang="en-US">
                    <a:noFill/>
                  </a:rPr>
                  <a:t> </a:t>
                </a:r>
              </a:p>
            </p:txBody>
          </p:sp>
        </mc:Fallback>
      </mc:AlternateContent>
      <p:sp>
        <p:nvSpPr>
          <p:cNvPr id="29" name="TextBox 28">
            <a:extLst>
              <a:ext uri="{FF2B5EF4-FFF2-40B4-BE49-F238E27FC236}">
                <a16:creationId xmlns:a16="http://schemas.microsoft.com/office/drawing/2014/main" id="{22A5AE28-E469-3C49-B117-D61D87FD55F9}"/>
              </a:ext>
            </a:extLst>
          </p:cNvPr>
          <p:cNvSpPr txBox="1"/>
          <p:nvPr/>
        </p:nvSpPr>
        <p:spPr>
          <a:xfrm>
            <a:off x="8890606" y="449588"/>
            <a:ext cx="1830629" cy="369332"/>
          </a:xfrm>
          <a:prstGeom prst="rect">
            <a:avLst/>
          </a:prstGeom>
          <a:noFill/>
        </p:spPr>
        <p:txBody>
          <a:bodyPr wrap="none" rtlCol="0">
            <a:spAutoFit/>
          </a:bodyPr>
          <a:lstStyle/>
          <a:p>
            <a:r>
              <a:rPr lang="en-US" dirty="0"/>
              <a:t>Call Detail Record</a:t>
            </a:r>
          </a:p>
        </p:txBody>
      </p:sp>
      <p:cxnSp>
        <p:nvCxnSpPr>
          <p:cNvPr id="31" name="Straight Arrow Connector 30">
            <a:extLst>
              <a:ext uri="{FF2B5EF4-FFF2-40B4-BE49-F238E27FC236}">
                <a16:creationId xmlns:a16="http://schemas.microsoft.com/office/drawing/2014/main" id="{7D0F9D11-190C-2F4A-A760-38864A8E002A}"/>
              </a:ext>
            </a:extLst>
          </p:cNvPr>
          <p:cNvCxnSpPr>
            <a:cxnSpLocks/>
            <a:stCxn id="26" idx="2"/>
            <a:endCxn id="27" idx="0"/>
          </p:cNvCxnSpPr>
          <p:nvPr/>
        </p:nvCxnSpPr>
        <p:spPr>
          <a:xfrm flipH="1">
            <a:off x="9896353" y="2256089"/>
            <a:ext cx="2" cy="932368"/>
          </a:xfrm>
          <a:prstGeom prst="straightConnector1">
            <a:avLst/>
          </a:prstGeom>
          <a:ln w="635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7E1F2BA0-BB94-8645-8C84-5D55363B6E85}"/>
              </a:ext>
            </a:extLst>
          </p:cNvPr>
          <p:cNvCxnSpPr>
            <a:cxnSpLocks/>
            <a:stCxn id="27" idx="2"/>
            <a:endCxn id="28" idx="0"/>
          </p:cNvCxnSpPr>
          <p:nvPr/>
        </p:nvCxnSpPr>
        <p:spPr>
          <a:xfrm flipH="1">
            <a:off x="9896352" y="3925777"/>
            <a:ext cx="1" cy="931949"/>
          </a:xfrm>
          <a:prstGeom prst="straightConnector1">
            <a:avLst/>
          </a:prstGeom>
          <a:ln w="63500">
            <a:solidFill>
              <a:srgbClr val="92D050"/>
            </a:solidFill>
            <a:tailEnd type="triangle"/>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F3B76A38-107E-F249-AEC7-A2BDFFF81341}"/>
              </a:ext>
            </a:extLst>
          </p:cNvPr>
          <p:cNvSpPr txBox="1"/>
          <p:nvPr/>
        </p:nvSpPr>
        <p:spPr>
          <a:xfrm>
            <a:off x="9997704" y="4075501"/>
            <a:ext cx="1699632" cy="369332"/>
          </a:xfrm>
          <a:prstGeom prst="rect">
            <a:avLst/>
          </a:prstGeom>
          <a:noFill/>
        </p:spPr>
        <p:txBody>
          <a:bodyPr wrap="none" rtlCol="0">
            <a:spAutoFit/>
          </a:bodyPr>
          <a:lstStyle/>
          <a:p>
            <a:r>
              <a:rPr lang="en-US" dirty="0"/>
              <a:t>Generate scores</a:t>
            </a:r>
          </a:p>
        </p:txBody>
      </p:sp>
      <p:sp>
        <p:nvSpPr>
          <p:cNvPr id="38" name="TextBox 37">
            <a:extLst>
              <a:ext uri="{FF2B5EF4-FFF2-40B4-BE49-F238E27FC236}">
                <a16:creationId xmlns:a16="http://schemas.microsoft.com/office/drawing/2014/main" id="{1B7862E8-B49B-8143-A790-4A7356D72781}"/>
              </a:ext>
            </a:extLst>
          </p:cNvPr>
          <p:cNvSpPr txBox="1"/>
          <p:nvPr/>
        </p:nvSpPr>
        <p:spPr>
          <a:xfrm>
            <a:off x="9997704" y="2484316"/>
            <a:ext cx="1187954" cy="369332"/>
          </a:xfrm>
          <a:prstGeom prst="rect">
            <a:avLst/>
          </a:prstGeom>
          <a:noFill/>
        </p:spPr>
        <p:txBody>
          <a:bodyPr wrap="none" rtlCol="0">
            <a:spAutoFit/>
          </a:bodyPr>
          <a:lstStyle/>
          <a:p>
            <a:r>
              <a:rPr lang="en-US" dirty="0"/>
              <a:t>Feed input</a:t>
            </a:r>
          </a:p>
        </p:txBody>
      </p:sp>
      <p:sp>
        <p:nvSpPr>
          <p:cNvPr id="15" name="TextBox 14">
            <a:extLst>
              <a:ext uri="{FF2B5EF4-FFF2-40B4-BE49-F238E27FC236}">
                <a16:creationId xmlns:a16="http://schemas.microsoft.com/office/drawing/2014/main" id="{3061C179-92E0-7746-BED5-C55607D70FE4}"/>
              </a:ext>
            </a:extLst>
          </p:cNvPr>
          <p:cNvSpPr txBox="1"/>
          <p:nvPr/>
        </p:nvSpPr>
        <p:spPr>
          <a:xfrm>
            <a:off x="324630" y="1145132"/>
            <a:ext cx="6379362" cy="4893647"/>
          </a:xfrm>
          <a:prstGeom prst="rect">
            <a:avLst/>
          </a:prstGeom>
          <a:noFill/>
        </p:spPr>
        <p:txBody>
          <a:bodyPr wrap="square" rtlCol="0">
            <a:spAutoFit/>
          </a:bodyPr>
          <a:lstStyle/>
          <a:p>
            <a:pPr marL="342900" indent="-342900">
              <a:buFont typeface="Arial" panose="020B0604020202020204" pitchFamily="34" charset="0"/>
              <a:buChar char="•"/>
            </a:pPr>
            <a:r>
              <a:rPr lang="en-US" sz="2400" dirty="0"/>
              <a:t>Given weighted surveys at extended intervals, train a model to reconstruct the ground truth surveys using only arbitrary communication data (calls and text, CDR format)</a:t>
            </a:r>
          </a:p>
          <a:p>
            <a:pPr marL="342900" indent="-342900">
              <a:buFont typeface="Arial" panose="020B0604020202020204" pitchFamily="34" charset="0"/>
              <a:buChar char="•"/>
            </a:pPr>
            <a:r>
              <a:rPr lang="en-US" sz="2400" dirty="0"/>
              <a:t>This model will generate a score between each ego and alter</a:t>
            </a:r>
          </a:p>
          <a:p>
            <a:pPr marL="342900" indent="-342900">
              <a:buFont typeface="Arial" panose="020B0604020202020204" pitchFamily="34" charset="0"/>
              <a:buChar char="•"/>
            </a:pPr>
            <a:r>
              <a:rPr lang="en-US" sz="2400" dirty="0"/>
              <a:t>When ordered by magnitude, these scores mark the ranking of the alter in the ego’s weighted survey</a:t>
            </a:r>
          </a:p>
          <a:p>
            <a:pPr marL="342900" indent="-342900">
              <a:buFont typeface="Arial" panose="020B0604020202020204" pitchFamily="34" charset="0"/>
              <a:buChar char="•"/>
            </a:pPr>
            <a:r>
              <a:rPr lang="en-US" sz="2400" b="1" dirty="0"/>
              <a:t>Therefore, this score is the </a:t>
            </a:r>
            <a:r>
              <a:rPr lang="en-US" sz="2400" b="1" dirty="0" err="1"/>
              <a:t>alter’s</a:t>
            </a:r>
            <a:r>
              <a:rPr lang="en-US" sz="2400" b="1" dirty="0"/>
              <a:t> predicted tie strength to the ego</a:t>
            </a:r>
          </a:p>
          <a:p>
            <a:pPr marL="342900" indent="-342900">
              <a:buFont typeface="Arial" panose="020B0604020202020204" pitchFamily="34" charset="0"/>
              <a:buChar char="•"/>
            </a:pPr>
            <a:r>
              <a:rPr lang="en-US" sz="2400" dirty="0"/>
              <a:t>The higher the tie strength, the closer the ego and alter</a:t>
            </a:r>
          </a:p>
        </p:txBody>
      </p:sp>
    </p:spTree>
    <p:extLst>
      <p:ext uri="{BB962C8B-B14F-4D97-AF65-F5344CB8AC3E}">
        <p14:creationId xmlns:p14="http://schemas.microsoft.com/office/powerpoint/2010/main" val="31922904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CC6913FD-1E2F-7643-8010-0C6CFF9257B9}"/>
              </a:ext>
            </a:extLst>
          </p:cNvPr>
          <p:cNvSpPr txBox="1">
            <a:spLocks/>
          </p:cNvSpPr>
          <p:nvPr/>
        </p:nvSpPr>
        <p:spPr>
          <a:xfrm>
            <a:off x="167009" y="126084"/>
            <a:ext cx="1143209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rgbClr val="C00000"/>
                </a:solidFill>
              </a:rPr>
              <a:t>Predictive models</a:t>
            </a:r>
          </a:p>
        </p:txBody>
      </p:sp>
      <p:pic>
        <p:nvPicPr>
          <p:cNvPr id="6" name="Picture 5">
            <a:extLst>
              <a:ext uri="{FF2B5EF4-FFF2-40B4-BE49-F238E27FC236}">
                <a16:creationId xmlns:a16="http://schemas.microsoft.com/office/drawing/2014/main" id="{0DBF3C9A-1D4E-DC41-84EF-B80DD00CC5FE}"/>
              </a:ext>
            </a:extLst>
          </p:cNvPr>
          <p:cNvPicPr/>
          <p:nvPr/>
        </p:nvPicPr>
        <p:blipFill>
          <a:blip r:embed="rId3"/>
          <a:stretch/>
        </p:blipFill>
        <p:spPr>
          <a:xfrm>
            <a:off x="14500" y="6325863"/>
            <a:ext cx="2743200" cy="493776"/>
          </a:xfrm>
          <a:prstGeom prst="rect">
            <a:avLst/>
          </a:prstGeom>
          <a:ln>
            <a:noFill/>
          </a:ln>
        </p:spPr>
      </p:pic>
      <p:sp>
        <p:nvSpPr>
          <p:cNvPr id="7" name="Slide Number Placeholder 13">
            <a:extLst>
              <a:ext uri="{FF2B5EF4-FFF2-40B4-BE49-F238E27FC236}">
                <a16:creationId xmlns:a16="http://schemas.microsoft.com/office/drawing/2014/main" id="{E74E1883-4530-2F49-89A5-8DEB92919663}"/>
              </a:ext>
            </a:extLst>
          </p:cNvPr>
          <p:cNvSpPr>
            <a:spLocks noGrp="1"/>
          </p:cNvSpPr>
          <p:nvPr>
            <p:ph type="sldNum" sz="quarter" idx="12"/>
          </p:nvPr>
        </p:nvSpPr>
        <p:spPr>
          <a:xfrm>
            <a:off x="9349636" y="6486077"/>
            <a:ext cx="2743200" cy="365125"/>
          </a:xfrm>
        </p:spPr>
        <p:txBody>
          <a:bodyPr/>
          <a:lstStyle/>
          <a:p>
            <a:pPr algn="ctr"/>
            <a:fld id="{5E1D2DF7-6972-1645-9CCD-4244C2539667}" type="slidenum">
              <a:rPr lang="en-US" smtClean="0"/>
              <a:pPr algn="ctr"/>
              <a:t>10</a:t>
            </a:fld>
            <a:endParaRPr lang="en-US" dirty="0"/>
          </a:p>
        </p:txBody>
      </p:sp>
      <p:sp>
        <p:nvSpPr>
          <p:cNvPr id="8" name="TextBox 7">
            <a:extLst>
              <a:ext uri="{FF2B5EF4-FFF2-40B4-BE49-F238E27FC236}">
                <a16:creationId xmlns:a16="http://schemas.microsoft.com/office/drawing/2014/main" id="{081C7390-3B6E-2647-B480-1F56699D83DB}"/>
              </a:ext>
            </a:extLst>
          </p:cNvPr>
          <p:cNvSpPr txBox="1"/>
          <p:nvPr/>
        </p:nvSpPr>
        <p:spPr>
          <a:xfrm>
            <a:off x="324631" y="1145132"/>
            <a:ext cx="7019143" cy="5509200"/>
          </a:xfrm>
          <a:prstGeom prst="rect">
            <a:avLst/>
          </a:prstGeom>
          <a:noFill/>
        </p:spPr>
        <p:txBody>
          <a:bodyPr wrap="square" rtlCol="0">
            <a:spAutoFit/>
          </a:bodyPr>
          <a:lstStyle/>
          <a:p>
            <a:pPr marL="342900" indent="-342900">
              <a:buFont typeface="Arial" panose="020B0604020202020204" pitchFamily="34" charset="0"/>
              <a:buChar char="•"/>
            </a:pPr>
            <a:r>
              <a:rPr lang="en-US" sz="2400" dirty="0"/>
              <a:t>We introduce three classes of models responsible for predicting tie strengths provided CDR data:</a:t>
            </a:r>
          </a:p>
          <a:p>
            <a:pPr marL="800100" lvl="1" indent="-342900">
              <a:buFont typeface="Arial" panose="020B0604020202020204" pitchFamily="34" charset="0"/>
              <a:buChar char="•"/>
            </a:pPr>
            <a:r>
              <a:rPr lang="en-US" sz="2000" dirty="0"/>
              <a:t>Baseline</a:t>
            </a:r>
          </a:p>
          <a:p>
            <a:pPr marL="800100" lvl="1" indent="-342900">
              <a:buFont typeface="Arial" panose="020B0604020202020204" pitchFamily="34" charset="0"/>
              <a:buChar char="•"/>
            </a:pPr>
            <a:r>
              <a:rPr lang="en-US" sz="2000" dirty="0"/>
              <a:t>Time series</a:t>
            </a:r>
          </a:p>
          <a:p>
            <a:pPr marL="800100" lvl="1" indent="-342900">
              <a:buFont typeface="Arial" panose="020B0604020202020204" pitchFamily="34" charset="0"/>
              <a:buChar char="•"/>
            </a:pPr>
            <a:r>
              <a:rPr lang="en-US" sz="2000" dirty="0"/>
              <a:t>Machine learning </a:t>
            </a:r>
          </a:p>
          <a:p>
            <a:pPr marL="342900" indent="-342900">
              <a:buFont typeface="Arial" panose="020B0604020202020204" pitchFamily="34" charset="0"/>
              <a:buChar char="•"/>
            </a:pPr>
            <a:r>
              <a:rPr lang="en-US" sz="2400" dirty="0"/>
              <a:t>The baseline class includes models built around single attributes that have been found, in past works, to be indicative of tie strengths:</a:t>
            </a:r>
          </a:p>
          <a:p>
            <a:pPr marL="800100" lvl="1" indent="-342900">
              <a:buFont typeface="Arial" panose="020B0604020202020204" pitchFamily="34" charset="0"/>
              <a:buChar char="•"/>
            </a:pPr>
            <a:r>
              <a:rPr lang="en-US" sz="2000" dirty="0"/>
              <a:t>Bow Tie overlap</a:t>
            </a:r>
          </a:p>
          <a:p>
            <a:pPr marL="800100" lvl="1" indent="-342900">
              <a:buFont typeface="Arial" panose="020B0604020202020204" pitchFamily="34" charset="0"/>
              <a:buChar char="•"/>
            </a:pPr>
            <a:r>
              <a:rPr lang="en-US" sz="2000" dirty="0"/>
              <a:t>Duration</a:t>
            </a:r>
          </a:p>
          <a:p>
            <a:pPr marL="800100" lvl="1" indent="-342900">
              <a:buFont typeface="Arial" panose="020B0604020202020204" pitchFamily="34" charset="0"/>
              <a:buChar char="•"/>
            </a:pPr>
            <a:r>
              <a:rPr lang="en-US" sz="2000" dirty="0"/>
              <a:t>Recency</a:t>
            </a:r>
          </a:p>
          <a:p>
            <a:pPr marL="800100" lvl="1" indent="-342900">
              <a:buFont typeface="Arial" panose="020B0604020202020204" pitchFamily="34" charset="0"/>
              <a:buChar char="•"/>
            </a:pPr>
            <a:r>
              <a:rPr lang="en-US" sz="2000" dirty="0"/>
              <a:t>Frequency</a:t>
            </a:r>
          </a:p>
          <a:p>
            <a:pPr marL="800100" lvl="1" indent="-342900">
              <a:buFont typeface="Arial" panose="020B0604020202020204" pitchFamily="34" charset="0"/>
              <a:buChar char="•"/>
            </a:pPr>
            <a:r>
              <a:rPr lang="en-US" sz="2000" dirty="0"/>
              <a:t>Volume</a:t>
            </a:r>
          </a:p>
          <a:p>
            <a:pPr marL="342900" indent="-342900">
              <a:buFont typeface="Arial" panose="020B0604020202020204" pitchFamily="34" charset="0"/>
              <a:buChar char="•"/>
            </a:pPr>
            <a:r>
              <a:rPr lang="en-US" sz="2400" dirty="0"/>
              <a:t>Additionally, a random baseline model is added to establish the lower bounds of prediction</a:t>
            </a:r>
          </a:p>
          <a:p>
            <a:pPr marL="800100" lvl="1" indent="-342900">
              <a:buFont typeface="Arial" panose="020B0604020202020204" pitchFamily="34" charset="0"/>
              <a:buChar char="•"/>
            </a:pPr>
            <a:endParaRPr lang="en-US" sz="2400" dirty="0"/>
          </a:p>
        </p:txBody>
      </p:sp>
      <p:pic>
        <p:nvPicPr>
          <p:cNvPr id="9" name="Picture 8" descr="A picture containing object, clock, sitting, photo&#10;&#10;Description automatically generated">
            <a:extLst>
              <a:ext uri="{FF2B5EF4-FFF2-40B4-BE49-F238E27FC236}">
                <a16:creationId xmlns:a16="http://schemas.microsoft.com/office/drawing/2014/main" id="{4065336D-11F7-C74B-8C30-A18589A181B9}"/>
              </a:ext>
            </a:extLst>
          </p:cNvPr>
          <p:cNvPicPr>
            <a:picLocks noChangeAspect="1"/>
          </p:cNvPicPr>
          <p:nvPr/>
        </p:nvPicPr>
        <p:blipFill>
          <a:blip r:embed="rId4"/>
          <a:stretch>
            <a:fillRect/>
          </a:stretch>
        </p:blipFill>
        <p:spPr>
          <a:xfrm>
            <a:off x="7501396" y="2186785"/>
            <a:ext cx="4330700" cy="2108200"/>
          </a:xfrm>
          <a:prstGeom prst="rect">
            <a:avLst/>
          </a:prstGeom>
        </p:spPr>
      </p:pic>
      <p:sp>
        <p:nvSpPr>
          <p:cNvPr id="10" name="TextBox 9">
            <a:extLst>
              <a:ext uri="{FF2B5EF4-FFF2-40B4-BE49-F238E27FC236}">
                <a16:creationId xmlns:a16="http://schemas.microsoft.com/office/drawing/2014/main" id="{9AF65F29-EF34-1841-B385-8F391BD52495}"/>
              </a:ext>
            </a:extLst>
          </p:cNvPr>
          <p:cNvSpPr txBox="1"/>
          <p:nvPr/>
        </p:nvSpPr>
        <p:spPr>
          <a:xfrm>
            <a:off x="7501395" y="4294985"/>
            <a:ext cx="4365973" cy="954107"/>
          </a:xfrm>
          <a:prstGeom prst="rect">
            <a:avLst/>
          </a:prstGeom>
          <a:noFill/>
        </p:spPr>
        <p:txBody>
          <a:bodyPr wrap="square" rtlCol="0">
            <a:spAutoFit/>
          </a:bodyPr>
          <a:lstStyle/>
          <a:p>
            <a:r>
              <a:rPr lang="en-US" sz="1400" dirty="0"/>
              <a:t>Figure ref: H. Mattie, K. </a:t>
            </a:r>
            <a:r>
              <a:rPr lang="en-US" sz="1400" dirty="0" err="1"/>
              <a:t>Engø-Monsen</a:t>
            </a:r>
            <a:r>
              <a:rPr lang="en-US" sz="1400" dirty="0"/>
              <a:t>, R. Ling, and J.P. </a:t>
            </a:r>
            <a:r>
              <a:rPr lang="en-US" sz="1400" dirty="0" err="1"/>
              <a:t>Onnela</a:t>
            </a:r>
            <a:r>
              <a:rPr lang="en-US" sz="1400" dirty="0"/>
              <a:t>, “Understanding tie strength in social networks using a local bow tie framework," </a:t>
            </a:r>
            <a:r>
              <a:rPr lang="en-US" sz="1400" i="1" dirty="0"/>
              <a:t>Sci. Rep.</a:t>
            </a:r>
            <a:r>
              <a:rPr lang="en-US" sz="1400" dirty="0"/>
              <a:t>, vol. 8, no. 1, pp. 1-9, Jun. 2018.</a:t>
            </a:r>
          </a:p>
        </p:txBody>
      </p:sp>
    </p:spTree>
    <p:extLst>
      <p:ext uri="{BB962C8B-B14F-4D97-AF65-F5344CB8AC3E}">
        <p14:creationId xmlns:p14="http://schemas.microsoft.com/office/powerpoint/2010/main" val="17978165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CCAD113-7668-F94F-9578-BA28CB5A8D2C}"/>
              </a:ext>
            </a:extLst>
          </p:cNvPr>
          <p:cNvSpPr txBox="1">
            <a:spLocks/>
          </p:cNvSpPr>
          <p:nvPr/>
        </p:nvSpPr>
        <p:spPr>
          <a:xfrm>
            <a:off x="167009" y="126084"/>
            <a:ext cx="1143209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rgbClr val="C00000"/>
                </a:solidFill>
              </a:rPr>
              <a:t>Time series class</a:t>
            </a:r>
          </a:p>
        </p:txBody>
      </p:sp>
      <p:pic>
        <p:nvPicPr>
          <p:cNvPr id="5" name="Picture 4">
            <a:extLst>
              <a:ext uri="{FF2B5EF4-FFF2-40B4-BE49-F238E27FC236}">
                <a16:creationId xmlns:a16="http://schemas.microsoft.com/office/drawing/2014/main" id="{91ED9D67-F3FE-3E4D-9FA0-9F0E5E6468A5}"/>
              </a:ext>
            </a:extLst>
          </p:cNvPr>
          <p:cNvPicPr/>
          <p:nvPr/>
        </p:nvPicPr>
        <p:blipFill>
          <a:blip r:embed="rId3"/>
          <a:stretch/>
        </p:blipFill>
        <p:spPr>
          <a:xfrm>
            <a:off x="14500" y="6325863"/>
            <a:ext cx="2743200" cy="493776"/>
          </a:xfrm>
          <a:prstGeom prst="rect">
            <a:avLst/>
          </a:prstGeom>
          <a:ln>
            <a:noFill/>
          </a:ln>
        </p:spPr>
      </p:pic>
      <p:sp>
        <p:nvSpPr>
          <p:cNvPr id="6" name="Slide Number Placeholder 13">
            <a:extLst>
              <a:ext uri="{FF2B5EF4-FFF2-40B4-BE49-F238E27FC236}">
                <a16:creationId xmlns:a16="http://schemas.microsoft.com/office/drawing/2014/main" id="{8DA9C738-C7DB-1A49-A5AB-34582BE17D7E}"/>
              </a:ext>
            </a:extLst>
          </p:cNvPr>
          <p:cNvSpPr>
            <a:spLocks noGrp="1"/>
          </p:cNvSpPr>
          <p:nvPr>
            <p:ph type="sldNum" sz="quarter" idx="12"/>
          </p:nvPr>
        </p:nvSpPr>
        <p:spPr>
          <a:xfrm>
            <a:off x="9349636" y="6486077"/>
            <a:ext cx="2743200" cy="365125"/>
          </a:xfrm>
        </p:spPr>
        <p:txBody>
          <a:bodyPr/>
          <a:lstStyle/>
          <a:p>
            <a:pPr algn="ctr"/>
            <a:fld id="{5E1D2DF7-6972-1645-9CCD-4244C2539667}" type="slidenum">
              <a:rPr lang="en-US" smtClean="0"/>
              <a:pPr algn="ctr"/>
              <a:t>11</a:t>
            </a:fld>
            <a:endParaRPr lang="en-US" dirty="0"/>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950CEE5C-2A62-1B4A-8436-ABF9CC40A761}"/>
                  </a:ext>
                </a:extLst>
              </p:cNvPr>
              <p:cNvSpPr txBox="1"/>
              <p:nvPr/>
            </p:nvSpPr>
            <p:spPr>
              <a:xfrm>
                <a:off x="324631" y="1145132"/>
                <a:ext cx="7533494" cy="4430957"/>
              </a:xfrm>
              <a:prstGeom prst="rect">
                <a:avLst/>
              </a:prstGeom>
              <a:noFill/>
            </p:spPr>
            <p:txBody>
              <a:bodyPr wrap="square" rtlCol="0">
                <a:spAutoFit/>
              </a:bodyPr>
              <a:lstStyle/>
              <a:p>
                <a:pPr marL="342900" indent="-342900">
                  <a:buFont typeface="Arial" panose="020B0604020202020204" pitchFamily="34" charset="0"/>
                  <a:buChar char="•"/>
                </a:pPr>
                <a:r>
                  <a:rPr lang="en-US" sz="2400" dirty="0"/>
                  <a:t>Time series class:</a:t>
                </a:r>
              </a:p>
              <a:p>
                <a:pPr marL="800100" lvl="1" indent="-342900">
                  <a:buFont typeface="Arial" panose="020B0604020202020204" pitchFamily="34" charset="0"/>
                  <a:buChar char="•"/>
                </a:pPr>
                <a:r>
                  <a:rPr lang="en-US" sz="2000" dirty="0"/>
                  <a:t>Hawkes model </a:t>
                </a:r>
              </a:p>
              <a:p>
                <a:pPr marL="1257300" lvl="2" indent="-342900">
                  <a:buFont typeface="Arial" panose="020B0604020202020204" pitchFamily="34" charset="0"/>
                  <a:buChar char="•"/>
                </a:pPr>
                <a:r>
                  <a:rPr lang="en-US" dirty="0"/>
                  <a:t>Exponential decay kernel</a:t>
                </a:r>
              </a:p>
              <a:p>
                <a:pPr marL="1257300" lvl="2" indent="-342900">
                  <a:buFont typeface="Arial" panose="020B0604020202020204" pitchFamily="34" charset="0"/>
                  <a:buChar char="•"/>
                </a:pPr>
                <a:r>
                  <a:rPr lang="en-US" dirty="0"/>
                  <a:t>Parameters: </a:t>
                </a:r>
                <a14:m>
                  <m:oMath xmlns:m="http://schemas.openxmlformats.org/officeDocument/2006/math">
                    <m:r>
                      <a:rPr lang="en-US" i="1" smtClean="0">
                        <a:latin typeface="Cambria Math" panose="02040503050406030204" pitchFamily="18" charset="0"/>
                        <a:ea typeface="Cambria Math" panose="02040503050406030204" pitchFamily="18" charset="0"/>
                      </a:rPr>
                      <m:t>𝛽</m:t>
                    </m:r>
                  </m:oMath>
                </a14:m>
                <a:endParaRPr lang="en-US" dirty="0"/>
              </a:p>
              <a:p>
                <a:pPr marL="800100" lvl="1" indent="-342900">
                  <a:buFont typeface="Arial" panose="020B0604020202020204" pitchFamily="34" charset="0"/>
                  <a:buChar char="•"/>
                </a:pPr>
                <a:r>
                  <a:rPr lang="en-US" sz="2000" dirty="0" err="1"/>
                  <a:t>CogSNet</a:t>
                </a:r>
                <a:r>
                  <a:rPr lang="en-US" sz="2000" dirty="0"/>
                  <a:t> model [4]</a:t>
                </a:r>
              </a:p>
              <a:p>
                <a:pPr marL="1257300" lvl="2" indent="-342900">
                  <a:buFont typeface="Arial" panose="020B0604020202020204" pitchFamily="34" charset="0"/>
                  <a:buChar char="•"/>
                </a:pPr>
                <a:r>
                  <a:rPr lang="en-US" dirty="0"/>
                  <a:t>Exponential decay kernel</a:t>
                </a:r>
              </a:p>
              <a:p>
                <a:pPr marL="1257300" lvl="2" indent="-342900">
                  <a:buFont typeface="Arial" panose="020B0604020202020204" pitchFamily="34" charset="0"/>
                  <a:buChar char="•"/>
                </a:pPr>
                <a:r>
                  <a:rPr lang="en-US" dirty="0"/>
                  <a:t>Parameters: </a:t>
                </a:r>
                <a14:m>
                  <m:oMath xmlns:m="http://schemas.openxmlformats.org/officeDocument/2006/math">
                    <m:r>
                      <a:rPr lang="en-US" i="1" smtClean="0">
                        <a:latin typeface="Cambria Math" panose="02040503050406030204" pitchFamily="18" charset="0"/>
                        <a:ea typeface="Cambria Math" panose="02040503050406030204" pitchFamily="18" charset="0"/>
                      </a:rPr>
                      <m:t>𝜇</m:t>
                    </m:r>
                    <m:r>
                      <a:rPr lang="en-US" b="0" i="1" smtClean="0">
                        <a:latin typeface="Cambria Math" panose="02040503050406030204" pitchFamily="18" charset="0"/>
                        <a:ea typeface="Cambria Math" panose="02040503050406030204" pitchFamily="18" charset="0"/>
                      </a:rPr>
                      <m:t>, </m:t>
                    </m:r>
                    <m:r>
                      <a:rPr lang="en-US" b="0" i="1" smtClean="0">
                        <a:latin typeface="Cambria Math" panose="02040503050406030204" pitchFamily="18" charset="0"/>
                        <a:ea typeface="Cambria Math" panose="02040503050406030204" pitchFamily="18" charset="0"/>
                      </a:rPr>
                      <m:t>𝐿</m:t>
                    </m:r>
                    <m:r>
                      <a:rPr lang="en-US" b="0" i="1" smtClean="0">
                        <a:latin typeface="Cambria Math" panose="02040503050406030204" pitchFamily="18" charset="0"/>
                        <a:ea typeface="Cambria Math" panose="02040503050406030204" pitchFamily="18" charset="0"/>
                      </a:rPr>
                      <m:t>, </m:t>
                    </m:r>
                    <m:r>
                      <a:rPr lang="en-US" b="0" i="1" smtClean="0">
                        <a:latin typeface="Cambria Math" panose="02040503050406030204" pitchFamily="18" charset="0"/>
                        <a:ea typeface="Cambria Math" panose="02040503050406030204" pitchFamily="18" charset="0"/>
                      </a:rPr>
                      <m:t>𝜃</m:t>
                    </m:r>
                  </m:oMath>
                </a14:m>
                <a:endParaRPr lang="en-US" dirty="0"/>
              </a:p>
              <a:p>
                <a:pPr marL="342900" indent="-342900">
                  <a:buFont typeface="Arial" panose="020B0604020202020204" pitchFamily="34" charset="0"/>
                  <a:buChar char="•"/>
                </a:pPr>
                <a:r>
                  <a:rPr lang="en-US" sz="2400" dirty="0"/>
                  <a:t>Hawkes is a self-exciting point-process, where we use the event intensity </a:t>
                </a:r>
                <a14:m>
                  <m:oMath xmlns:m="http://schemas.openxmlformats.org/officeDocument/2006/math">
                    <m:r>
                      <a:rPr lang="en-US" sz="2400" i="1" smtClean="0">
                        <a:latin typeface="Cambria Math" panose="02040503050406030204" pitchFamily="18" charset="0"/>
                        <a:ea typeface="Cambria Math" panose="02040503050406030204" pitchFamily="18" charset="0"/>
                      </a:rPr>
                      <m:t>𝜆</m:t>
                    </m:r>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𝑡</m:t>
                    </m:r>
                    <m:r>
                      <a:rPr lang="en-US" sz="2400" b="0" i="1" smtClean="0">
                        <a:latin typeface="Cambria Math" panose="02040503050406030204" pitchFamily="18" charset="0"/>
                        <a:ea typeface="Cambria Math" panose="02040503050406030204" pitchFamily="18" charset="0"/>
                      </a:rPr>
                      <m:t>)</m:t>
                    </m:r>
                  </m:oMath>
                </a14:m>
                <a:r>
                  <a:rPr lang="en-US" sz="2400" dirty="0"/>
                  <a:t> to represent tie strength</a:t>
                </a:r>
              </a:p>
              <a:p>
                <a:pPr marL="342900" indent="-342900">
                  <a:buFont typeface="Arial" panose="020B0604020202020204" pitchFamily="34" charset="0"/>
                  <a:buChar char="•"/>
                </a:pPr>
                <a:r>
                  <a:rPr lang="en-US" sz="2400" dirty="0" err="1"/>
                  <a:t>CogSNet</a:t>
                </a:r>
                <a:r>
                  <a:rPr lang="en-US" sz="2400" dirty="0"/>
                  <a:t> models human memory dynamics using ACT-R architecture [5], using frequency, recency, and volume of communications to capture the strength of memory recall </a:t>
                </a:r>
                <a14:m>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𝑤</m:t>
                        </m:r>
                      </m:e>
                      <m:sub>
                        <m:r>
                          <a:rPr lang="en-US" sz="2400" b="0" i="1" smtClean="0">
                            <a:latin typeface="Cambria Math" panose="02040503050406030204" pitchFamily="18" charset="0"/>
                          </a:rPr>
                          <m:t>𝑖𝑗</m:t>
                        </m:r>
                      </m:sub>
                    </m:sSub>
                    <m:r>
                      <a:rPr lang="en-US" sz="2400" b="0" i="1" smtClean="0">
                        <a:latin typeface="Cambria Math" panose="02040503050406030204" pitchFamily="18" charset="0"/>
                      </a:rPr>
                      <m:t>(</m:t>
                    </m:r>
                    <m:r>
                      <a:rPr lang="en-US" sz="2400" b="0" i="1" smtClean="0">
                        <a:latin typeface="Cambria Math" panose="02040503050406030204" pitchFamily="18" charset="0"/>
                      </a:rPr>
                      <m:t>𝑡</m:t>
                    </m:r>
                    <m:r>
                      <a:rPr lang="en-US" sz="2400" b="0" i="1" smtClean="0">
                        <a:latin typeface="Cambria Math" panose="02040503050406030204" pitchFamily="18" charset="0"/>
                      </a:rPr>
                      <m:t>)</m:t>
                    </m:r>
                  </m:oMath>
                </a14:m>
                <a:r>
                  <a:rPr lang="en-US" sz="2400" dirty="0"/>
                  <a:t>, which we represent as tie strength</a:t>
                </a:r>
              </a:p>
            </p:txBody>
          </p:sp>
        </mc:Choice>
        <mc:Fallback xmlns="">
          <p:sp>
            <p:nvSpPr>
              <p:cNvPr id="7" name="TextBox 6">
                <a:extLst>
                  <a:ext uri="{FF2B5EF4-FFF2-40B4-BE49-F238E27FC236}">
                    <a16:creationId xmlns:a16="http://schemas.microsoft.com/office/drawing/2014/main" id="{950CEE5C-2A62-1B4A-8436-ABF9CC40A761}"/>
                  </a:ext>
                </a:extLst>
              </p:cNvPr>
              <p:cNvSpPr txBox="1">
                <a:spLocks noRot="1" noChangeAspect="1" noMove="1" noResize="1" noEditPoints="1" noAdjustHandles="1" noChangeArrowheads="1" noChangeShapeType="1" noTextEdit="1"/>
              </p:cNvSpPr>
              <p:nvPr/>
            </p:nvSpPr>
            <p:spPr>
              <a:xfrm>
                <a:off x="324631" y="1145132"/>
                <a:ext cx="7533494" cy="4430957"/>
              </a:xfrm>
              <a:prstGeom prst="rect">
                <a:avLst/>
              </a:prstGeom>
              <a:blipFill>
                <a:blip r:embed="rId4"/>
                <a:stretch>
                  <a:fillRect l="-1010" t="-1143" b="-1429"/>
                </a:stretch>
              </a:blipFill>
            </p:spPr>
            <p:txBody>
              <a:bodyPr/>
              <a:lstStyle/>
              <a:p>
                <a:r>
                  <a:rPr lang="en-US">
                    <a:noFill/>
                  </a:rPr>
                  <a:t> </a:t>
                </a:r>
              </a:p>
            </p:txBody>
          </p:sp>
        </mc:Fallback>
      </mc:AlternateContent>
      <p:sp>
        <p:nvSpPr>
          <p:cNvPr id="10" name="TextBox 9">
            <a:extLst>
              <a:ext uri="{FF2B5EF4-FFF2-40B4-BE49-F238E27FC236}">
                <a16:creationId xmlns:a16="http://schemas.microsoft.com/office/drawing/2014/main" id="{95C9B412-3641-8E46-BD4D-0AA3308402A6}"/>
              </a:ext>
            </a:extLst>
          </p:cNvPr>
          <p:cNvSpPr txBox="1"/>
          <p:nvPr/>
        </p:nvSpPr>
        <p:spPr>
          <a:xfrm>
            <a:off x="4288743" y="5732411"/>
            <a:ext cx="7850902" cy="954107"/>
          </a:xfrm>
          <a:prstGeom prst="rect">
            <a:avLst/>
          </a:prstGeom>
          <a:noFill/>
        </p:spPr>
        <p:txBody>
          <a:bodyPr wrap="square" rtlCol="0">
            <a:spAutoFit/>
          </a:bodyPr>
          <a:lstStyle/>
          <a:p>
            <a:r>
              <a:rPr lang="en-US" sz="1400" dirty="0"/>
              <a:t>[4] R. Michalski, B. K. Szymanski, P. </a:t>
            </a:r>
            <a:r>
              <a:rPr lang="en-US" sz="1400" dirty="0" err="1"/>
              <a:t>Kazienko</a:t>
            </a:r>
            <a:r>
              <a:rPr lang="en-US" sz="1400" dirty="0"/>
              <a:t>, C. </a:t>
            </a:r>
            <a:r>
              <a:rPr lang="en-US" sz="1400" dirty="0" err="1"/>
              <a:t>Lebiere</a:t>
            </a:r>
            <a:r>
              <a:rPr lang="en-US" sz="1400" dirty="0"/>
              <a:t>, O. </a:t>
            </a:r>
            <a:r>
              <a:rPr lang="en-US" sz="1400" dirty="0" err="1"/>
              <a:t>Lizardo</a:t>
            </a:r>
            <a:r>
              <a:rPr lang="en-US" sz="1400" dirty="0"/>
              <a:t>, and M. </a:t>
            </a:r>
            <a:r>
              <a:rPr lang="en-US" sz="1400" dirty="0" err="1"/>
              <a:t>Kulisiewicz</a:t>
            </a:r>
            <a:r>
              <a:rPr lang="en-US" sz="1400" dirty="0"/>
              <a:t>, “Social networks through the prism of cognition,” </a:t>
            </a:r>
            <a:r>
              <a:rPr lang="en-US" sz="1400" i="1" dirty="0"/>
              <a:t>Complexity</a:t>
            </a:r>
            <a:r>
              <a:rPr lang="en-US" sz="1400" dirty="0"/>
              <a:t>, vol. 2021, Jan. 2021.</a:t>
            </a:r>
          </a:p>
          <a:p>
            <a:r>
              <a:rPr lang="en-US" sz="1400" dirty="0"/>
              <a:t>[5] J. R. Anderson, D. Bothell, C. </a:t>
            </a:r>
            <a:r>
              <a:rPr lang="en-US" sz="1400" dirty="0" err="1"/>
              <a:t>Lebiere</a:t>
            </a:r>
            <a:r>
              <a:rPr lang="en-US" sz="1400" dirty="0"/>
              <a:t>, and M. </a:t>
            </a:r>
            <a:r>
              <a:rPr lang="en-US" sz="1400" dirty="0" err="1"/>
              <a:t>Matessa</a:t>
            </a:r>
            <a:r>
              <a:rPr lang="en-US" sz="1400" dirty="0"/>
              <a:t>, “An integrated theory of list memory,” </a:t>
            </a:r>
            <a:r>
              <a:rPr lang="en-US" sz="1400" i="1" dirty="0"/>
              <a:t>J. Mem. Lang.</a:t>
            </a:r>
            <a:r>
              <a:rPr lang="en-US" sz="1400" dirty="0"/>
              <a:t>, vol. 38, no. 4, pp. 341-380, May. 1998.</a:t>
            </a:r>
            <a:endParaRPr lang="en-US" dirty="0"/>
          </a:p>
        </p:txBody>
      </p:sp>
      <p:pic>
        <p:nvPicPr>
          <p:cNvPr id="11" name="Picture 10" descr="Text&#10;&#10;Description automatically generated">
            <a:extLst>
              <a:ext uri="{FF2B5EF4-FFF2-40B4-BE49-F238E27FC236}">
                <a16:creationId xmlns:a16="http://schemas.microsoft.com/office/drawing/2014/main" id="{9BCE4EC6-2448-DC42-A7CE-85F507F95ABF}"/>
              </a:ext>
            </a:extLst>
          </p:cNvPr>
          <p:cNvPicPr>
            <a:picLocks noChangeAspect="1"/>
          </p:cNvPicPr>
          <p:nvPr/>
        </p:nvPicPr>
        <p:blipFill>
          <a:blip r:embed="rId5"/>
          <a:stretch>
            <a:fillRect/>
          </a:stretch>
        </p:blipFill>
        <p:spPr>
          <a:xfrm>
            <a:off x="8461463" y="1145132"/>
            <a:ext cx="3020084" cy="1227518"/>
          </a:xfrm>
          <a:prstGeom prst="rect">
            <a:avLst/>
          </a:prstGeom>
        </p:spPr>
      </p:pic>
      <p:pic>
        <p:nvPicPr>
          <p:cNvPr id="15" name="Picture 14" descr="Diagram&#10;&#10;Description automatically generated with medium confidence">
            <a:extLst>
              <a:ext uri="{FF2B5EF4-FFF2-40B4-BE49-F238E27FC236}">
                <a16:creationId xmlns:a16="http://schemas.microsoft.com/office/drawing/2014/main" id="{1E31610E-6035-5944-AF46-B10C7551BAB8}"/>
              </a:ext>
            </a:extLst>
          </p:cNvPr>
          <p:cNvPicPr>
            <a:picLocks noChangeAspect="1"/>
          </p:cNvPicPr>
          <p:nvPr/>
        </p:nvPicPr>
        <p:blipFill>
          <a:blip r:embed="rId6"/>
          <a:stretch>
            <a:fillRect/>
          </a:stretch>
        </p:blipFill>
        <p:spPr>
          <a:xfrm>
            <a:off x="8001464" y="2700857"/>
            <a:ext cx="3699638" cy="690841"/>
          </a:xfrm>
          <a:prstGeom prst="rect">
            <a:avLst/>
          </a:prstGeom>
        </p:spPr>
      </p:pic>
      <p:pic>
        <p:nvPicPr>
          <p:cNvPr id="17" name="Picture 16" descr="Text, letter&#10;&#10;Description automatically generated">
            <a:extLst>
              <a:ext uri="{FF2B5EF4-FFF2-40B4-BE49-F238E27FC236}">
                <a16:creationId xmlns:a16="http://schemas.microsoft.com/office/drawing/2014/main" id="{8BBA1A71-7D89-7446-94F0-760A8F3F5D36}"/>
              </a:ext>
            </a:extLst>
          </p:cNvPr>
          <p:cNvPicPr>
            <a:picLocks noChangeAspect="1"/>
          </p:cNvPicPr>
          <p:nvPr/>
        </p:nvPicPr>
        <p:blipFill>
          <a:blip r:embed="rId7"/>
          <a:stretch>
            <a:fillRect/>
          </a:stretch>
        </p:blipFill>
        <p:spPr>
          <a:xfrm>
            <a:off x="8143208" y="3371376"/>
            <a:ext cx="3020084" cy="581124"/>
          </a:xfrm>
          <a:prstGeom prst="rect">
            <a:avLst/>
          </a:prstGeom>
        </p:spPr>
      </p:pic>
      <p:pic>
        <p:nvPicPr>
          <p:cNvPr id="19" name="Picture 18" descr="A picture containing text&#10;&#10;Description automatically generated">
            <a:extLst>
              <a:ext uri="{FF2B5EF4-FFF2-40B4-BE49-F238E27FC236}">
                <a16:creationId xmlns:a16="http://schemas.microsoft.com/office/drawing/2014/main" id="{05FDE249-77F7-9F4D-95B1-8096C1009791}"/>
              </a:ext>
            </a:extLst>
          </p:cNvPr>
          <p:cNvPicPr>
            <a:picLocks noChangeAspect="1"/>
          </p:cNvPicPr>
          <p:nvPr/>
        </p:nvPicPr>
        <p:blipFill>
          <a:blip r:embed="rId8"/>
          <a:stretch>
            <a:fillRect/>
          </a:stretch>
        </p:blipFill>
        <p:spPr>
          <a:xfrm>
            <a:off x="8483263" y="3988556"/>
            <a:ext cx="2339975" cy="1003796"/>
          </a:xfrm>
          <a:prstGeom prst="rect">
            <a:avLst/>
          </a:prstGeom>
        </p:spPr>
      </p:pic>
      <p:cxnSp>
        <p:nvCxnSpPr>
          <p:cNvPr id="21" name="Straight Connector 20">
            <a:extLst>
              <a:ext uri="{FF2B5EF4-FFF2-40B4-BE49-F238E27FC236}">
                <a16:creationId xmlns:a16="http://schemas.microsoft.com/office/drawing/2014/main" id="{F6F5F892-5202-1D4B-BA87-641CFB5D843E}"/>
              </a:ext>
            </a:extLst>
          </p:cNvPr>
          <p:cNvCxnSpPr>
            <a:cxnSpLocks/>
          </p:cNvCxnSpPr>
          <p:nvPr/>
        </p:nvCxnSpPr>
        <p:spPr>
          <a:xfrm flipH="1">
            <a:off x="7858125" y="2502518"/>
            <a:ext cx="4281520" cy="0"/>
          </a:xfrm>
          <a:prstGeom prst="line">
            <a:avLst/>
          </a:prstGeom>
          <a:ln w="38100" cap="rnd">
            <a:solidFill>
              <a:schemeClr val="tx1"/>
            </a:solidFill>
            <a:prstDash val="sysDash"/>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026281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3F943319-BDB3-144C-8494-863A9D2B72A7}"/>
              </a:ext>
            </a:extLst>
          </p:cNvPr>
          <p:cNvSpPr txBox="1">
            <a:spLocks/>
          </p:cNvSpPr>
          <p:nvPr/>
        </p:nvSpPr>
        <p:spPr>
          <a:xfrm>
            <a:off x="167009" y="126084"/>
            <a:ext cx="1143209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dirty="0">
                <a:solidFill>
                  <a:srgbClr val="C00000"/>
                </a:solidFill>
              </a:rPr>
              <a:t>Machine learning class</a:t>
            </a:r>
          </a:p>
        </p:txBody>
      </p:sp>
      <p:pic>
        <p:nvPicPr>
          <p:cNvPr id="15" name="Picture 14">
            <a:extLst>
              <a:ext uri="{FF2B5EF4-FFF2-40B4-BE49-F238E27FC236}">
                <a16:creationId xmlns:a16="http://schemas.microsoft.com/office/drawing/2014/main" id="{45FDD9BC-E5F7-C642-A478-B5606CA8CC3F}"/>
              </a:ext>
            </a:extLst>
          </p:cNvPr>
          <p:cNvPicPr/>
          <p:nvPr/>
        </p:nvPicPr>
        <p:blipFill>
          <a:blip r:embed="rId2"/>
          <a:stretch/>
        </p:blipFill>
        <p:spPr>
          <a:xfrm>
            <a:off x="14500" y="6325863"/>
            <a:ext cx="2743200" cy="493776"/>
          </a:xfrm>
          <a:prstGeom prst="rect">
            <a:avLst/>
          </a:prstGeom>
          <a:ln>
            <a:noFill/>
          </a:ln>
        </p:spPr>
      </p:pic>
      <p:sp>
        <p:nvSpPr>
          <p:cNvPr id="16" name="Slide Number Placeholder 13">
            <a:extLst>
              <a:ext uri="{FF2B5EF4-FFF2-40B4-BE49-F238E27FC236}">
                <a16:creationId xmlns:a16="http://schemas.microsoft.com/office/drawing/2014/main" id="{BAF95007-5539-514B-A146-28113C2FA31B}"/>
              </a:ext>
            </a:extLst>
          </p:cNvPr>
          <p:cNvSpPr>
            <a:spLocks noGrp="1"/>
          </p:cNvSpPr>
          <p:nvPr>
            <p:ph type="sldNum" sz="quarter" idx="12"/>
          </p:nvPr>
        </p:nvSpPr>
        <p:spPr>
          <a:xfrm>
            <a:off x="3061303" y="6442670"/>
            <a:ext cx="2743200" cy="365125"/>
          </a:xfrm>
        </p:spPr>
        <p:txBody>
          <a:bodyPr/>
          <a:lstStyle/>
          <a:p>
            <a:pPr algn="ctr"/>
            <a:fld id="{5E1D2DF7-6972-1645-9CCD-4244C2539667}" type="slidenum">
              <a:rPr lang="en-US" smtClean="0"/>
              <a:pPr algn="ctr"/>
              <a:t>12</a:t>
            </a:fld>
            <a:endParaRPr lang="en-US" dirty="0"/>
          </a:p>
        </p:txBody>
      </p:sp>
      <p:sp>
        <p:nvSpPr>
          <p:cNvPr id="17" name="TextBox 16">
            <a:extLst>
              <a:ext uri="{FF2B5EF4-FFF2-40B4-BE49-F238E27FC236}">
                <a16:creationId xmlns:a16="http://schemas.microsoft.com/office/drawing/2014/main" id="{857EF10A-DF70-B642-937E-261725E9E5D3}"/>
              </a:ext>
            </a:extLst>
          </p:cNvPr>
          <p:cNvSpPr txBox="1"/>
          <p:nvPr/>
        </p:nvSpPr>
        <p:spPr>
          <a:xfrm>
            <a:off x="324631" y="1067858"/>
            <a:ext cx="5290358" cy="5693866"/>
          </a:xfrm>
          <a:prstGeom prst="rect">
            <a:avLst/>
          </a:prstGeom>
          <a:noFill/>
        </p:spPr>
        <p:txBody>
          <a:bodyPr wrap="square" rtlCol="0">
            <a:spAutoFit/>
          </a:bodyPr>
          <a:lstStyle/>
          <a:p>
            <a:pPr marL="342900" indent="-342900">
              <a:buFont typeface="Arial" panose="020B0604020202020204" pitchFamily="34" charset="0"/>
              <a:buChar char="•"/>
            </a:pPr>
            <a:r>
              <a:rPr lang="en-US" sz="2000" dirty="0"/>
              <a:t>Machine learning models operate on a pairwise comparison methodology, iteratively comparing all pairs of alters using their respective communication histories with the ego (see figure)</a:t>
            </a:r>
          </a:p>
          <a:p>
            <a:pPr marL="342900" indent="-342900">
              <a:buFont typeface="Arial" panose="020B0604020202020204" pitchFamily="34" charset="0"/>
              <a:buChar char="•"/>
            </a:pPr>
            <a:r>
              <a:rPr lang="en-US" sz="2000" dirty="0"/>
              <a:t>Given a pair of histories, the ML model makes a simple binary decision: 1 if the former alter will be ranked higher in the weighted survey, or 0 if the latter will be</a:t>
            </a:r>
          </a:p>
          <a:p>
            <a:pPr marL="342900" indent="-342900">
              <a:buFont typeface="Arial" panose="020B0604020202020204" pitchFamily="34" charset="0"/>
              <a:buChar char="•"/>
            </a:pPr>
            <a:r>
              <a:rPr lang="en-US" sz="2000" dirty="0"/>
              <a:t>Since the ML models compare pairs of histories, </a:t>
            </a:r>
            <a:r>
              <a:rPr lang="en-US" sz="2000" b="1" dirty="0"/>
              <a:t>we represent tie strength as the </a:t>
            </a:r>
            <a:r>
              <a:rPr lang="en-US" sz="2000" b="1" dirty="0" err="1"/>
              <a:t>Borda</a:t>
            </a:r>
            <a:r>
              <a:rPr lang="en-US" sz="2000" b="1" dirty="0"/>
              <a:t> score</a:t>
            </a:r>
            <a:r>
              <a:rPr lang="en-US" sz="2000" dirty="0"/>
              <a:t>:</a:t>
            </a:r>
          </a:p>
          <a:p>
            <a:pPr marL="800100" lvl="1" indent="-342900">
              <a:buFont typeface="Arial" panose="020B0604020202020204" pitchFamily="34" charset="0"/>
              <a:buChar char="•"/>
            </a:pPr>
            <a:r>
              <a:rPr lang="en-US" dirty="0"/>
              <a:t>For a win in a pair comparison, an alter is award +1 points</a:t>
            </a:r>
          </a:p>
          <a:p>
            <a:pPr marL="800100" lvl="1" indent="-342900">
              <a:buFont typeface="Arial" panose="020B0604020202020204" pitchFamily="34" charset="0"/>
              <a:buChar char="•"/>
            </a:pPr>
            <a:r>
              <a:rPr lang="en-US" dirty="0"/>
              <a:t>For a draw, they are awarded 0 points</a:t>
            </a:r>
          </a:p>
          <a:p>
            <a:pPr marL="800100" lvl="1" indent="-342900">
              <a:buFont typeface="Arial" panose="020B0604020202020204" pitchFamily="34" charset="0"/>
              <a:buChar char="•"/>
            </a:pPr>
            <a:r>
              <a:rPr lang="en-US" dirty="0"/>
              <a:t>For a loss, they are awarded -1 points</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endParaRPr lang="en-US" sz="2400" dirty="0"/>
          </a:p>
        </p:txBody>
      </p:sp>
      <p:pic>
        <p:nvPicPr>
          <p:cNvPr id="19" name="Graphic 18" descr="Man with solid fill">
            <a:extLst>
              <a:ext uri="{FF2B5EF4-FFF2-40B4-BE49-F238E27FC236}">
                <a16:creationId xmlns:a16="http://schemas.microsoft.com/office/drawing/2014/main" id="{5B4D729B-022B-564B-B523-93F46AECC3D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726614" y="999205"/>
            <a:ext cx="647700" cy="647700"/>
          </a:xfrm>
          <a:prstGeom prst="rect">
            <a:avLst/>
          </a:prstGeom>
        </p:spPr>
      </p:pic>
      <p:pic>
        <p:nvPicPr>
          <p:cNvPr id="22" name="Graphic 21" descr="Man">
            <a:extLst>
              <a:ext uri="{FF2B5EF4-FFF2-40B4-BE49-F238E27FC236}">
                <a16:creationId xmlns:a16="http://schemas.microsoft.com/office/drawing/2014/main" id="{4D1B5B54-EB76-834C-9F82-2112931C6B1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796285" y="636807"/>
            <a:ext cx="509141" cy="509141"/>
          </a:xfrm>
          <a:prstGeom prst="rect">
            <a:avLst/>
          </a:prstGeom>
        </p:spPr>
      </p:pic>
      <p:pic>
        <p:nvPicPr>
          <p:cNvPr id="23" name="Graphic 22" descr="Man">
            <a:extLst>
              <a:ext uri="{FF2B5EF4-FFF2-40B4-BE49-F238E27FC236}">
                <a16:creationId xmlns:a16="http://schemas.microsoft.com/office/drawing/2014/main" id="{862EE039-DA8B-3941-AAF2-8ED6DDF51EC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467891" y="779964"/>
            <a:ext cx="509141" cy="509141"/>
          </a:xfrm>
          <a:prstGeom prst="rect">
            <a:avLst/>
          </a:prstGeom>
        </p:spPr>
      </p:pic>
      <p:pic>
        <p:nvPicPr>
          <p:cNvPr id="24" name="Graphic 23" descr="Man">
            <a:extLst>
              <a:ext uri="{FF2B5EF4-FFF2-40B4-BE49-F238E27FC236}">
                <a16:creationId xmlns:a16="http://schemas.microsoft.com/office/drawing/2014/main" id="{AD7B44D3-DD3D-8342-9EAD-5032B65C4B53}"/>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0050855" y="1423202"/>
            <a:ext cx="509141" cy="509141"/>
          </a:xfrm>
          <a:prstGeom prst="rect">
            <a:avLst/>
          </a:prstGeom>
        </p:spPr>
      </p:pic>
      <p:sp>
        <p:nvSpPr>
          <p:cNvPr id="26" name="Rectangle 25">
            <a:extLst>
              <a:ext uri="{FF2B5EF4-FFF2-40B4-BE49-F238E27FC236}">
                <a16:creationId xmlns:a16="http://schemas.microsoft.com/office/drawing/2014/main" id="{176E2590-0855-5D40-B661-A8BB4DFDC541}"/>
              </a:ext>
            </a:extLst>
          </p:cNvPr>
          <p:cNvSpPr/>
          <p:nvPr/>
        </p:nvSpPr>
        <p:spPr>
          <a:xfrm>
            <a:off x="9767897" y="432706"/>
            <a:ext cx="1371600" cy="175432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FB30BB63-8E37-7140-A083-832B347D3D68}"/>
              </a:ext>
            </a:extLst>
          </p:cNvPr>
          <p:cNvSpPr txBox="1"/>
          <p:nvPr/>
        </p:nvSpPr>
        <p:spPr>
          <a:xfrm>
            <a:off x="8694437" y="571551"/>
            <a:ext cx="712054" cy="369332"/>
          </a:xfrm>
          <a:prstGeom prst="rect">
            <a:avLst/>
          </a:prstGeom>
          <a:noFill/>
        </p:spPr>
        <p:txBody>
          <a:bodyPr wrap="none" rtlCol="0">
            <a:spAutoFit/>
          </a:bodyPr>
          <a:lstStyle/>
          <a:p>
            <a:r>
              <a:rPr lang="en-US" dirty="0"/>
              <a:t>Ego A</a:t>
            </a:r>
          </a:p>
        </p:txBody>
      </p:sp>
      <p:sp>
        <p:nvSpPr>
          <p:cNvPr id="28" name="TextBox 27">
            <a:extLst>
              <a:ext uri="{FF2B5EF4-FFF2-40B4-BE49-F238E27FC236}">
                <a16:creationId xmlns:a16="http://schemas.microsoft.com/office/drawing/2014/main" id="{DAA5DF9C-AC43-BB45-B716-CD933F50A5CF}"/>
              </a:ext>
            </a:extLst>
          </p:cNvPr>
          <p:cNvSpPr txBox="1"/>
          <p:nvPr/>
        </p:nvSpPr>
        <p:spPr>
          <a:xfrm>
            <a:off x="9738052" y="30433"/>
            <a:ext cx="1431289" cy="369332"/>
          </a:xfrm>
          <a:prstGeom prst="rect">
            <a:avLst/>
          </a:prstGeom>
          <a:noFill/>
        </p:spPr>
        <p:txBody>
          <a:bodyPr wrap="none" rtlCol="0">
            <a:spAutoFit/>
          </a:bodyPr>
          <a:lstStyle/>
          <a:p>
            <a:pPr algn="ctr"/>
            <a:r>
              <a:rPr lang="en-US" dirty="0"/>
              <a:t>Ego A’s Alters</a:t>
            </a:r>
          </a:p>
        </p:txBody>
      </p:sp>
      <p:pic>
        <p:nvPicPr>
          <p:cNvPr id="29" name="Graphic 28" descr="Man">
            <a:extLst>
              <a:ext uri="{FF2B5EF4-FFF2-40B4-BE49-F238E27FC236}">
                <a16:creationId xmlns:a16="http://schemas.microsoft.com/office/drawing/2014/main" id="{BFC64E5B-E18D-C94D-B43D-03BAE3EEACA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488383" y="2602494"/>
            <a:ext cx="509141" cy="509141"/>
          </a:xfrm>
          <a:prstGeom prst="rect">
            <a:avLst/>
          </a:prstGeom>
        </p:spPr>
      </p:pic>
      <p:pic>
        <p:nvPicPr>
          <p:cNvPr id="30" name="Graphic 29" descr="Man">
            <a:extLst>
              <a:ext uri="{FF2B5EF4-FFF2-40B4-BE49-F238E27FC236}">
                <a16:creationId xmlns:a16="http://schemas.microsoft.com/office/drawing/2014/main" id="{F218C2DE-1298-4745-A02D-5A70B867AEE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787774" y="2602493"/>
            <a:ext cx="509141" cy="509141"/>
          </a:xfrm>
          <a:prstGeom prst="rect">
            <a:avLst/>
          </a:prstGeom>
        </p:spPr>
      </p:pic>
      <p:pic>
        <p:nvPicPr>
          <p:cNvPr id="31" name="Graphic 30" descr="Man">
            <a:extLst>
              <a:ext uri="{FF2B5EF4-FFF2-40B4-BE49-F238E27FC236}">
                <a16:creationId xmlns:a16="http://schemas.microsoft.com/office/drawing/2014/main" id="{687090AE-535F-2E4D-BF38-8359237C31D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702497" y="2571773"/>
            <a:ext cx="509141" cy="509141"/>
          </a:xfrm>
          <a:prstGeom prst="rect">
            <a:avLst/>
          </a:prstGeom>
        </p:spPr>
      </p:pic>
      <p:pic>
        <p:nvPicPr>
          <p:cNvPr id="32" name="Graphic 31" descr="Man">
            <a:extLst>
              <a:ext uri="{FF2B5EF4-FFF2-40B4-BE49-F238E27FC236}">
                <a16:creationId xmlns:a16="http://schemas.microsoft.com/office/drawing/2014/main" id="{C7ED1D90-D52C-D843-B8FA-38DAD75CC1D1}"/>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0001888" y="2571772"/>
            <a:ext cx="509141" cy="509141"/>
          </a:xfrm>
          <a:prstGeom prst="rect">
            <a:avLst/>
          </a:prstGeom>
        </p:spPr>
      </p:pic>
      <p:pic>
        <p:nvPicPr>
          <p:cNvPr id="33" name="Graphic 32" descr="Man">
            <a:extLst>
              <a:ext uri="{FF2B5EF4-FFF2-40B4-BE49-F238E27FC236}">
                <a16:creationId xmlns:a16="http://schemas.microsoft.com/office/drawing/2014/main" id="{AA0DA51D-E315-E947-9F99-00ACB444759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672711" y="2602492"/>
            <a:ext cx="509141" cy="509141"/>
          </a:xfrm>
          <a:prstGeom prst="rect">
            <a:avLst/>
          </a:prstGeom>
        </p:spPr>
      </p:pic>
      <p:pic>
        <p:nvPicPr>
          <p:cNvPr id="34" name="Graphic 33" descr="Man">
            <a:extLst>
              <a:ext uri="{FF2B5EF4-FFF2-40B4-BE49-F238E27FC236}">
                <a16:creationId xmlns:a16="http://schemas.microsoft.com/office/drawing/2014/main" id="{4076C852-83C1-A243-897B-9014A9CB062C}"/>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0947144" y="2602491"/>
            <a:ext cx="509141" cy="509141"/>
          </a:xfrm>
          <a:prstGeom prst="rect">
            <a:avLst/>
          </a:prstGeom>
        </p:spPr>
      </p:pic>
      <p:sp>
        <p:nvSpPr>
          <p:cNvPr id="35" name="TextBox 34">
            <a:extLst>
              <a:ext uri="{FF2B5EF4-FFF2-40B4-BE49-F238E27FC236}">
                <a16:creationId xmlns:a16="http://schemas.microsoft.com/office/drawing/2014/main" id="{7E99B29F-679B-6542-B625-5A8F8A9F4191}"/>
              </a:ext>
            </a:extLst>
          </p:cNvPr>
          <p:cNvSpPr txBox="1"/>
          <p:nvPr/>
        </p:nvSpPr>
        <p:spPr>
          <a:xfrm>
            <a:off x="5962891" y="2527030"/>
            <a:ext cx="2176780" cy="646331"/>
          </a:xfrm>
          <a:prstGeom prst="rect">
            <a:avLst/>
          </a:prstGeom>
          <a:noFill/>
        </p:spPr>
        <p:txBody>
          <a:bodyPr wrap="square" rtlCol="0">
            <a:spAutoFit/>
          </a:bodyPr>
          <a:lstStyle/>
          <a:p>
            <a:r>
              <a:rPr lang="en-US" dirty="0"/>
              <a:t>Assemble pairwise comparisons of alters</a:t>
            </a:r>
          </a:p>
        </p:txBody>
      </p:sp>
      <p:sp>
        <p:nvSpPr>
          <p:cNvPr id="36" name="Rectangle 35">
            <a:extLst>
              <a:ext uri="{FF2B5EF4-FFF2-40B4-BE49-F238E27FC236}">
                <a16:creationId xmlns:a16="http://schemas.microsoft.com/office/drawing/2014/main" id="{3C412C82-A93A-2942-B3A5-69E7BC62E25B}"/>
              </a:ext>
            </a:extLst>
          </p:cNvPr>
          <p:cNvSpPr/>
          <p:nvPr/>
        </p:nvSpPr>
        <p:spPr>
          <a:xfrm>
            <a:off x="8407358" y="3485573"/>
            <a:ext cx="999133" cy="123037"/>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D25E90F2-9D67-4E4F-806D-049D646AEDBA}"/>
              </a:ext>
            </a:extLst>
          </p:cNvPr>
          <p:cNvSpPr/>
          <p:nvPr/>
        </p:nvSpPr>
        <p:spPr>
          <a:xfrm>
            <a:off x="8407358" y="3644499"/>
            <a:ext cx="999133" cy="12303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89758D95-314B-E440-9FB3-1A38DBCAF449}"/>
              </a:ext>
            </a:extLst>
          </p:cNvPr>
          <p:cNvSpPr/>
          <p:nvPr/>
        </p:nvSpPr>
        <p:spPr>
          <a:xfrm>
            <a:off x="9665506" y="3465680"/>
            <a:ext cx="999133" cy="123037"/>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64DD1CF4-0294-1A47-A0A3-A153BEA2D5F5}"/>
              </a:ext>
            </a:extLst>
          </p:cNvPr>
          <p:cNvSpPr/>
          <p:nvPr/>
        </p:nvSpPr>
        <p:spPr>
          <a:xfrm>
            <a:off x="9665506" y="3624606"/>
            <a:ext cx="999133" cy="123037"/>
          </a:xfrm>
          <a:prstGeom prst="rect">
            <a:avLst/>
          </a:prstGeom>
          <a:solidFill>
            <a:srgbClr val="FFC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6ADA50F3-5B17-D240-909E-620E81D6BD23}"/>
              </a:ext>
            </a:extLst>
          </p:cNvPr>
          <p:cNvSpPr/>
          <p:nvPr/>
        </p:nvSpPr>
        <p:spPr>
          <a:xfrm>
            <a:off x="10867887" y="3465853"/>
            <a:ext cx="999133" cy="12303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4701084C-A7DC-A945-988D-F8AF0D4BCCDC}"/>
              </a:ext>
            </a:extLst>
          </p:cNvPr>
          <p:cNvSpPr/>
          <p:nvPr/>
        </p:nvSpPr>
        <p:spPr>
          <a:xfrm>
            <a:off x="10867887" y="3624779"/>
            <a:ext cx="999133" cy="123037"/>
          </a:xfrm>
          <a:prstGeom prst="rect">
            <a:avLst/>
          </a:prstGeom>
          <a:solidFill>
            <a:srgbClr val="FFC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TextBox 42">
            <a:extLst>
              <a:ext uri="{FF2B5EF4-FFF2-40B4-BE49-F238E27FC236}">
                <a16:creationId xmlns:a16="http://schemas.microsoft.com/office/drawing/2014/main" id="{FC4383C0-919B-AF4E-B808-822D1719A88E}"/>
              </a:ext>
            </a:extLst>
          </p:cNvPr>
          <p:cNvSpPr txBox="1"/>
          <p:nvPr/>
        </p:nvSpPr>
        <p:spPr>
          <a:xfrm>
            <a:off x="5889804" y="3471960"/>
            <a:ext cx="2176781" cy="923330"/>
          </a:xfrm>
          <a:prstGeom prst="rect">
            <a:avLst/>
          </a:prstGeom>
          <a:noFill/>
        </p:spPr>
        <p:txBody>
          <a:bodyPr wrap="square" rtlCol="0">
            <a:spAutoFit/>
          </a:bodyPr>
          <a:lstStyle/>
          <a:p>
            <a:r>
              <a:rPr lang="en-US" dirty="0"/>
              <a:t>Compare histories inside ML model and predict winners</a:t>
            </a:r>
          </a:p>
        </p:txBody>
      </p:sp>
      <p:sp>
        <p:nvSpPr>
          <p:cNvPr id="44" name="TextBox 43">
            <a:extLst>
              <a:ext uri="{FF2B5EF4-FFF2-40B4-BE49-F238E27FC236}">
                <a16:creationId xmlns:a16="http://schemas.microsoft.com/office/drawing/2014/main" id="{6624D6FD-9F42-5343-9F60-B51E5B37980E}"/>
              </a:ext>
            </a:extLst>
          </p:cNvPr>
          <p:cNvSpPr txBox="1"/>
          <p:nvPr/>
        </p:nvSpPr>
        <p:spPr>
          <a:xfrm>
            <a:off x="8197823" y="4156706"/>
            <a:ext cx="1353256" cy="369332"/>
          </a:xfrm>
          <a:prstGeom prst="rect">
            <a:avLst/>
          </a:prstGeom>
          <a:noFill/>
        </p:spPr>
        <p:txBody>
          <a:bodyPr wrap="none" rtlCol="0">
            <a:spAutoFit/>
          </a:bodyPr>
          <a:lstStyle/>
          <a:p>
            <a:pPr algn="ctr"/>
            <a:r>
              <a:rPr lang="en-US" dirty="0">
                <a:solidFill>
                  <a:srgbClr val="7030A0"/>
                </a:solidFill>
              </a:rPr>
              <a:t>Purple wins!</a:t>
            </a:r>
          </a:p>
        </p:txBody>
      </p:sp>
      <p:sp>
        <p:nvSpPr>
          <p:cNvPr id="45" name="TextBox 44">
            <a:extLst>
              <a:ext uri="{FF2B5EF4-FFF2-40B4-BE49-F238E27FC236}">
                <a16:creationId xmlns:a16="http://schemas.microsoft.com/office/drawing/2014/main" id="{8CF3BACA-FFEC-4D42-A6C3-FC16B902281B}"/>
              </a:ext>
            </a:extLst>
          </p:cNvPr>
          <p:cNvSpPr txBox="1"/>
          <p:nvPr/>
        </p:nvSpPr>
        <p:spPr>
          <a:xfrm>
            <a:off x="9493102" y="4151286"/>
            <a:ext cx="1353256" cy="369332"/>
          </a:xfrm>
          <a:prstGeom prst="rect">
            <a:avLst/>
          </a:prstGeom>
          <a:noFill/>
        </p:spPr>
        <p:txBody>
          <a:bodyPr wrap="none" rtlCol="0">
            <a:spAutoFit/>
          </a:bodyPr>
          <a:lstStyle/>
          <a:p>
            <a:pPr algn="ctr"/>
            <a:r>
              <a:rPr lang="en-US" dirty="0">
                <a:solidFill>
                  <a:srgbClr val="7030A0"/>
                </a:solidFill>
              </a:rPr>
              <a:t>Purple wins!</a:t>
            </a:r>
          </a:p>
        </p:txBody>
      </p:sp>
      <p:sp>
        <p:nvSpPr>
          <p:cNvPr id="46" name="TextBox 45">
            <a:extLst>
              <a:ext uri="{FF2B5EF4-FFF2-40B4-BE49-F238E27FC236}">
                <a16:creationId xmlns:a16="http://schemas.microsoft.com/office/drawing/2014/main" id="{671DDE4F-1720-9C43-B396-03968FCC381D}"/>
              </a:ext>
            </a:extLst>
          </p:cNvPr>
          <p:cNvSpPr txBox="1"/>
          <p:nvPr/>
        </p:nvSpPr>
        <p:spPr>
          <a:xfrm>
            <a:off x="10720421" y="4145866"/>
            <a:ext cx="1345433" cy="369332"/>
          </a:xfrm>
          <a:prstGeom prst="rect">
            <a:avLst/>
          </a:prstGeom>
          <a:noFill/>
        </p:spPr>
        <p:txBody>
          <a:bodyPr wrap="none" rtlCol="0">
            <a:spAutoFit/>
          </a:bodyPr>
          <a:lstStyle/>
          <a:p>
            <a:pPr algn="ctr"/>
            <a:r>
              <a:rPr lang="en-US" dirty="0">
                <a:solidFill>
                  <a:srgbClr val="FFC001"/>
                </a:solidFill>
              </a:rPr>
              <a:t>Yellow wins!</a:t>
            </a:r>
          </a:p>
        </p:txBody>
      </p:sp>
      <p:sp>
        <p:nvSpPr>
          <p:cNvPr id="47" name="Down Arrow 46">
            <a:extLst>
              <a:ext uri="{FF2B5EF4-FFF2-40B4-BE49-F238E27FC236}">
                <a16:creationId xmlns:a16="http://schemas.microsoft.com/office/drawing/2014/main" id="{7BC17575-C10F-DF4E-8322-4815204D4F49}"/>
              </a:ext>
            </a:extLst>
          </p:cNvPr>
          <p:cNvSpPr/>
          <p:nvPr/>
        </p:nvSpPr>
        <p:spPr>
          <a:xfrm>
            <a:off x="8651256" y="3820092"/>
            <a:ext cx="514350" cy="369332"/>
          </a:xfrm>
          <a:prstGeom prst="down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Down Arrow 47">
            <a:extLst>
              <a:ext uri="{FF2B5EF4-FFF2-40B4-BE49-F238E27FC236}">
                <a16:creationId xmlns:a16="http://schemas.microsoft.com/office/drawing/2014/main" id="{3EE8DE89-EBE9-C449-963A-15DDE0617D14}"/>
              </a:ext>
            </a:extLst>
          </p:cNvPr>
          <p:cNvSpPr/>
          <p:nvPr/>
        </p:nvSpPr>
        <p:spPr>
          <a:xfrm>
            <a:off x="9903652" y="3853768"/>
            <a:ext cx="514350" cy="369332"/>
          </a:xfrm>
          <a:prstGeom prst="down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Down Arrow 48">
            <a:extLst>
              <a:ext uri="{FF2B5EF4-FFF2-40B4-BE49-F238E27FC236}">
                <a16:creationId xmlns:a16="http://schemas.microsoft.com/office/drawing/2014/main" id="{48D7D3D5-66E1-7C41-BBC5-F5DFDA88D133}"/>
              </a:ext>
            </a:extLst>
          </p:cNvPr>
          <p:cNvSpPr/>
          <p:nvPr/>
        </p:nvSpPr>
        <p:spPr>
          <a:xfrm>
            <a:off x="11080021" y="3863833"/>
            <a:ext cx="514350" cy="369332"/>
          </a:xfrm>
          <a:prstGeom prst="down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0" name="Graphic 49" descr="Man">
            <a:extLst>
              <a:ext uri="{FF2B5EF4-FFF2-40B4-BE49-F238E27FC236}">
                <a16:creationId xmlns:a16="http://schemas.microsoft.com/office/drawing/2014/main" id="{02C8B480-6725-DF40-8B7B-3F3B3147992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302843" y="4732402"/>
            <a:ext cx="509141" cy="509141"/>
          </a:xfrm>
          <a:prstGeom prst="rect">
            <a:avLst/>
          </a:prstGeom>
        </p:spPr>
      </p:pic>
      <p:sp>
        <p:nvSpPr>
          <p:cNvPr id="51" name="TextBox 50">
            <a:extLst>
              <a:ext uri="{FF2B5EF4-FFF2-40B4-BE49-F238E27FC236}">
                <a16:creationId xmlns:a16="http://schemas.microsoft.com/office/drawing/2014/main" id="{88D7CA03-374C-2545-8DBA-E14FA9E596EB}"/>
              </a:ext>
            </a:extLst>
          </p:cNvPr>
          <p:cNvSpPr txBox="1"/>
          <p:nvPr/>
        </p:nvSpPr>
        <p:spPr>
          <a:xfrm>
            <a:off x="9748513" y="4762230"/>
            <a:ext cx="1526315" cy="369332"/>
          </a:xfrm>
          <a:prstGeom prst="rect">
            <a:avLst/>
          </a:prstGeom>
          <a:noFill/>
        </p:spPr>
        <p:txBody>
          <a:bodyPr wrap="none" rtlCol="0">
            <a:spAutoFit/>
          </a:bodyPr>
          <a:lstStyle/>
          <a:p>
            <a:r>
              <a:rPr lang="en-US" dirty="0" err="1"/>
              <a:t>Borda</a:t>
            </a:r>
            <a:r>
              <a:rPr lang="en-US" dirty="0"/>
              <a:t> score: 2</a:t>
            </a:r>
          </a:p>
        </p:txBody>
      </p:sp>
      <p:pic>
        <p:nvPicPr>
          <p:cNvPr id="52" name="Graphic 51" descr="Man">
            <a:extLst>
              <a:ext uri="{FF2B5EF4-FFF2-40B4-BE49-F238E27FC236}">
                <a16:creationId xmlns:a16="http://schemas.microsoft.com/office/drawing/2014/main" id="{DEC455BA-F8F1-B648-8FDA-965E1A8F24A2}"/>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9275229" y="5494948"/>
            <a:ext cx="509141" cy="509141"/>
          </a:xfrm>
          <a:prstGeom prst="rect">
            <a:avLst/>
          </a:prstGeom>
        </p:spPr>
      </p:pic>
      <p:sp>
        <p:nvSpPr>
          <p:cNvPr id="53" name="TextBox 52">
            <a:extLst>
              <a:ext uri="{FF2B5EF4-FFF2-40B4-BE49-F238E27FC236}">
                <a16:creationId xmlns:a16="http://schemas.microsoft.com/office/drawing/2014/main" id="{3C5696B9-1BEF-9F41-A168-60F721F49A52}"/>
              </a:ext>
            </a:extLst>
          </p:cNvPr>
          <p:cNvSpPr txBox="1"/>
          <p:nvPr/>
        </p:nvSpPr>
        <p:spPr>
          <a:xfrm>
            <a:off x="9748513" y="5545359"/>
            <a:ext cx="1526315" cy="369332"/>
          </a:xfrm>
          <a:prstGeom prst="rect">
            <a:avLst/>
          </a:prstGeom>
          <a:noFill/>
        </p:spPr>
        <p:txBody>
          <a:bodyPr wrap="none" rtlCol="0">
            <a:spAutoFit/>
          </a:bodyPr>
          <a:lstStyle/>
          <a:p>
            <a:r>
              <a:rPr lang="en-US" dirty="0" err="1"/>
              <a:t>Borda</a:t>
            </a:r>
            <a:r>
              <a:rPr lang="en-US" dirty="0"/>
              <a:t> score: 0</a:t>
            </a:r>
          </a:p>
        </p:txBody>
      </p:sp>
      <p:pic>
        <p:nvPicPr>
          <p:cNvPr id="54" name="Graphic 53" descr="Man">
            <a:extLst>
              <a:ext uri="{FF2B5EF4-FFF2-40B4-BE49-F238E27FC236}">
                <a16:creationId xmlns:a16="http://schemas.microsoft.com/office/drawing/2014/main" id="{F3043113-D109-4143-8404-668EFC6DFC2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275229" y="6302067"/>
            <a:ext cx="509141" cy="509141"/>
          </a:xfrm>
          <a:prstGeom prst="rect">
            <a:avLst/>
          </a:prstGeom>
        </p:spPr>
      </p:pic>
      <p:sp>
        <p:nvSpPr>
          <p:cNvPr id="55" name="TextBox 54">
            <a:extLst>
              <a:ext uri="{FF2B5EF4-FFF2-40B4-BE49-F238E27FC236}">
                <a16:creationId xmlns:a16="http://schemas.microsoft.com/office/drawing/2014/main" id="{AF4AB21D-8205-1249-97EB-ED83AB7DE792}"/>
              </a:ext>
            </a:extLst>
          </p:cNvPr>
          <p:cNvSpPr txBox="1"/>
          <p:nvPr/>
        </p:nvSpPr>
        <p:spPr>
          <a:xfrm>
            <a:off x="9714995" y="6359742"/>
            <a:ext cx="1596847" cy="369332"/>
          </a:xfrm>
          <a:prstGeom prst="rect">
            <a:avLst/>
          </a:prstGeom>
          <a:noFill/>
        </p:spPr>
        <p:txBody>
          <a:bodyPr wrap="none" rtlCol="0">
            <a:spAutoFit/>
          </a:bodyPr>
          <a:lstStyle/>
          <a:p>
            <a:r>
              <a:rPr lang="en-US" dirty="0" err="1"/>
              <a:t>Borda</a:t>
            </a:r>
            <a:r>
              <a:rPr lang="en-US" dirty="0"/>
              <a:t> score: -2</a:t>
            </a:r>
          </a:p>
        </p:txBody>
      </p:sp>
      <p:sp>
        <p:nvSpPr>
          <p:cNvPr id="56" name="TextBox 55">
            <a:extLst>
              <a:ext uri="{FF2B5EF4-FFF2-40B4-BE49-F238E27FC236}">
                <a16:creationId xmlns:a16="http://schemas.microsoft.com/office/drawing/2014/main" id="{8A7976D3-96B3-244D-8DD5-73006C71D59F}"/>
              </a:ext>
            </a:extLst>
          </p:cNvPr>
          <p:cNvSpPr txBox="1"/>
          <p:nvPr/>
        </p:nvSpPr>
        <p:spPr>
          <a:xfrm>
            <a:off x="9034273" y="4659479"/>
            <a:ext cx="372218" cy="2542363"/>
          </a:xfrm>
          <a:prstGeom prst="rect">
            <a:avLst/>
          </a:prstGeom>
          <a:noFill/>
        </p:spPr>
        <p:txBody>
          <a:bodyPr wrap="none" rtlCol="0">
            <a:spAutoFit/>
          </a:bodyPr>
          <a:lstStyle/>
          <a:p>
            <a:pPr>
              <a:lnSpc>
                <a:spcPct val="150000"/>
              </a:lnSpc>
            </a:pPr>
            <a:r>
              <a:rPr lang="en-US" dirty="0"/>
              <a:t>1)</a:t>
            </a:r>
          </a:p>
          <a:p>
            <a:pPr>
              <a:lnSpc>
                <a:spcPct val="150000"/>
              </a:lnSpc>
            </a:pPr>
            <a:endParaRPr lang="en-US" dirty="0"/>
          </a:p>
          <a:p>
            <a:pPr>
              <a:lnSpc>
                <a:spcPct val="150000"/>
              </a:lnSpc>
            </a:pPr>
            <a:r>
              <a:rPr lang="en-US" dirty="0"/>
              <a:t>2)</a:t>
            </a:r>
          </a:p>
          <a:p>
            <a:pPr>
              <a:lnSpc>
                <a:spcPct val="150000"/>
              </a:lnSpc>
            </a:pPr>
            <a:endParaRPr lang="en-US" dirty="0"/>
          </a:p>
          <a:p>
            <a:pPr>
              <a:lnSpc>
                <a:spcPct val="150000"/>
              </a:lnSpc>
            </a:pPr>
            <a:r>
              <a:rPr lang="en-US" dirty="0"/>
              <a:t>3)</a:t>
            </a:r>
          </a:p>
          <a:p>
            <a:pPr>
              <a:lnSpc>
                <a:spcPct val="150000"/>
              </a:lnSpc>
            </a:pPr>
            <a:endParaRPr lang="en-US" dirty="0"/>
          </a:p>
        </p:txBody>
      </p:sp>
      <p:cxnSp>
        <p:nvCxnSpPr>
          <p:cNvPr id="58" name="Straight Connector 57">
            <a:extLst>
              <a:ext uri="{FF2B5EF4-FFF2-40B4-BE49-F238E27FC236}">
                <a16:creationId xmlns:a16="http://schemas.microsoft.com/office/drawing/2014/main" id="{6AD652BA-870D-CC4D-A866-9FF95B8F005C}"/>
              </a:ext>
            </a:extLst>
          </p:cNvPr>
          <p:cNvCxnSpPr>
            <a:cxnSpLocks/>
          </p:cNvCxnSpPr>
          <p:nvPr/>
        </p:nvCxnSpPr>
        <p:spPr>
          <a:xfrm>
            <a:off x="5614989" y="2334729"/>
            <a:ext cx="6252031" cy="0"/>
          </a:xfrm>
          <a:prstGeom prst="line">
            <a:avLst/>
          </a:prstGeom>
          <a:ln w="38100" cap="rnd">
            <a:solidFill>
              <a:schemeClr val="tx1"/>
            </a:solidFill>
            <a:prstDash val="sysDash"/>
            <a:beve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360CB867-168E-4A40-9D1D-4D92638A997C}"/>
              </a:ext>
            </a:extLst>
          </p:cNvPr>
          <p:cNvCxnSpPr>
            <a:cxnSpLocks/>
          </p:cNvCxnSpPr>
          <p:nvPr/>
        </p:nvCxnSpPr>
        <p:spPr>
          <a:xfrm>
            <a:off x="5614989" y="3301516"/>
            <a:ext cx="6251445" cy="0"/>
          </a:xfrm>
          <a:prstGeom prst="line">
            <a:avLst/>
          </a:prstGeom>
          <a:ln w="38100" cap="rnd">
            <a:solidFill>
              <a:schemeClr val="tx1"/>
            </a:solidFill>
            <a:prstDash val="sysDash"/>
            <a:beve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05674C42-E476-6848-A1BA-BCE8E3A19EC4}"/>
              </a:ext>
            </a:extLst>
          </p:cNvPr>
          <p:cNvCxnSpPr>
            <a:cxnSpLocks/>
          </p:cNvCxnSpPr>
          <p:nvPr/>
        </p:nvCxnSpPr>
        <p:spPr>
          <a:xfrm flipV="1">
            <a:off x="5614989" y="4659479"/>
            <a:ext cx="6291153" cy="72923"/>
          </a:xfrm>
          <a:prstGeom prst="line">
            <a:avLst/>
          </a:prstGeom>
          <a:ln w="38100" cap="rnd">
            <a:solidFill>
              <a:schemeClr val="tx1"/>
            </a:solidFill>
            <a:prstDash val="sysDash"/>
            <a:bevel/>
          </a:ln>
        </p:spPr>
        <p:style>
          <a:lnRef idx="1">
            <a:schemeClr val="accent1"/>
          </a:lnRef>
          <a:fillRef idx="0">
            <a:schemeClr val="accent1"/>
          </a:fillRef>
          <a:effectRef idx="0">
            <a:schemeClr val="accent1"/>
          </a:effectRef>
          <a:fontRef idx="minor">
            <a:schemeClr val="tx1"/>
          </a:fontRef>
        </p:style>
      </p:cxnSp>
      <p:sp>
        <p:nvSpPr>
          <p:cNvPr id="61" name="TextBox 60">
            <a:extLst>
              <a:ext uri="{FF2B5EF4-FFF2-40B4-BE49-F238E27FC236}">
                <a16:creationId xmlns:a16="http://schemas.microsoft.com/office/drawing/2014/main" id="{4A5C0A1D-0DC0-E042-805B-161983EC2FB6}"/>
              </a:ext>
            </a:extLst>
          </p:cNvPr>
          <p:cNvSpPr txBox="1"/>
          <p:nvPr/>
        </p:nvSpPr>
        <p:spPr>
          <a:xfrm>
            <a:off x="5860728" y="5125534"/>
            <a:ext cx="2176781" cy="1200329"/>
          </a:xfrm>
          <a:prstGeom prst="rect">
            <a:avLst/>
          </a:prstGeom>
          <a:noFill/>
        </p:spPr>
        <p:txBody>
          <a:bodyPr wrap="square" rtlCol="0">
            <a:spAutoFit/>
          </a:bodyPr>
          <a:lstStyle/>
          <a:p>
            <a:r>
              <a:rPr lang="en-US" dirty="0"/>
              <a:t>Tally winners and order by </a:t>
            </a:r>
            <a:r>
              <a:rPr lang="en-US" dirty="0" err="1"/>
              <a:t>Borda</a:t>
            </a:r>
            <a:r>
              <a:rPr lang="en-US" dirty="0"/>
              <a:t> score magnitude for predicted survey</a:t>
            </a:r>
          </a:p>
        </p:txBody>
      </p:sp>
      <p:sp>
        <p:nvSpPr>
          <p:cNvPr id="62" name="TextBox 61">
            <a:extLst>
              <a:ext uri="{FF2B5EF4-FFF2-40B4-BE49-F238E27FC236}">
                <a16:creationId xmlns:a16="http://schemas.microsoft.com/office/drawing/2014/main" id="{27609289-5B5F-EE46-AC8C-46BB368C020B}"/>
              </a:ext>
            </a:extLst>
          </p:cNvPr>
          <p:cNvSpPr txBox="1"/>
          <p:nvPr/>
        </p:nvSpPr>
        <p:spPr>
          <a:xfrm>
            <a:off x="5922176" y="869130"/>
            <a:ext cx="2176781" cy="646331"/>
          </a:xfrm>
          <a:prstGeom prst="rect">
            <a:avLst/>
          </a:prstGeom>
          <a:noFill/>
        </p:spPr>
        <p:txBody>
          <a:bodyPr wrap="square" rtlCol="0">
            <a:spAutoFit/>
          </a:bodyPr>
          <a:lstStyle/>
          <a:p>
            <a:r>
              <a:rPr lang="en-US" dirty="0"/>
              <a:t>Given an ego and their alters…</a:t>
            </a:r>
          </a:p>
        </p:txBody>
      </p:sp>
      <p:cxnSp>
        <p:nvCxnSpPr>
          <p:cNvPr id="63" name="Straight Connector 62">
            <a:extLst>
              <a:ext uri="{FF2B5EF4-FFF2-40B4-BE49-F238E27FC236}">
                <a16:creationId xmlns:a16="http://schemas.microsoft.com/office/drawing/2014/main" id="{9DE4AC1A-8300-CA4F-AC47-2F2B0EFAC798}"/>
              </a:ext>
            </a:extLst>
          </p:cNvPr>
          <p:cNvCxnSpPr>
            <a:cxnSpLocks/>
          </p:cNvCxnSpPr>
          <p:nvPr/>
        </p:nvCxnSpPr>
        <p:spPr>
          <a:xfrm>
            <a:off x="5614989" y="215099"/>
            <a:ext cx="0" cy="6460682"/>
          </a:xfrm>
          <a:prstGeom prst="line">
            <a:avLst/>
          </a:prstGeom>
          <a:ln w="38100" cap="rnd">
            <a:solidFill>
              <a:schemeClr val="tx1"/>
            </a:solidFill>
            <a:prstDash val="sysDash"/>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27249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502963D-9A8D-8741-8C27-A1A90DE74E44}"/>
              </a:ext>
            </a:extLst>
          </p:cNvPr>
          <p:cNvSpPr txBox="1">
            <a:spLocks/>
          </p:cNvSpPr>
          <p:nvPr/>
        </p:nvSpPr>
        <p:spPr>
          <a:xfrm>
            <a:off x="167009" y="126084"/>
            <a:ext cx="1143209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rgbClr val="C00000"/>
                </a:solidFill>
              </a:rPr>
              <a:t>Machine learning class</a:t>
            </a:r>
          </a:p>
        </p:txBody>
      </p:sp>
      <p:pic>
        <p:nvPicPr>
          <p:cNvPr id="5" name="Picture 4">
            <a:extLst>
              <a:ext uri="{FF2B5EF4-FFF2-40B4-BE49-F238E27FC236}">
                <a16:creationId xmlns:a16="http://schemas.microsoft.com/office/drawing/2014/main" id="{7DBAB4B6-96B8-4349-A7B4-16D914667A1B}"/>
              </a:ext>
            </a:extLst>
          </p:cNvPr>
          <p:cNvPicPr/>
          <p:nvPr/>
        </p:nvPicPr>
        <p:blipFill>
          <a:blip r:embed="rId2"/>
          <a:stretch/>
        </p:blipFill>
        <p:spPr>
          <a:xfrm>
            <a:off x="14500" y="6325863"/>
            <a:ext cx="2743200" cy="493776"/>
          </a:xfrm>
          <a:prstGeom prst="rect">
            <a:avLst/>
          </a:prstGeom>
          <a:ln>
            <a:noFill/>
          </a:ln>
        </p:spPr>
      </p:pic>
      <p:sp>
        <p:nvSpPr>
          <p:cNvPr id="6" name="Slide Number Placeholder 13">
            <a:extLst>
              <a:ext uri="{FF2B5EF4-FFF2-40B4-BE49-F238E27FC236}">
                <a16:creationId xmlns:a16="http://schemas.microsoft.com/office/drawing/2014/main" id="{53F2794B-F833-CF43-862F-68D20AA7D43F}"/>
              </a:ext>
            </a:extLst>
          </p:cNvPr>
          <p:cNvSpPr>
            <a:spLocks noGrp="1"/>
          </p:cNvSpPr>
          <p:nvPr>
            <p:ph type="sldNum" sz="quarter" idx="12"/>
          </p:nvPr>
        </p:nvSpPr>
        <p:spPr>
          <a:xfrm>
            <a:off x="9349636" y="6486077"/>
            <a:ext cx="2743200" cy="365125"/>
          </a:xfrm>
        </p:spPr>
        <p:txBody>
          <a:bodyPr/>
          <a:lstStyle/>
          <a:p>
            <a:pPr algn="ctr"/>
            <a:fld id="{5E1D2DF7-6972-1645-9CCD-4244C2539667}" type="slidenum">
              <a:rPr lang="en-US" smtClean="0"/>
              <a:pPr algn="ctr"/>
              <a:t>13</a:t>
            </a:fld>
            <a:endParaRPr lang="en-US" dirty="0"/>
          </a:p>
        </p:txBody>
      </p:sp>
      <p:sp>
        <p:nvSpPr>
          <p:cNvPr id="14" name="TextBox 13">
            <a:extLst>
              <a:ext uri="{FF2B5EF4-FFF2-40B4-BE49-F238E27FC236}">
                <a16:creationId xmlns:a16="http://schemas.microsoft.com/office/drawing/2014/main" id="{B1183E00-60BA-FB44-9D4B-E9DC4FBA1BAC}"/>
              </a:ext>
            </a:extLst>
          </p:cNvPr>
          <p:cNvSpPr txBox="1"/>
          <p:nvPr/>
        </p:nvSpPr>
        <p:spPr>
          <a:xfrm>
            <a:off x="324631" y="1067858"/>
            <a:ext cx="5118907" cy="4832092"/>
          </a:xfrm>
          <a:prstGeom prst="rect">
            <a:avLst/>
          </a:prstGeom>
          <a:noFill/>
        </p:spPr>
        <p:txBody>
          <a:bodyPr wrap="square" rtlCol="0">
            <a:spAutoFit/>
          </a:bodyPr>
          <a:lstStyle/>
          <a:p>
            <a:pPr marL="342900" indent="-342900">
              <a:buFont typeface="Arial" panose="020B0604020202020204" pitchFamily="34" charset="0"/>
              <a:buChar char="•"/>
            </a:pPr>
            <a:r>
              <a:rPr lang="en-US" sz="2400" dirty="0"/>
              <a:t>Model types:</a:t>
            </a:r>
          </a:p>
          <a:p>
            <a:pPr marL="800100" lvl="1" indent="-342900">
              <a:buFont typeface="Arial" panose="020B0604020202020204" pitchFamily="34" charset="0"/>
              <a:buChar char="•"/>
            </a:pPr>
            <a:r>
              <a:rPr lang="en-US" sz="2000" dirty="0"/>
              <a:t>LSTM</a:t>
            </a:r>
          </a:p>
          <a:p>
            <a:pPr marL="1257300" lvl="2" indent="-342900">
              <a:buFont typeface="Arial" panose="020B0604020202020204" pitchFamily="34" charset="0"/>
              <a:buChar char="•"/>
            </a:pPr>
            <a:r>
              <a:rPr lang="en-US" dirty="0"/>
              <a:t>Input communication history pairs as stacked time series to determine which of the two individuals will be higher ranked</a:t>
            </a:r>
          </a:p>
          <a:p>
            <a:pPr marL="800100" lvl="1" indent="-342900">
              <a:buFont typeface="Arial" panose="020B0604020202020204" pitchFamily="34" charset="0"/>
              <a:buChar char="•"/>
            </a:pPr>
            <a:r>
              <a:rPr lang="en-US" sz="2000" dirty="0"/>
              <a:t>Ensemble</a:t>
            </a:r>
          </a:p>
          <a:p>
            <a:pPr marL="1257300" lvl="2" indent="-342900">
              <a:buFont typeface="Arial" panose="020B0604020202020204" pitchFamily="34" charset="0"/>
              <a:buChar char="•"/>
            </a:pPr>
            <a:r>
              <a:rPr lang="en-US" dirty="0"/>
              <a:t>Same process, but using Random Forest model, integrating an ensemble of attributes that are extracted from the communication histories (instead of using entire time series)</a:t>
            </a:r>
          </a:p>
          <a:p>
            <a:pPr marL="1257300" lvl="2" indent="-342900">
              <a:buFont typeface="Arial" panose="020B0604020202020204" pitchFamily="34" charset="0"/>
              <a:buChar char="•"/>
            </a:pPr>
            <a:r>
              <a:rPr lang="en-US" dirty="0"/>
              <a:t>Attributes:</a:t>
            </a:r>
          </a:p>
          <a:p>
            <a:pPr marL="1714500" lvl="3" indent="-342900">
              <a:buFont typeface="Arial" panose="020B0604020202020204" pitchFamily="34" charset="0"/>
              <a:buChar char="•"/>
            </a:pPr>
            <a:r>
              <a:rPr lang="en-US" sz="1600" dirty="0"/>
              <a:t>Frequency</a:t>
            </a:r>
          </a:p>
          <a:p>
            <a:pPr marL="1714500" lvl="3" indent="-342900">
              <a:buFont typeface="Arial" panose="020B0604020202020204" pitchFamily="34" charset="0"/>
              <a:buChar char="•"/>
            </a:pPr>
            <a:r>
              <a:rPr lang="en-US" sz="1600" dirty="0"/>
              <a:t>Recency</a:t>
            </a:r>
          </a:p>
          <a:p>
            <a:pPr marL="1714500" lvl="3" indent="-342900">
              <a:buFont typeface="Arial" panose="020B0604020202020204" pitchFamily="34" charset="0"/>
              <a:buChar char="•"/>
            </a:pPr>
            <a:r>
              <a:rPr lang="en-US" sz="1600" dirty="0"/>
              <a:t>Duration</a:t>
            </a:r>
          </a:p>
          <a:p>
            <a:pPr marL="1714500" lvl="3" indent="-342900">
              <a:buFont typeface="Arial" panose="020B0604020202020204" pitchFamily="34" charset="0"/>
              <a:buChar char="•"/>
            </a:pPr>
            <a:r>
              <a:rPr lang="en-US" sz="1600" dirty="0"/>
              <a:t>Volume</a:t>
            </a:r>
          </a:p>
        </p:txBody>
      </p:sp>
      <p:grpSp>
        <p:nvGrpSpPr>
          <p:cNvPr id="25" name="Group 24">
            <a:extLst>
              <a:ext uri="{FF2B5EF4-FFF2-40B4-BE49-F238E27FC236}">
                <a16:creationId xmlns:a16="http://schemas.microsoft.com/office/drawing/2014/main" id="{9CD77853-B347-234C-B47A-C6CE8575E901}"/>
              </a:ext>
            </a:extLst>
          </p:cNvPr>
          <p:cNvGrpSpPr/>
          <p:nvPr/>
        </p:nvGrpSpPr>
        <p:grpSpPr>
          <a:xfrm>
            <a:off x="5826129" y="276678"/>
            <a:ext cx="6328619" cy="2721190"/>
            <a:chOff x="5863381" y="805316"/>
            <a:chExt cx="6328619" cy="2721190"/>
          </a:xfrm>
        </p:grpSpPr>
        <p:sp>
          <p:nvSpPr>
            <p:cNvPr id="2" name="Rectangle 1">
              <a:extLst>
                <a:ext uri="{FF2B5EF4-FFF2-40B4-BE49-F238E27FC236}">
                  <a16:creationId xmlns:a16="http://schemas.microsoft.com/office/drawing/2014/main" id="{ACE316D1-05FA-4D44-8BD9-06AD4B5E82B8}"/>
                </a:ext>
              </a:extLst>
            </p:cNvPr>
            <p:cNvSpPr/>
            <p:nvPr/>
          </p:nvSpPr>
          <p:spPr>
            <a:xfrm>
              <a:off x="6043607" y="1557338"/>
              <a:ext cx="1257300" cy="285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AD7186D4-33ED-FD4A-82E3-FFC2C61C203F}"/>
                </a:ext>
              </a:extLst>
            </p:cNvPr>
            <p:cNvSpPr/>
            <p:nvPr/>
          </p:nvSpPr>
          <p:spPr>
            <a:xfrm>
              <a:off x="6043607" y="1948779"/>
              <a:ext cx="1257300" cy="285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715625C5-D066-AE4A-87C5-5A540D892037}"/>
                </a:ext>
              </a:extLst>
            </p:cNvPr>
            <p:cNvSpPr/>
            <p:nvPr/>
          </p:nvSpPr>
          <p:spPr>
            <a:xfrm>
              <a:off x="6043607" y="2340220"/>
              <a:ext cx="1257300" cy="285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C6DCB969-4ADF-5947-9A3F-7C47750CEFD5}"/>
                </a:ext>
              </a:extLst>
            </p:cNvPr>
            <p:cNvSpPr/>
            <p:nvPr/>
          </p:nvSpPr>
          <p:spPr>
            <a:xfrm>
              <a:off x="6043607" y="2748697"/>
              <a:ext cx="1257300" cy="285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A944776A-E2A1-1844-823D-9506A6639DCA}"/>
                </a:ext>
              </a:extLst>
            </p:cNvPr>
            <p:cNvSpPr/>
            <p:nvPr/>
          </p:nvSpPr>
          <p:spPr>
            <a:xfrm>
              <a:off x="7829544" y="1563157"/>
              <a:ext cx="1257300" cy="147129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B858FFFB-D77D-8F45-9273-7050F40C00D6}"/>
                </a:ext>
              </a:extLst>
            </p:cNvPr>
            <p:cNvSpPr/>
            <p:nvPr/>
          </p:nvSpPr>
          <p:spPr>
            <a:xfrm>
              <a:off x="9614111" y="1763976"/>
              <a:ext cx="954458" cy="1080869"/>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474E816-DE6D-EF42-985B-68B815AE43AE}"/>
                </a:ext>
              </a:extLst>
            </p:cNvPr>
            <p:cNvSpPr/>
            <p:nvPr/>
          </p:nvSpPr>
          <p:spPr>
            <a:xfrm>
              <a:off x="11201387" y="2068756"/>
              <a:ext cx="542925" cy="542925"/>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8337F699-05B7-5446-8D9C-C449B3A94825}"/>
                </a:ext>
              </a:extLst>
            </p:cNvPr>
            <p:cNvSpPr txBox="1"/>
            <p:nvPr/>
          </p:nvSpPr>
          <p:spPr>
            <a:xfrm>
              <a:off x="5863381" y="3157174"/>
              <a:ext cx="184731" cy="369332"/>
            </a:xfrm>
            <a:prstGeom prst="rect">
              <a:avLst/>
            </a:prstGeom>
            <a:noFill/>
          </p:spPr>
          <p:txBody>
            <a:bodyPr wrap="none" rtlCol="0">
              <a:spAutoFit/>
            </a:bodyPr>
            <a:lstStyle/>
            <a:p>
              <a:endParaRPr lang="en-US" dirty="0"/>
            </a:p>
          </p:txBody>
        </p:sp>
        <p:sp>
          <p:nvSpPr>
            <p:cNvPr id="15" name="TextBox 14">
              <a:extLst>
                <a:ext uri="{FF2B5EF4-FFF2-40B4-BE49-F238E27FC236}">
                  <a16:creationId xmlns:a16="http://schemas.microsoft.com/office/drawing/2014/main" id="{D408F779-0FF0-F04B-B048-7C7F0E13A6AF}"/>
                </a:ext>
              </a:extLst>
            </p:cNvPr>
            <p:cNvSpPr txBox="1"/>
            <p:nvPr/>
          </p:nvSpPr>
          <p:spPr>
            <a:xfrm>
              <a:off x="7598137" y="3157174"/>
              <a:ext cx="184731" cy="369332"/>
            </a:xfrm>
            <a:prstGeom prst="rect">
              <a:avLst/>
            </a:prstGeom>
            <a:noFill/>
          </p:spPr>
          <p:txBody>
            <a:bodyPr wrap="none" rtlCol="0">
              <a:spAutoFit/>
            </a:bodyPr>
            <a:lstStyle/>
            <a:p>
              <a:endParaRPr lang="en-US" dirty="0"/>
            </a:p>
          </p:txBody>
        </p:sp>
        <p:sp>
          <p:nvSpPr>
            <p:cNvPr id="16" name="TextBox 15">
              <a:extLst>
                <a:ext uri="{FF2B5EF4-FFF2-40B4-BE49-F238E27FC236}">
                  <a16:creationId xmlns:a16="http://schemas.microsoft.com/office/drawing/2014/main" id="{D91D5C71-72F2-244A-82E5-241E227BD4EB}"/>
                </a:ext>
              </a:extLst>
            </p:cNvPr>
            <p:cNvSpPr txBox="1"/>
            <p:nvPr/>
          </p:nvSpPr>
          <p:spPr>
            <a:xfrm>
              <a:off x="9215888" y="3157174"/>
              <a:ext cx="184731" cy="369332"/>
            </a:xfrm>
            <a:prstGeom prst="rect">
              <a:avLst/>
            </a:prstGeom>
            <a:noFill/>
          </p:spPr>
          <p:txBody>
            <a:bodyPr wrap="none" rtlCol="0">
              <a:spAutoFit/>
            </a:bodyPr>
            <a:lstStyle/>
            <a:p>
              <a:endParaRPr lang="en-US" dirty="0"/>
            </a:p>
          </p:txBody>
        </p:sp>
        <p:sp>
          <p:nvSpPr>
            <p:cNvPr id="17" name="TextBox 16">
              <a:extLst>
                <a:ext uri="{FF2B5EF4-FFF2-40B4-BE49-F238E27FC236}">
                  <a16:creationId xmlns:a16="http://schemas.microsoft.com/office/drawing/2014/main" id="{D56078AB-6E1A-3E44-9C3C-12B5B1B19BE3}"/>
                </a:ext>
              </a:extLst>
            </p:cNvPr>
            <p:cNvSpPr txBox="1"/>
            <p:nvPr/>
          </p:nvSpPr>
          <p:spPr>
            <a:xfrm>
              <a:off x="10691268" y="3157174"/>
              <a:ext cx="1500732" cy="369332"/>
            </a:xfrm>
            <a:prstGeom prst="rect">
              <a:avLst/>
            </a:prstGeom>
            <a:noFill/>
          </p:spPr>
          <p:txBody>
            <a:bodyPr wrap="none" rtlCol="0">
              <a:spAutoFit/>
            </a:bodyPr>
            <a:lstStyle/>
            <a:p>
              <a:r>
                <a:rPr lang="en-US" dirty="0"/>
                <a:t>Output: 1 dim</a:t>
              </a:r>
            </a:p>
          </p:txBody>
        </p:sp>
        <p:sp>
          <p:nvSpPr>
            <p:cNvPr id="18" name="Right Arrow 17">
              <a:extLst>
                <a:ext uri="{FF2B5EF4-FFF2-40B4-BE49-F238E27FC236}">
                  <a16:creationId xmlns:a16="http://schemas.microsoft.com/office/drawing/2014/main" id="{D749C364-CD8A-724E-93B9-8AD945E646AE}"/>
                </a:ext>
              </a:extLst>
            </p:cNvPr>
            <p:cNvSpPr/>
            <p:nvPr/>
          </p:nvSpPr>
          <p:spPr>
            <a:xfrm>
              <a:off x="7423931" y="2011698"/>
              <a:ext cx="348412" cy="657043"/>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9" name="Right Arrow 18">
              <a:extLst>
                <a:ext uri="{FF2B5EF4-FFF2-40B4-BE49-F238E27FC236}">
                  <a16:creationId xmlns:a16="http://schemas.microsoft.com/office/drawing/2014/main" id="{F71A1C39-7360-1F4E-87AC-ACB9F3919E46}"/>
                </a:ext>
              </a:extLst>
            </p:cNvPr>
            <p:cNvSpPr/>
            <p:nvPr/>
          </p:nvSpPr>
          <p:spPr>
            <a:xfrm>
              <a:off x="9205768" y="2044396"/>
              <a:ext cx="348412" cy="657043"/>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0" name="Right Arrow 19">
              <a:extLst>
                <a:ext uri="{FF2B5EF4-FFF2-40B4-BE49-F238E27FC236}">
                  <a16:creationId xmlns:a16="http://schemas.microsoft.com/office/drawing/2014/main" id="{039F0A9D-75D9-8D43-95D8-C5AA5F2D7500}"/>
                </a:ext>
              </a:extLst>
            </p:cNvPr>
            <p:cNvSpPr/>
            <p:nvPr/>
          </p:nvSpPr>
          <p:spPr>
            <a:xfrm>
              <a:off x="10651512" y="2030702"/>
              <a:ext cx="348412" cy="657043"/>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202D3B11-6E2A-AE4E-97D0-A064E9482B46}"/>
                </a:ext>
              </a:extLst>
            </p:cNvPr>
            <p:cNvSpPr txBox="1"/>
            <p:nvPr/>
          </p:nvSpPr>
          <p:spPr>
            <a:xfrm>
              <a:off x="5881652" y="805316"/>
              <a:ext cx="1530107" cy="646331"/>
            </a:xfrm>
            <a:prstGeom prst="rect">
              <a:avLst/>
            </a:prstGeom>
            <a:noFill/>
          </p:spPr>
          <p:txBody>
            <a:bodyPr wrap="square" rtlCol="0">
              <a:spAutoFit/>
            </a:bodyPr>
            <a:lstStyle/>
            <a:p>
              <a:pPr algn="ctr"/>
              <a:r>
                <a:rPr lang="en-US" dirty="0"/>
                <a:t>4-Channel LSTM</a:t>
              </a:r>
            </a:p>
          </p:txBody>
        </p:sp>
        <p:sp>
          <p:nvSpPr>
            <p:cNvPr id="22" name="TextBox 21">
              <a:extLst>
                <a:ext uri="{FF2B5EF4-FFF2-40B4-BE49-F238E27FC236}">
                  <a16:creationId xmlns:a16="http://schemas.microsoft.com/office/drawing/2014/main" id="{90B48AB4-B639-B543-ACC7-7929107483C9}"/>
                </a:ext>
              </a:extLst>
            </p:cNvPr>
            <p:cNvSpPr txBox="1"/>
            <p:nvPr/>
          </p:nvSpPr>
          <p:spPr>
            <a:xfrm>
              <a:off x="7829544" y="866679"/>
              <a:ext cx="1257300" cy="646331"/>
            </a:xfrm>
            <a:prstGeom prst="rect">
              <a:avLst/>
            </a:prstGeom>
            <a:noFill/>
          </p:spPr>
          <p:txBody>
            <a:bodyPr wrap="square" rtlCol="0">
              <a:spAutoFit/>
            </a:bodyPr>
            <a:lstStyle/>
            <a:p>
              <a:pPr algn="ctr"/>
              <a:r>
                <a:rPr lang="en-US" dirty="0"/>
                <a:t>Fully Connected</a:t>
              </a:r>
            </a:p>
          </p:txBody>
        </p:sp>
        <p:sp>
          <p:nvSpPr>
            <p:cNvPr id="23" name="TextBox 22">
              <a:extLst>
                <a:ext uri="{FF2B5EF4-FFF2-40B4-BE49-F238E27FC236}">
                  <a16:creationId xmlns:a16="http://schemas.microsoft.com/office/drawing/2014/main" id="{6BF2321E-698A-5B44-B203-D98152800937}"/>
                </a:ext>
              </a:extLst>
            </p:cNvPr>
            <p:cNvSpPr txBox="1"/>
            <p:nvPr/>
          </p:nvSpPr>
          <p:spPr>
            <a:xfrm>
              <a:off x="9462690" y="866679"/>
              <a:ext cx="1257300" cy="646331"/>
            </a:xfrm>
            <a:prstGeom prst="rect">
              <a:avLst/>
            </a:prstGeom>
            <a:noFill/>
          </p:spPr>
          <p:txBody>
            <a:bodyPr wrap="square" rtlCol="0">
              <a:spAutoFit/>
            </a:bodyPr>
            <a:lstStyle/>
            <a:p>
              <a:pPr algn="ctr"/>
              <a:r>
                <a:rPr lang="en-US" dirty="0"/>
                <a:t>Fully Connected</a:t>
              </a:r>
            </a:p>
          </p:txBody>
        </p:sp>
        <p:sp>
          <p:nvSpPr>
            <p:cNvPr id="24" name="TextBox 23">
              <a:extLst>
                <a:ext uri="{FF2B5EF4-FFF2-40B4-BE49-F238E27FC236}">
                  <a16:creationId xmlns:a16="http://schemas.microsoft.com/office/drawing/2014/main" id="{573229F2-777A-F042-B2E5-89E838A828BA}"/>
                </a:ext>
              </a:extLst>
            </p:cNvPr>
            <p:cNvSpPr txBox="1"/>
            <p:nvPr/>
          </p:nvSpPr>
          <p:spPr>
            <a:xfrm>
              <a:off x="10844199" y="1006733"/>
              <a:ext cx="1257300" cy="369332"/>
            </a:xfrm>
            <a:prstGeom prst="rect">
              <a:avLst/>
            </a:prstGeom>
            <a:noFill/>
          </p:spPr>
          <p:txBody>
            <a:bodyPr wrap="square" rtlCol="0">
              <a:spAutoFit/>
            </a:bodyPr>
            <a:lstStyle/>
            <a:p>
              <a:pPr algn="ctr"/>
              <a:r>
                <a:rPr lang="en-US" dirty="0"/>
                <a:t>Sigmoid</a:t>
              </a:r>
            </a:p>
          </p:txBody>
        </p:sp>
      </p:grpSp>
      <p:pic>
        <p:nvPicPr>
          <p:cNvPr id="27" name="Picture 26" descr="Chart, radar chart&#10;&#10;Description automatically generated">
            <a:extLst>
              <a:ext uri="{FF2B5EF4-FFF2-40B4-BE49-F238E27FC236}">
                <a16:creationId xmlns:a16="http://schemas.microsoft.com/office/drawing/2014/main" id="{F07F750F-BBA2-A34B-BFF6-5ABA9B4EC6A9}"/>
              </a:ext>
            </a:extLst>
          </p:cNvPr>
          <p:cNvPicPr>
            <a:picLocks noChangeAspect="1"/>
          </p:cNvPicPr>
          <p:nvPr/>
        </p:nvPicPr>
        <p:blipFill>
          <a:blip r:embed="rId3"/>
          <a:stretch>
            <a:fillRect/>
          </a:stretch>
        </p:blipFill>
        <p:spPr>
          <a:xfrm>
            <a:off x="7026647" y="3102768"/>
            <a:ext cx="4332553" cy="3249415"/>
          </a:xfrm>
          <a:prstGeom prst="rect">
            <a:avLst/>
          </a:prstGeom>
        </p:spPr>
      </p:pic>
      <p:sp>
        <p:nvSpPr>
          <p:cNvPr id="28" name="TextBox 27">
            <a:extLst>
              <a:ext uri="{FF2B5EF4-FFF2-40B4-BE49-F238E27FC236}">
                <a16:creationId xmlns:a16="http://schemas.microsoft.com/office/drawing/2014/main" id="{7FE805E3-9329-284B-B1B4-EC241CFC4DA0}"/>
              </a:ext>
            </a:extLst>
          </p:cNvPr>
          <p:cNvSpPr txBox="1"/>
          <p:nvPr/>
        </p:nvSpPr>
        <p:spPr>
          <a:xfrm>
            <a:off x="7885616" y="3050723"/>
            <a:ext cx="2586038" cy="369332"/>
          </a:xfrm>
          <a:prstGeom prst="rect">
            <a:avLst/>
          </a:prstGeom>
          <a:solidFill>
            <a:schemeClr val="bg1"/>
          </a:solidFill>
          <a:ln>
            <a:noFill/>
          </a:ln>
        </p:spPr>
        <p:txBody>
          <a:bodyPr wrap="square" rtlCol="0">
            <a:spAutoFit/>
          </a:bodyPr>
          <a:lstStyle/>
          <a:p>
            <a:endParaRPr lang="en-US" dirty="0"/>
          </a:p>
        </p:txBody>
      </p:sp>
      <p:sp>
        <p:nvSpPr>
          <p:cNvPr id="29" name="TextBox 28">
            <a:extLst>
              <a:ext uri="{FF2B5EF4-FFF2-40B4-BE49-F238E27FC236}">
                <a16:creationId xmlns:a16="http://schemas.microsoft.com/office/drawing/2014/main" id="{82F8CF33-D0C0-434C-A2A7-5D928BC76113}"/>
              </a:ext>
            </a:extLst>
          </p:cNvPr>
          <p:cNvSpPr txBox="1"/>
          <p:nvPr/>
        </p:nvSpPr>
        <p:spPr>
          <a:xfrm>
            <a:off x="7043552" y="6072128"/>
            <a:ext cx="4298741" cy="307777"/>
          </a:xfrm>
          <a:prstGeom prst="rect">
            <a:avLst/>
          </a:prstGeom>
          <a:noFill/>
        </p:spPr>
        <p:txBody>
          <a:bodyPr wrap="none" rtlCol="0">
            <a:spAutoFit/>
          </a:bodyPr>
          <a:lstStyle/>
          <a:p>
            <a:r>
              <a:rPr lang="en-US" sz="1400" dirty="0"/>
              <a:t>Figure ref: </a:t>
            </a:r>
            <a:r>
              <a:rPr lang="en-US" sz="1400" dirty="0">
                <a:hlinkClick r:id="rId4"/>
              </a:rPr>
              <a:t>https://en.wikipedia.org/wiki/Random_forest</a:t>
            </a:r>
            <a:endParaRPr lang="en-US" sz="1400" dirty="0"/>
          </a:p>
        </p:txBody>
      </p:sp>
      <p:cxnSp>
        <p:nvCxnSpPr>
          <p:cNvPr id="26" name="Straight Connector 25">
            <a:extLst>
              <a:ext uri="{FF2B5EF4-FFF2-40B4-BE49-F238E27FC236}">
                <a16:creationId xmlns:a16="http://schemas.microsoft.com/office/drawing/2014/main" id="{4ADFEF66-BA41-824F-B551-D3B4A9B4BEF2}"/>
              </a:ext>
            </a:extLst>
          </p:cNvPr>
          <p:cNvCxnSpPr>
            <a:cxnSpLocks/>
          </p:cNvCxnSpPr>
          <p:nvPr/>
        </p:nvCxnSpPr>
        <p:spPr>
          <a:xfrm>
            <a:off x="5874329" y="3311236"/>
            <a:ext cx="6220691" cy="0"/>
          </a:xfrm>
          <a:prstGeom prst="line">
            <a:avLst/>
          </a:prstGeom>
          <a:ln w="38100" cap="rnd">
            <a:solidFill>
              <a:schemeClr val="tx1"/>
            </a:solidFill>
            <a:prstDash val="sysDash"/>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958447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4E395C1-4C8F-BA43-A84B-A9492F3E6585}"/>
              </a:ext>
            </a:extLst>
          </p:cNvPr>
          <p:cNvSpPr txBox="1">
            <a:spLocks/>
          </p:cNvSpPr>
          <p:nvPr/>
        </p:nvSpPr>
        <p:spPr>
          <a:xfrm>
            <a:off x="167009" y="126084"/>
            <a:ext cx="1143209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rgbClr val="C00000"/>
                </a:solidFill>
              </a:rPr>
              <a:t>Validating predictive models</a:t>
            </a:r>
          </a:p>
        </p:txBody>
      </p:sp>
      <p:pic>
        <p:nvPicPr>
          <p:cNvPr id="5" name="Picture 4">
            <a:extLst>
              <a:ext uri="{FF2B5EF4-FFF2-40B4-BE49-F238E27FC236}">
                <a16:creationId xmlns:a16="http://schemas.microsoft.com/office/drawing/2014/main" id="{3B6F74AA-D777-0046-8283-6AF71219A24A}"/>
              </a:ext>
            </a:extLst>
          </p:cNvPr>
          <p:cNvPicPr/>
          <p:nvPr/>
        </p:nvPicPr>
        <p:blipFill>
          <a:blip r:embed="rId2"/>
          <a:stretch/>
        </p:blipFill>
        <p:spPr>
          <a:xfrm>
            <a:off x="14500" y="6325863"/>
            <a:ext cx="2743200" cy="493776"/>
          </a:xfrm>
          <a:prstGeom prst="rect">
            <a:avLst/>
          </a:prstGeom>
          <a:ln>
            <a:noFill/>
          </a:ln>
        </p:spPr>
      </p:pic>
      <p:sp>
        <p:nvSpPr>
          <p:cNvPr id="6" name="Slide Number Placeholder 13">
            <a:extLst>
              <a:ext uri="{FF2B5EF4-FFF2-40B4-BE49-F238E27FC236}">
                <a16:creationId xmlns:a16="http://schemas.microsoft.com/office/drawing/2014/main" id="{C27B556D-77E8-1D4D-B4FC-FB0052AC0BA5}"/>
              </a:ext>
            </a:extLst>
          </p:cNvPr>
          <p:cNvSpPr>
            <a:spLocks noGrp="1"/>
          </p:cNvSpPr>
          <p:nvPr>
            <p:ph type="sldNum" sz="quarter" idx="12"/>
          </p:nvPr>
        </p:nvSpPr>
        <p:spPr>
          <a:xfrm>
            <a:off x="9349636" y="6486077"/>
            <a:ext cx="2743200" cy="365125"/>
          </a:xfrm>
        </p:spPr>
        <p:txBody>
          <a:bodyPr/>
          <a:lstStyle/>
          <a:p>
            <a:pPr algn="ctr"/>
            <a:fld id="{5E1D2DF7-6972-1645-9CCD-4244C2539667}" type="slidenum">
              <a:rPr lang="en-US" smtClean="0"/>
              <a:pPr algn="ctr"/>
              <a:t>14</a:t>
            </a:fld>
            <a:endParaRPr lang="en-US" dirty="0"/>
          </a:p>
        </p:txBody>
      </p:sp>
      <p:sp>
        <p:nvSpPr>
          <p:cNvPr id="7" name="TextBox 6">
            <a:extLst>
              <a:ext uri="{FF2B5EF4-FFF2-40B4-BE49-F238E27FC236}">
                <a16:creationId xmlns:a16="http://schemas.microsoft.com/office/drawing/2014/main" id="{F8357627-7948-2C42-9AC2-A3FDF45F98A0}"/>
              </a:ext>
            </a:extLst>
          </p:cNvPr>
          <p:cNvSpPr txBox="1"/>
          <p:nvPr/>
        </p:nvSpPr>
        <p:spPr>
          <a:xfrm>
            <a:off x="324630" y="1067858"/>
            <a:ext cx="10918625" cy="4770537"/>
          </a:xfrm>
          <a:prstGeom prst="rect">
            <a:avLst/>
          </a:prstGeom>
          <a:noFill/>
        </p:spPr>
        <p:txBody>
          <a:bodyPr wrap="square" rtlCol="0">
            <a:spAutoFit/>
          </a:bodyPr>
          <a:lstStyle/>
          <a:p>
            <a:pPr marL="342900" indent="-342900">
              <a:buFont typeface="Arial" panose="020B0604020202020204" pitchFamily="34" charset="0"/>
              <a:buChar char="•"/>
            </a:pPr>
            <a:r>
              <a:rPr lang="en-US" sz="2400" dirty="0"/>
              <a:t>To compare our predictive models for a given dataset, we take all available egos and split them into a 3-fold validation process, where one fold contains egos used for testing, and the other two folds (combined) contain egos used for training</a:t>
            </a:r>
          </a:p>
          <a:p>
            <a:pPr marL="800100" lvl="1" indent="-342900">
              <a:buFont typeface="Arial" panose="020B0604020202020204" pitchFamily="34" charset="0"/>
              <a:buChar char="•"/>
            </a:pPr>
            <a:r>
              <a:rPr lang="en-US" sz="2000" dirty="0"/>
              <a:t>To prevent models from training on future data (before the time of the current testing surveys), the test fold is staggered by one semester</a:t>
            </a:r>
          </a:p>
          <a:p>
            <a:pPr marL="800100" lvl="1" indent="-342900">
              <a:buFont typeface="Arial" panose="020B0604020202020204" pitchFamily="34" charset="0"/>
              <a:buChar char="•"/>
            </a:pPr>
            <a:r>
              <a:rPr lang="en-US" sz="2000" dirty="0"/>
              <a:t>Once all test surveys have been predicted for a semester, both the training and testing egos are advanced by one semester</a:t>
            </a:r>
          </a:p>
          <a:p>
            <a:pPr marL="342900" indent="-342900">
              <a:buFont typeface="Arial" panose="020B0604020202020204" pitchFamily="34" charset="0"/>
              <a:buChar char="•"/>
            </a:pPr>
            <a:r>
              <a:rPr lang="en-US" sz="2400" dirty="0"/>
              <a:t>Upon completion of predicting all available testing surveys, the fold score is calculated using Ranked Bias Overlap (RBO)</a:t>
            </a:r>
          </a:p>
          <a:p>
            <a:pPr marL="800100" lvl="1" indent="-342900">
              <a:buFont typeface="Arial" panose="020B0604020202020204" pitchFamily="34" charset="0"/>
              <a:buChar char="•"/>
            </a:pPr>
            <a:r>
              <a:rPr lang="en-US" sz="2000" dirty="0"/>
              <a:t>For every predicted test survey belong to a test ego, the RBO score is found, and the weighted average is then found of every RBO score, where the weight is determined by the size of the predicted surveys</a:t>
            </a:r>
          </a:p>
          <a:p>
            <a:pPr marL="800100" lvl="1" indent="-342900">
              <a:buFont typeface="Arial" panose="020B0604020202020204" pitchFamily="34" charset="0"/>
              <a:buChar char="•"/>
            </a:pPr>
            <a:r>
              <a:rPr lang="en-US" sz="2000" dirty="0"/>
              <a:t>This weighted average is then averaged over all test egos to find the fold score</a:t>
            </a:r>
          </a:p>
          <a:p>
            <a:pPr marL="342900" indent="-342900">
              <a:buFont typeface="Arial" panose="020B0604020202020204" pitchFamily="34" charset="0"/>
              <a:buChar char="•"/>
            </a:pPr>
            <a:endParaRPr lang="en-US" sz="2400" dirty="0"/>
          </a:p>
        </p:txBody>
      </p:sp>
    </p:spTree>
    <p:extLst>
      <p:ext uri="{BB962C8B-B14F-4D97-AF65-F5344CB8AC3E}">
        <p14:creationId xmlns:p14="http://schemas.microsoft.com/office/powerpoint/2010/main" val="23356567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0185FB1-2493-1A4C-9D55-7FD2CC8C5417}"/>
              </a:ext>
            </a:extLst>
          </p:cNvPr>
          <p:cNvSpPr txBox="1">
            <a:spLocks/>
          </p:cNvSpPr>
          <p:nvPr/>
        </p:nvSpPr>
        <p:spPr>
          <a:xfrm>
            <a:off x="167009" y="126084"/>
            <a:ext cx="1143209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rgbClr val="C00000"/>
                </a:solidFill>
              </a:rPr>
              <a:t>Validating predictive models</a:t>
            </a:r>
          </a:p>
        </p:txBody>
      </p:sp>
      <p:pic>
        <p:nvPicPr>
          <p:cNvPr id="5" name="Picture 4">
            <a:extLst>
              <a:ext uri="{FF2B5EF4-FFF2-40B4-BE49-F238E27FC236}">
                <a16:creationId xmlns:a16="http://schemas.microsoft.com/office/drawing/2014/main" id="{1289FE4C-C1BD-E64A-9643-9F8B7264F5F6}"/>
              </a:ext>
            </a:extLst>
          </p:cNvPr>
          <p:cNvPicPr/>
          <p:nvPr/>
        </p:nvPicPr>
        <p:blipFill>
          <a:blip r:embed="rId2"/>
          <a:stretch/>
        </p:blipFill>
        <p:spPr>
          <a:xfrm>
            <a:off x="14500" y="6325863"/>
            <a:ext cx="2743200" cy="493776"/>
          </a:xfrm>
          <a:prstGeom prst="rect">
            <a:avLst/>
          </a:prstGeom>
          <a:ln>
            <a:noFill/>
          </a:ln>
        </p:spPr>
      </p:pic>
      <p:sp>
        <p:nvSpPr>
          <p:cNvPr id="6" name="Slide Number Placeholder 13">
            <a:extLst>
              <a:ext uri="{FF2B5EF4-FFF2-40B4-BE49-F238E27FC236}">
                <a16:creationId xmlns:a16="http://schemas.microsoft.com/office/drawing/2014/main" id="{E3711763-B7B3-4340-A991-AE6167543FA4}"/>
              </a:ext>
            </a:extLst>
          </p:cNvPr>
          <p:cNvSpPr>
            <a:spLocks noGrp="1"/>
          </p:cNvSpPr>
          <p:nvPr>
            <p:ph type="sldNum" sz="quarter" idx="12"/>
          </p:nvPr>
        </p:nvSpPr>
        <p:spPr>
          <a:xfrm>
            <a:off x="9349636" y="6486077"/>
            <a:ext cx="2743200" cy="365125"/>
          </a:xfrm>
        </p:spPr>
        <p:txBody>
          <a:bodyPr/>
          <a:lstStyle/>
          <a:p>
            <a:pPr algn="ctr"/>
            <a:fld id="{5E1D2DF7-6972-1645-9CCD-4244C2539667}" type="slidenum">
              <a:rPr lang="en-US" smtClean="0"/>
              <a:pPr algn="ctr"/>
              <a:t>15</a:t>
            </a:fld>
            <a:endParaRPr lang="en-US" dirty="0"/>
          </a:p>
        </p:txBody>
      </p:sp>
      <p:pic>
        <p:nvPicPr>
          <p:cNvPr id="9" name="Picture 8" descr="A picture containing text&#10;&#10;Description automatically generated">
            <a:extLst>
              <a:ext uri="{FF2B5EF4-FFF2-40B4-BE49-F238E27FC236}">
                <a16:creationId xmlns:a16="http://schemas.microsoft.com/office/drawing/2014/main" id="{0E3BC99A-2943-5645-BB0F-19E5C9B6E25D}"/>
              </a:ext>
            </a:extLst>
          </p:cNvPr>
          <p:cNvPicPr>
            <a:picLocks noChangeAspect="1"/>
          </p:cNvPicPr>
          <p:nvPr/>
        </p:nvPicPr>
        <p:blipFill>
          <a:blip r:embed="rId3"/>
          <a:stretch>
            <a:fillRect/>
          </a:stretch>
        </p:blipFill>
        <p:spPr>
          <a:xfrm>
            <a:off x="1006475" y="1025849"/>
            <a:ext cx="10179050" cy="5300014"/>
          </a:xfrm>
          <a:prstGeom prst="rect">
            <a:avLst/>
          </a:prstGeom>
        </p:spPr>
      </p:pic>
    </p:spTree>
    <p:extLst>
      <p:ext uri="{BB962C8B-B14F-4D97-AF65-F5344CB8AC3E}">
        <p14:creationId xmlns:p14="http://schemas.microsoft.com/office/powerpoint/2010/main" val="3226353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83BF32C2-F0B1-3F4D-8328-419798A80A4A}"/>
              </a:ext>
            </a:extLst>
          </p:cNvPr>
          <p:cNvSpPr txBox="1">
            <a:spLocks/>
          </p:cNvSpPr>
          <p:nvPr/>
        </p:nvSpPr>
        <p:spPr>
          <a:xfrm>
            <a:off x="167009" y="126084"/>
            <a:ext cx="1143209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rgbClr val="C00000"/>
                </a:solidFill>
              </a:rPr>
              <a:t>Results</a:t>
            </a:r>
          </a:p>
        </p:txBody>
      </p:sp>
      <p:pic>
        <p:nvPicPr>
          <p:cNvPr id="5" name="Picture 4">
            <a:extLst>
              <a:ext uri="{FF2B5EF4-FFF2-40B4-BE49-F238E27FC236}">
                <a16:creationId xmlns:a16="http://schemas.microsoft.com/office/drawing/2014/main" id="{C05F6EAB-31B2-E347-94F4-ADACFE9A5004}"/>
              </a:ext>
            </a:extLst>
          </p:cNvPr>
          <p:cNvPicPr/>
          <p:nvPr/>
        </p:nvPicPr>
        <p:blipFill>
          <a:blip r:embed="rId2"/>
          <a:stretch/>
        </p:blipFill>
        <p:spPr>
          <a:xfrm>
            <a:off x="14500" y="6325863"/>
            <a:ext cx="2743200" cy="493776"/>
          </a:xfrm>
          <a:prstGeom prst="rect">
            <a:avLst/>
          </a:prstGeom>
          <a:ln>
            <a:noFill/>
          </a:ln>
        </p:spPr>
      </p:pic>
      <p:sp>
        <p:nvSpPr>
          <p:cNvPr id="6" name="Slide Number Placeholder 13">
            <a:extLst>
              <a:ext uri="{FF2B5EF4-FFF2-40B4-BE49-F238E27FC236}">
                <a16:creationId xmlns:a16="http://schemas.microsoft.com/office/drawing/2014/main" id="{EDEF8808-BEAD-1B46-9C76-45C7D21A21A8}"/>
              </a:ext>
            </a:extLst>
          </p:cNvPr>
          <p:cNvSpPr>
            <a:spLocks noGrp="1"/>
          </p:cNvSpPr>
          <p:nvPr>
            <p:ph type="sldNum" sz="quarter" idx="12"/>
          </p:nvPr>
        </p:nvSpPr>
        <p:spPr>
          <a:xfrm>
            <a:off x="9349636" y="6486077"/>
            <a:ext cx="2743200" cy="365125"/>
          </a:xfrm>
        </p:spPr>
        <p:txBody>
          <a:bodyPr/>
          <a:lstStyle/>
          <a:p>
            <a:pPr algn="ctr"/>
            <a:fld id="{5E1D2DF7-6972-1645-9CCD-4244C2539667}" type="slidenum">
              <a:rPr lang="en-US" smtClean="0"/>
              <a:pPr algn="ctr"/>
              <a:t>16</a:t>
            </a:fld>
            <a:endParaRPr lang="en-US" dirty="0"/>
          </a:p>
        </p:txBody>
      </p:sp>
      <p:pic>
        <p:nvPicPr>
          <p:cNvPr id="9" name="Picture 8" descr="Table&#10;&#10;Description automatically generated">
            <a:extLst>
              <a:ext uri="{FF2B5EF4-FFF2-40B4-BE49-F238E27FC236}">
                <a16:creationId xmlns:a16="http://schemas.microsoft.com/office/drawing/2014/main" id="{1D6F084A-D29C-EB4F-A76A-3D1F67AD9634}"/>
              </a:ext>
            </a:extLst>
          </p:cNvPr>
          <p:cNvPicPr>
            <a:picLocks noChangeAspect="1"/>
          </p:cNvPicPr>
          <p:nvPr/>
        </p:nvPicPr>
        <p:blipFill>
          <a:blip r:embed="rId3"/>
          <a:stretch>
            <a:fillRect/>
          </a:stretch>
        </p:blipFill>
        <p:spPr>
          <a:xfrm>
            <a:off x="2171700" y="1377950"/>
            <a:ext cx="7848600" cy="4102100"/>
          </a:xfrm>
          <a:prstGeom prst="rect">
            <a:avLst/>
          </a:prstGeom>
        </p:spPr>
      </p:pic>
      <p:sp>
        <p:nvSpPr>
          <p:cNvPr id="7" name="Rectangle 6">
            <a:extLst>
              <a:ext uri="{FF2B5EF4-FFF2-40B4-BE49-F238E27FC236}">
                <a16:creationId xmlns:a16="http://schemas.microsoft.com/office/drawing/2014/main" id="{4F0BFF13-3D42-AC48-A728-9183B0E20F82}"/>
              </a:ext>
            </a:extLst>
          </p:cNvPr>
          <p:cNvSpPr/>
          <p:nvPr/>
        </p:nvSpPr>
        <p:spPr>
          <a:xfrm>
            <a:off x="1814946" y="1324957"/>
            <a:ext cx="1524000" cy="54959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834502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9FAE372-EE17-F647-B60D-0DBD33AE20D3}"/>
              </a:ext>
            </a:extLst>
          </p:cNvPr>
          <p:cNvSpPr txBox="1">
            <a:spLocks/>
          </p:cNvSpPr>
          <p:nvPr/>
        </p:nvSpPr>
        <p:spPr>
          <a:xfrm>
            <a:off x="167009" y="126084"/>
            <a:ext cx="1143209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rgbClr val="C00000"/>
                </a:solidFill>
              </a:rPr>
              <a:t>Cross-domain predictions</a:t>
            </a:r>
          </a:p>
        </p:txBody>
      </p:sp>
      <p:pic>
        <p:nvPicPr>
          <p:cNvPr id="5" name="Picture 4">
            <a:extLst>
              <a:ext uri="{FF2B5EF4-FFF2-40B4-BE49-F238E27FC236}">
                <a16:creationId xmlns:a16="http://schemas.microsoft.com/office/drawing/2014/main" id="{0BBA5D51-DB6F-3345-B991-B7003D5DE107}"/>
              </a:ext>
            </a:extLst>
          </p:cNvPr>
          <p:cNvPicPr/>
          <p:nvPr/>
        </p:nvPicPr>
        <p:blipFill>
          <a:blip r:embed="rId2"/>
          <a:stretch/>
        </p:blipFill>
        <p:spPr>
          <a:xfrm>
            <a:off x="14500" y="6325863"/>
            <a:ext cx="2743200" cy="493776"/>
          </a:xfrm>
          <a:prstGeom prst="rect">
            <a:avLst/>
          </a:prstGeom>
          <a:ln>
            <a:noFill/>
          </a:ln>
        </p:spPr>
      </p:pic>
      <p:sp>
        <p:nvSpPr>
          <p:cNvPr id="6" name="Slide Number Placeholder 13">
            <a:extLst>
              <a:ext uri="{FF2B5EF4-FFF2-40B4-BE49-F238E27FC236}">
                <a16:creationId xmlns:a16="http://schemas.microsoft.com/office/drawing/2014/main" id="{15B413AA-EA43-FA44-9C46-C3D3945653AD}"/>
              </a:ext>
            </a:extLst>
          </p:cNvPr>
          <p:cNvSpPr>
            <a:spLocks noGrp="1"/>
          </p:cNvSpPr>
          <p:nvPr>
            <p:ph type="sldNum" sz="quarter" idx="12"/>
          </p:nvPr>
        </p:nvSpPr>
        <p:spPr>
          <a:xfrm>
            <a:off x="9349636" y="6486077"/>
            <a:ext cx="2743200" cy="365125"/>
          </a:xfrm>
        </p:spPr>
        <p:txBody>
          <a:bodyPr/>
          <a:lstStyle/>
          <a:p>
            <a:pPr algn="ctr"/>
            <a:fld id="{5E1D2DF7-6972-1645-9CCD-4244C2539667}" type="slidenum">
              <a:rPr lang="en-US" smtClean="0"/>
              <a:pPr algn="ctr"/>
              <a:t>17</a:t>
            </a:fld>
            <a:endParaRPr lang="en-US" dirty="0"/>
          </a:p>
        </p:txBody>
      </p:sp>
      <p:sp>
        <p:nvSpPr>
          <p:cNvPr id="7" name="TextBox 6">
            <a:extLst>
              <a:ext uri="{FF2B5EF4-FFF2-40B4-BE49-F238E27FC236}">
                <a16:creationId xmlns:a16="http://schemas.microsoft.com/office/drawing/2014/main" id="{085AF082-8FC8-D04F-83DB-B90674D61EAF}"/>
              </a:ext>
            </a:extLst>
          </p:cNvPr>
          <p:cNvSpPr txBox="1"/>
          <p:nvPr/>
        </p:nvSpPr>
        <p:spPr>
          <a:xfrm>
            <a:off x="324630" y="1067858"/>
            <a:ext cx="10918625" cy="4893647"/>
          </a:xfrm>
          <a:prstGeom prst="rect">
            <a:avLst/>
          </a:prstGeom>
          <a:noFill/>
        </p:spPr>
        <p:txBody>
          <a:bodyPr wrap="square" rtlCol="0">
            <a:spAutoFit/>
          </a:bodyPr>
          <a:lstStyle/>
          <a:p>
            <a:pPr marL="342900" indent="-342900">
              <a:buFont typeface="Arial" panose="020B0604020202020204" pitchFamily="34" charset="0"/>
              <a:buChar char="•"/>
            </a:pPr>
            <a:r>
              <a:rPr lang="en-US" sz="2400" dirty="0"/>
              <a:t>How well can the time series class and ML class of models carry over behavior learned from one dataset to another?</a:t>
            </a:r>
          </a:p>
          <a:p>
            <a:pPr marL="342900" indent="-342900">
              <a:buFont typeface="Arial" panose="020B0604020202020204" pitchFamily="34" charset="0"/>
              <a:buChar char="•"/>
            </a:pPr>
            <a:r>
              <a:rPr lang="en-US" sz="2400" dirty="0"/>
              <a:t>We split all the </a:t>
            </a:r>
            <a:r>
              <a:rPr lang="en-US" sz="2400" dirty="0" err="1"/>
              <a:t>NetHealth</a:t>
            </a:r>
            <a:r>
              <a:rPr lang="en-US" sz="2400" dirty="0"/>
              <a:t> egos into three subsets to control for study size, then pair all </a:t>
            </a:r>
            <a:r>
              <a:rPr lang="en-US" sz="2400" dirty="0" err="1"/>
              <a:t>NetSense</a:t>
            </a:r>
            <a:r>
              <a:rPr lang="en-US" sz="2400" dirty="0"/>
              <a:t> egos with each subset</a:t>
            </a:r>
          </a:p>
          <a:p>
            <a:pPr marL="342900" indent="-342900">
              <a:buFont typeface="Arial" panose="020B0604020202020204" pitchFamily="34" charset="0"/>
              <a:buChar char="•"/>
            </a:pPr>
            <a:r>
              <a:rPr lang="en-US" sz="2400" dirty="0"/>
              <a:t>To test how well </a:t>
            </a:r>
            <a:r>
              <a:rPr lang="en-US" sz="2400" dirty="0" err="1"/>
              <a:t>NetSense</a:t>
            </a:r>
            <a:r>
              <a:rPr lang="en-US" sz="2400" dirty="0"/>
              <a:t> carries over to </a:t>
            </a:r>
            <a:r>
              <a:rPr lang="en-US" sz="2400" dirty="0" err="1"/>
              <a:t>NetHealth</a:t>
            </a:r>
            <a:r>
              <a:rPr lang="en-US" sz="2400" dirty="0"/>
              <a:t>, we train the models on the entirety of the </a:t>
            </a:r>
            <a:r>
              <a:rPr lang="en-US" sz="2400" dirty="0" err="1"/>
              <a:t>NetSense</a:t>
            </a:r>
            <a:r>
              <a:rPr lang="en-US" sz="2400" dirty="0"/>
              <a:t> dataset, then test these models once on each of the three </a:t>
            </a:r>
            <a:r>
              <a:rPr lang="en-US" sz="2400" dirty="0" err="1"/>
              <a:t>NetHealth</a:t>
            </a:r>
            <a:r>
              <a:rPr lang="en-US" sz="2400" dirty="0"/>
              <a:t> subsets</a:t>
            </a:r>
          </a:p>
          <a:p>
            <a:pPr marL="342900" indent="-342900">
              <a:buFont typeface="Arial" panose="020B0604020202020204" pitchFamily="34" charset="0"/>
              <a:buChar char="•"/>
            </a:pPr>
            <a:r>
              <a:rPr lang="en-US" sz="2400" dirty="0"/>
              <a:t>To test vice versa, we train the models once on one </a:t>
            </a:r>
            <a:r>
              <a:rPr lang="en-US" sz="2400" dirty="0" err="1"/>
              <a:t>NetHealth</a:t>
            </a:r>
            <a:r>
              <a:rPr lang="en-US" sz="2400" dirty="0"/>
              <a:t> subset then test on the entirety of the </a:t>
            </a:r>
            <a:r>
              <a:rPr lang="en-US" sz="2400" dirty="0" err="1"/>
              <a:t>NetSense</a:t>
            </a:r>
            <a:r>
              <a:rPr lang="en-US" sz="2400" dirty="0"/>
              <a:t> dataset, repeating this process for each subset</a:t>
            </a:r>
          </a:p>
          <a:p>
            <a:pPr marL="342900" indent="-342900">
              <a:buFont typeface="Arial" panose="020B0604020202020204" pitchFamily="34" charset="0"/>
              <a:buChar char="•"/>
            </a:pPr>
            <a:r>
              <a:rPr lang="en-US" sz="2400" dirty="0"/>
              <a:t>Since the two datasets are set in entirely different periods of time, we can simply perform 3-fold validation without any time staggering, averaging the final results across all three subset variations for both training-testing directions</a:t>
            </a:r>
          </a:p>
          <a:p>
            <a:pPr marL="342900" indent="-342900">
              <a:buFont typeface="Arial" panose="020B0604020202020204" pitchFamily="34" charset="0"/>
              <a:buChar char="•"/>
            </a:pPr>
            <a:endParaRPr lang="en-US" sz="2400" dirty="0"/>
          </a:p>
        </p:txBody>
      </p:sp>
    </p:spTree>
    <p:extLst>
      <p:ext uri="{BB962C8B-B14F-4D97-AF65-F5344CB8AC3E}">
        <p14:creationId xmlns:p14="http://schemas.microsoft.com/office/powerpoint/2010/main" val="33179503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22AF879-7F94-A547-87E2-9D9507CD6787}"/>
              </a:ext>
            </a:extLst>
          </p:cNvPr>
          <p:cNvSpPr txBox="1">
            <a:spLocks/>
          </p:cNvSpPr>
          <p:nvPr/>
        </p:nvSpPr>
        <p:spPr>
          <a:xfrm>
            <a:off x="167009" y="126084"/>
            <a:ext cx="1143209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rgbClr val="C00000"/>
                </a:solidFill>
              </a:rPr>
              <a:t>Cross-domain predictions</a:t>
            </a:r>
          </a:p>
        </p:txBody>
      </p:sp>
      <p:pic>
        <p:nvPicPr>
          <p:cNvPr id="5" name="Picture 4">
            <a:extLst>
              <a:ext uri="{FF2B5EF4-FFF2-40B4-BE49-F238E27FC236}">
                <a16:creationId xmlns:a16="http://schemas.microsoft.com/office/drawing/2014/main" id="{D9561330-2816-F140-ABAC-B450514FE189}"/>
              </a:ext>
            </a:extLst>
          </p:cNvPr>
          <p:cNvPicPr/>
          <p:nvPr/>
        </p:nvPicPr>
        <p:blipFill>
          <a:blip r:embed="rId3"/>
          <a:stretch/>
        </p:blipFill>
        <p:spPr>
          <a:xfrm>
            <a:off x="14500" y="6325863"/>
            <a:ext cx="2743200" cy="493776"/>
          </a:xfrm>
          <a:prstGeom prst="rect">
            <a:avLst/>
          </a:prstGeom>
          <a:ln>
            <a:noFill/>
          </a:ln>
        </p:spPr>
      </p:pic>
      <p:sp>
        <p:nvSpPr>
          <p:cNvPr id="6" name="Slide Number Placeholder 13">
            <a:extLst>
              <a:ext uri="{FF2B5EF4-FFF2-40B4-BE49-F238E27FC236}">
                <a16:creationId xmlns:a16="http://schemas.microsoft.com/office/drawing/2014/main" id="{09F157D0-1454-BF4F-80B3-31EF2EB85A88}"/>
              </a:ext>
            </a:extLst>
          </p:cNvPr>
          <p:cNvSpPr>
            <a:spLocks noGrp="1"/>
          </p:cNvSpPr>
          <p:nvPr>
            <p:ph type="sldNum" sz="quarter" idx="12"/>
          </p:nvPr>
        </p:nvSpPr>
        <p:spPr>
          <a:xfrm>
            <a:off x="9349636" y="6486077"/>
            <a:ext cx="2743200" cy="365125"/>
          </a:xfrm>
        </p:spPr>
        <p:txBody>
          <a:bodyPr/>
          <a:lstStyle/>
          <a:p>
            <a:pPr algn="ctr"/>
            <a:fld id="{5E1D2DF7-6972-1645-9CCD-4244C2539667}" type="slidenum">
              <a:rPr lang="en-US" smtClean="0"/>
              <a:pPr algn="ctr"/>
              <a:t>18</a:t>
            </a:fld>
            <a:endParaRPr lang="en-US" dirty="0"/>
          </a:p>
        </p:txBody>
      </p:sp>
      <p:pic>
        <p:nvPicPr>
          <p:cNvPr id="9" name="Picture 8" descr="A screenshot of a computer&#10;&#10;Description automatically generated with low confidence">
            <a:extLst>
              <a:ext uri="{FF2B5EF4-FFF2-40B4-BE49-F238E27FC236}">
                <a16:creationId xmlns:a16="http://schemas.microsoft.com/office/drawing/2014/main" id="{D25F3379-E5B1-D54D-BCC3-0C219382AC55}"/>
              </a:ext>
            </a:extLst>
          </p:cNvPr>
          <p:cNvPicPr>
            <a:picLocks noChangeAspect="1"/>
          </p:cNvPicPr>
          <p:nvPr/>
        </p:nvPicPr>
        <p:blipFill>
          <a:blip r:embed="rId4"/>
          <a:stretch>
            <a:fillRect/>
          </a:stretch>
        </p:blipFill>
        <p:spPr>
          <a:xfrm>
            <a:off x="1847850" y="1435100"/>
            <a:ext cx="8496300" cy="3987800"/>
          </a:xfrm>
          <a:prstGeom prst="rect">
            <a:avLst/>
          </a:prstGeom>
        </p:spPr>
      </p:pic>
      <p:sp>
        <p:nvSpPr>
          <p:cNvPr id="7" name="Rectangle 6">
            <a:extLst>
              <a:ext uri="{FF2B5EF4-FFF2-40B4-BE49-F238E27FC236}">
                <a16:creationId xmlns:a16="http://schemas.microsoft.com/office/drawing/2014/main" id="{91E2FBDD-EA28-3A49-9A9A-C178CAAFA6AC}"/>
              </a:ext>
            </a:extLst>
          </p:cNvPr>
          <p:cNvSpPr/>
          <p:nvPr/>
        </p:nvSpPr>
        <p:spPr>
          <a:xfrm>
            <a:off x="1537854" y="1353532"/>
            <a:ext cx="1524000" cy="54959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374021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9FAE372-EE17-F647-B60D-0DBD33AE20D3}"/>
              </a:ext>
            </a:extLst>
          </p:cNvPr>
          <p:cNvSpPr txBox="1">
            <a:spLocks/>
          </p:cNvSpPr>
          <p:nvPr/>
        </p:nvSpPr>
        <p:spPr>
          <a:xfrm>
            <a:off x="167009" y="126084"/>
            <a:ext cx="1143209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rgbClr val="C00000"/>
                </a:solidFill>
              </a:rPr>
              <a:t>Analyzing continue tie strengths</a:t>
            </a:r>
          </a:p>
        </p:txBody>
      </p:sp>
      <p:pic>
        <p:nvPicPr>
          <p:cNvPr id="5" name="Picture 4">
            <a:extLst>
              <a:ext uri="{FF2B5EF4-FFF2-40B4-BE49-F238E27FC236}">
                <a16:creationId xmlns:a16="http://schemas.microsoft.com/office/drawing/2014/main" id="{0BBA5D51-DB6F-3345-B991-B7003D5DE107}"/>
              </a:ext>
            </a:extLst>
          </p:cNvPr>
          <p:cNvPicPr/>
          <p:nvPr/>
        </p:nvPicPr>
        <p:blipFill>
          <a:blip r:embed="rId2"/>
          <a:stretch/>
        </p:blipFill>
        <p:spPr>
          <a:xfrm>
            <a:off x="14500" y="6325863"/>
            <a:ext cx="2743200" cy="493776"/>
          </a:xfrm>
          <a:prstGeom prst="rect">
            <a:avLst/>
          </a:prstGeom>
          <a:ln>
            <a:noFill/>
          </a:ln>
        </p:spPr>
      </p:pic>
      <p:sp>
        <p:nvSpPr>
          <p:cNvPr id="6" name="Slide Number Placeholder 13">
            <a:extLst>
              <a:ext uri="{FF2B5EF4-FFF2-40B4-BE49-F238E27FC236}">
                <a16:creationId xmlns:a16="http://schemas.microsoft.com/office/drawing/2014/main" id="{15B413AA-EA43-FA44-9C46-C3D3945653AD}"/>
              </a:ext>
            </a:extLst>
          </p:cNvPr>
          <p:cNvSpPr>
            <a:spLocks noGrp="1"/>
          </p:cNvSpPr>
          <p:nvPr>
            <p:ph type="sldNum" sz="quarter" idx="12"/>
          </p:nvPr>
        </p:nvSpPr>
        <p:spPr>
          <a:xfrm>
            <a:off x="9349636" y="6486077"/>
            <a:ext cx="2743200" cy="365125"/>
          </a:xfrm>
        </p:spPr>
        <p:txBody>
          <a:bodyPr/>
          <a:lstStyle/>
          <a:p>
            <a:pPr algn="ctr"/>
            <a:fld id="{5E1D2DF7-6972-1645-9CCD-4244C2539667}" type="slidenum">
              <a:rPr lang="en-US" smtClean="0"/>
              <a:pPr algn="ctr"/>
              <a:t>19</a:t>
            </a:fld>
            <a:endParaRPr lang="en-US" dirty="0"/>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085AF082-8FC8-D04F-83DB-B90674D61EAF}"/>
                  </a:ext>
                </a:extLst>
              </p:cNvPr>
              <p:cNvSpPr txBox="1"/>
              <p:nvPr/>
            </p:nvSpPr>
            <p:spPr>
              <a:xfrm>
                <a:off x="324630" y="1067858"/>
                <a:ext cx="10918625" cy="3785652"/>
              </a:xfrm>
              <a:prstGeom prst="rect">
                <a:avLst/>
              </a:prstGeom>
              <a:noFill/>
            </p:spPr>
            <p:txBody>
              <a:bodyPr wrap="square" rtlCol="0">
                <a:spAutoFit/>
              </a:bodyPr>
              <a:lstStyle/>
              <a:p>
                <a:pPr marL="342900" indent="-342900">
                  <a:buFont typeface="Arial" panose="020B0604020202020204" pitchFamily="34" charset="0"/>
                  <a:buChar char="•"/>
                </a:pPr>
                <a:r>
                  <a:rPr lang="en-US" sz="2400" dirty="0"/>
                  <a:t>Since all the models use CDR data to interpret tie strengths, these models can continuously generate tie strength values for as long as there is data</a:t>
                </a:r>
              </a:p>
              <a:p>
                <a:pPr marL="342900" indent="-342900">
                  <a:buFont typeface="Arial" panose="020B0604020202020204" pitchFamily="34" charset="0"/>
                  <a:buChar char="•"/>
                </a:pPr>
                <a:r>
                  <a:rPr lang="en-US" sz="2400" dirty="0"/>
                  <a:t>And given that all ego network surveys include relationship classifications, we can pair up listed alters with these labels to observe how different relationships evolve over long periods of time with respect to tie strengths</a:t>
                </a:r>
              </a:p>
              <a:p>
                <a:pPr marL="342900" indent="-342900">
                  <a:buFont typeface="Arial" panose="020B0604020202020204" pitchFamily="34" charset="0"/>
                  <a:buChar char="•"/>
                </a:pPr>
                <a:r>
                  <a:rPr lang="en-US" sz="2400" dirty="0"/>
                  <a:t>We randomly select one ego from each dataset and a subset of their listed alters and generate their tie strengths over the course of their respective study timelines using a selection of our predictive models</a:t>
                </a:r>
              </a:p>
              <a:p>
                <a:pPr marL="342900" indent="-342900">
                  <a:buFont typeface="Arial" panose="020B0604020202020204" pitchFamily="34" charset="0"/>
                  <a:buChar char="•"/>
                </a:pPr>
                <a:r>
                  <a:rPr lang="en-US" sz="2400" dirty="0"/>
                  <a:t>We normalize all tie strength values to the range </a:t>
                </a:r>
                <a14:m>
                  <m:oMath xmlns:m="http://schemas.openxmlformats.org/officeDocument/2006/math">
                    <m:r>
                      <a:rPr lang="en-US" sz="2400" b="0" i="1" smtClean="0">
                        <a:latin typeface="Cambria Math" panose="02040503050406030204" pitchFamily="18" charset="0"/>
                      </a:rPr>
                      <m:t>[0,1]</m:t>
                    </m:r>
                  </m:oMath>
                </a14:m>
                <a:r>
                  <a:rPr lang="en-US" sz="2400" dirty="0"/>
                  <a:t> for visual consistency</a:t>
                </a:r>
              </a:p>
              <a:p>
                <a:pPr marL="342900" indent="-342900">
                  <a:buFont typeface="Arial" panose="020B0604020202020204" pitchFamily="34" charset="0"/>
                  <a:buChar char="•"/>
                </a:pPr>
                <a:endParaRPr lang="en-US" sz="2400" dirty="0"/>
              </a:p>
            </p:txBody>
          </p:sp>
        </mc:Choice>
        <mc:Fallback xmlns="">
          <p:sp>
            <p:nvSpPr>
              <p:cNvPr id="7" name="TextBox 6">
                <a:extLst>
                  <a:ext uri="{FF2B5EF4-FFF2-40B4-BE49-F238E27FC236}">
                    <a16:creationId xmlns:a16="http://schemas.microsoft.com/office/drawing/2014/main" id="{085AF082-8FC8-D04F-83DB-B90674D61EAF}"/>
                  </a:ext>
                </a:extLst>
              </p:cNvPr>
              <p:cNvSpPr txBox="1">
                <a:spLocks noRot="1" noChangeAspect="1" noMove="1" noResize="1" noEditPoints="1" noAdjustHandles="1" noChangeArrowheads="1" noChangeShapeType="1" noTextEdit="1"/>
              </p:cNvSpPr>
              <p:nvPr/>
            </p:nvSpPr>
            <p:spPr>
              <a:xfrm>
                <a:off x="324630" y="1067858"/>
                <a:ext cx="10918625" cy="3785652"/>
              </a:xfrm>
              <a:prstGeom prst="rect">
                <a:avLst/>
              </a:prstGeom>
              <a:blipFill>
                <a:blip r:embed="rId3"/>
                <a:stretch>
                  <a:fillRect l="-697" t="-1338"/>
                </a:stretch>
              </a:blipFill>
            </p:spPr>
            <p:txBody>
              <a:bodyPr/>
              <a:lstStyle/>
              <a:p>
                <a:r>
                  <a:rPr lang="en-US">
                    <a:noFill/>
                  </a:rPr>
                  <a:t> </a:t>
                </a:r>
              </a:p>
            </p:txBody>
          </p:sp>
        </mc:Fallback>
      </mc:AlternateContent>
    </p:spTree>
    <p:extLst>
      <p:ext uri="{BB962C8B-B14F-4D97-AF65-F5344CB8AC3E}">
        <p14:creationId xmlns:p14="http://schemas.microsoft.com/office/powerpoint/2010/main" val="6099863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Diagram&#10;&#10;Description automatically generated">
            <a:extLst>
              <a:ext uri="{FF2B5EF4-FFF2-40B4-BE49-F238E27FC236}">
                <a16:creationId xmlns:a16="http://schemas.microsoft.com/office/drawing/2014/main" id="{AFB5D6BD-7425-704A-8EE7-6773198C15EC}"/>
              </a:ext>
            </a:extLst>
          </p:cNvPr>
          <p:cNvPicPr>
            <a:picLocks noChangeAspect="1"/>
          </p:cNvPicPr>
          <p:nvPr/>
        </p:nvPicPr>
        <p:blipFill>
          <a:blip r:embed="rId3"/>
          <a:stretch>
            <a:fillRect/>
          </a:stretch>
        </p:blipFill>
        <p:spPr>
          <a:xfrm>
            <a:off x="826020" y="0"/>
            <a:ext cx="10539959" cy="6858000"/>
          </a:xfrm>
          <a:prstGeom prst="rect">
            <a:avLst/>
          </a:prstGeom>
        </p:spPr>
      </p:pic>
      <p:sp>
        <p:nvSpPr>
          <p:cNvPr id="12" name="TextBox 11">
            <a:extLst>
              <a:ext uri="{FF2B5EF4-FFF2-40B4-BE49-F238E27FC236}">
                <a16:creationId xmlns:a16="http://schemas.microsoft.com/office/drawing/2014/main" id="{8D7F832A-5613-7644-BD3B-417CA23F8414}"/>
              </a:ext>
            </a:extLst>
          </p:cNvPr>
          <p:cNvSpPr txBox="1"/>
          <p:nvPr/>
        </p:nvSpPr>
        <p:spPr>
          <a:xfrm>
            <a:off x="157161" y="42864"/>
            <a:ext cx="1526765" cy="369332"/>
          </a:xfrm>
          <a:prstGeom prst="rect">
            <a:avLst/>
          </a:prstGeom>
          <a:noFill/>
        </p:spPr>
        <p:txBody>
          <a:bodyPr wrap="none" rtlCol="0">
            <a:spAutoFit/>
          </a:bodyPr>
          <a:lstStyle/>
          <a:p>
            <a:r>
              <a:rPr lang="en-US" b="1" dirty="0">
                <a:solidFill>
                  <a:srgbClr val="C00000"/>
                </a:solidFill>
              </a:rPr>
              <a:t>For </a:t>
            </a:r>
            <a:r>
              <a:rPr lang="en-US" b="1" dirty="0" err="1">
                <a:solidFill>
                  <a:srgbClr val="C00000"/>
                </a:solidFill>
              </a:rPr>
              <a:t>NetHealth</a:t>
            </a:r>
            <a:endParaRPr lang="en-US" b="1" dirty="0">
              <a:solidFill>
                <a:srgbClr val="C00000"/>
              </a:solidFill>
            </a:endParaRPr>
          </a:p>
        </p:txBody>
      </p:sp>
      <p:sp>
        <p:nvSpPr>
          <p:cNvPr id="4" name="Slide Number Placeholder 13">
            <a:extLst>
              <a:ext uri="{FF2B5EF4-FFF2-40B4-BE49-F238E27FC236}">
                <a16:creationId xmlns:a16="http://schemas.microsoft.com/office/drawing/2014/main" id="{EBBC774D-3235-074B-9BE8-271154212BCD}"/>
              </a:ext>
            </a:extLst>
          </p:cNvPr>
          <p:cNvSpPr>
            <a:spLocks noGrp="1"/>
          </p:cNvSpPr>
          <p:nvPr>
            <p:ph type="sldNum" sz="quarter" idx="12"/>
          </p:nvPr>
        </p:nvSpPr>
        <p:spPr>
          <a:xfrm>
            <a:off x="10305600" y="6492875"/>
            <a:ext cx="2743200" cy="365125"/>
          </a:xfrm>
        </p:spPr>
        <p:txBody>
          <a:bodyPr/>
          <a:lstStyle/>
          <a:p>
            <a:pPr algn="ctr"/>
            <a:fld id="{5E1D2DF7-6972-1645-9CCD-4244C2539667}" type="slidenum">
              <a:rPr lang="en-US" smtClean="0"/>
              <a:pPr algn="ctr"/>
              <a:t>20</a:t>
            </a:fld>
            <a:endParaRPr lang="en-US" dirty="0"/>
          </a:p>
        </p:txBody>
      </p:sp>
      <p:sp>
        <p:nvSpPr>
          <p:cNvPr id="2" name="Rectangle 1">
            <a:extLst>
              <a:ext uri="{FF2B5EF4-FFF2-40B4-BE49-F238E27FC236}">
                <a16:creationId xmlns:a16="http://schemas.microsoft.com/office/drawing/2014/main" id="{63987866-7AFC-D24D-8155-FB17E79E6D59}"/>
              </a:ext>
            </a:extLst>
          </p:cNvPr>
          <p:cNvSpPr/>
          <p:nvPr/>
        </p:nvSpPr>
        <p:spPr>
          <a:xfrm>
            <a:off x="554181" y="3529541"/>
            <a:ext cx="11083636" cy="609600"/>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AB6E0235-C2AD-3248-93AB-22CA3BC5E203}"/>
              </a:ext>
            </a:extLst>
          </p:cNvPr>
          <p:cNvSpPr/>
          <p:nvPr/>
        </p:nvSpPr>
        <p:spPr>
          <a:xfrm>
            <a:off x="554181" y="5900208"/>
            <a:ext cx="11083636" cy="609600"/>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029F848D-8B39-AC43-8163-142ECDCF336F}"/>
              </a:ext>
            </a:extLst>
          </p:cNvPr>
          <p:cNvSpPr/>
          <p:nvPr/>
        </p:nvSpPr>
        <p:spPr>
          <a:xfrm>
            <a:off x="554181" y="1768474"/>
            <a:ext cx="11083636" cy="609600"/>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307577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2"/>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8"/>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1" nodeType="clickEffect">
                                  <p:stCondLst>
                                    <p:cond delay="0"/>
                                  </p:stCondLst>
                                  <p:childTnLst>
                                    <p:set>
                                      <p:cBhvr>
                                        <p:cTn id="26" dur="1" fill="hold">
                                          <p:stCondLst>
                                            <p:cond delay="0"/>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8" grpId="0" animBg="1"/>
      <p:bldP spid="8" grpId="1" animBg="1"/>
      <p:bldP spid="9" grpId="0" animBg="1"/>
      <p:bldP spid="9" grpId="1"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AFB5D6BD-7425-704A-8EE7-6773198C15EC}"/>
              </a:ext>
            </a:extLst>
          </p:cNvPr>
          <p:cNvPicPr>
            <a:picLocks noChangeAspect="1"/>
          </p:cNvPicPr>
          <p:nvPr/>
        </p:nvPicPr>
        <p:blipFill>
          <a:blip r:embed="rId3"/>
          <a:srcRect/>
          <a:stretch/>
        </p:blipFill>
        <p:spPr>
          <a:xfrm>
            <a:off x="2139949" y="0"/>
            <a:ext cx="7912100" cy="6858000"/>
          </a:xfrm>
          <a:prstGeom prst="rect">
            <a:avLst/>
          </a:prstGeom>
        </p:spPr>
      </p:pic>
      <p:sp>
        <p:nvSpPr>
          <p:cNvPr id="12" name="TextBox 11">
            <a:extLst>
              <a:ext uri="{FF2B5EF4-FFF2-40B4-BE49-F238E27FC236}">
                <a16:creationId xmlns:a16="http://schemas.microsoft.com/office/drawing/2014/main" id="{8D7F832A-5613-7644-BD3B-417CA23F8414}"/>
              </a:ext>
            </a:extLst>
          </p:cNvPr>
          <p:cNvSpPr txBox="1"/>
          <p:nvPr/>
        </p:nvSpPr>
        <p:spPr>
          <a:xfrm>
            <a:off x="157161" y="42864"/>
            <a:ext cx="1446614" cy="369332"/>
          </a:xfrm>
          <a:prstGeom prst="rect">
            <a:avLst/>
          </a:prstGeom>
          <a:noFill/>
        </p:spPr>
        <p:txBody>
          <a:bodyPr wrap="none" rtlCol="0">
            <a:spAutoFit/>
          </a:bodyPr>
          <a:lstStyle/>
          <a:p>
            <a:r>
              <a:rPr lang="en-US" b="1" dirty="0">
                <a:solidFill>
                  <a:srgbClr val="C00000"/>
                </a:solidFill>
              </a:rPr>
              <a:t>For </a:t>
            </a:r>
            <a:r>
              <a:rPr lang="en-US" b="1" dirty="0" err="1">
                <a:solidFill>
                  <a:srgbClr val="C00000"/>
                </a:solidFill>
              </a:rPr>
              <a:t>NetSense</a:t>
            </a:r>
            <a:endParaRPr lang="en-US" b="1" dirty="0">
              <a:solidFill>
                <a:srgbClr val="C00000"/>
              </a:solidFill>
            </a:endParaRPr>
          </a:p>
        </p:txBody>
      </p:sp>
      <p:sp>
        <p:nvSpPr>
          <p:cNvPr id="4" name="Slide Number Placeholder 13">
            <a:extLst>
              <a:ext uri="{FF2B5EF4-FFF2-40B4-BE49-F238E27FC236}">
                <a16:creationId xmlns:a16="http://schemas.microsoft.com/office/drawing/2014/main" id="{C5573ABF-609B-664B-860F-D69D70FCF518}"/>
              </a:ext>
            </a:extLst>
          </p:cNvPr>
          <p:cNvSpPr>
            <a:spLocks noGrp="1"/>
          </p:cNvSpPr>
          <p:nvPr>
            <p:ph type="sldNum" sz="quarter" idx="12"/>
          </p:nvPr>
        </p:nvSpPr>
        <p:spPr>
          <a:xfrm>
            <a:off x="9349636" y="6486077"/>
            <a:ext cx="2743200" cy="365125"/>
          </a:xfrm>
        </p:spPr>
        <p:txBody>
          <a:bodyPr/>
          <a:lstStyle/>
          <a:p>
            <a:pPr algn="ctr"/>
            <a:fld id="{5E1D2DF7-6972-1645-9CCD-4244C2539667}" type="slidenum">
              <a:rPr lang="en-US" smtClean="0"/>
              <a:pPr algn="ctr"/>
              <a:t>21</a:t>
            </a:fld>
            <a:endParaRPr lang="en-US" dirty="0"/>
          </a:p>
        </p:txBody>
      </p:sp>
      <p:sp>
        <p:nvSpPr>
          <p:cNvPr id="5" name="Rectangle 4">
            <a:extLst>
              <a:ext uri="{FF2B5EF4-FFF2-40B4-BE49-F238E27FC236}">
                <a16:creationId xmlns:a16="http://schemas.microsoft.com/office/drawing/2014/main" id="{A3F74F88-4902-D542-AA86-9EEBBB7945C2}"/>
              </a:ext>
            </a:extLst>
          </p:cNvPr>
          <p:cNvSpPr/>
          <p:nvPr/>
        </p:nvSpPr>
        <p:spPr>
          <a:xfrm>
            <a:off x="2015067" y="3529541"/>
            <a:ext cx="8036982" cy="609600"/>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92E89BAB-C733-DB4D-A3A6-F6298798C6BF}"/>
              </a:ext>
            </a:extLst>
          </p:cNvPr>
          <p:cNvSpPr/>
          <p:nvPr/>
        </p:nvSpPr>
        <p:spPr>
          <a:xfrm>
            <a:off x="2139949" y="5893410"/>
            <a:ext cx="8036982" cy="609600"/>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9AEFD5FB-7460-204B-9704-C269E2C10982}"/>
              </a:ext>
            </a:extLst>
          </p:cNvPr>
          <p:cNvSpPr/>
          <p:nvPr/>
        </p:nvSpPr>
        <p:spPr>
          <a:xfrm>
            <a:off x="2015067" y="1738007"/>
            <a:ext cx="8036982" cy="609600"/>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160865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5"/>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6"/>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1" nodeType="clickEffect">
                                  <p:stCondLst>
                                    <p:cond delay="0"/>
                                  </p:stCondLst>
                                  <p:childTnLst>
                                    <p:set>
                                      <p:cBhvr>
                                        <p:cTn id="26"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animBg="1"/>
      <p:bldP spid="6" grpId="1" animBg="1"/>
      <p:bldP spid="7" grpId="0" animBg="1"/>
      <p:bldP spid="7" grpId="1"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9FAE372-EE17-F647-B60D-0DBD33AE20D3}"/>
              </a:ext>
            </a:extLst>
          </p:cNvPr>
          <p:cNvSpPr txBox="1">
            <a:spLocks/>
          </p:cNvSpPr>
          <p:nvPr/>
        </p:nvSpPr>
        <p:spPr>
          <a:xfrm>
            <a:off x="167009" y="126084"/>
            <a:ext cx="1143209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rgbClr val="C00000"/>
                </a:solidFill>
              </a:rPr>
              <a:t>Analyzing relationship dynamics</a:t>
            </a:r>
          </a:p>
        </p:txBody>
      </p:sp>
      <p:pic>
        <p:nvPicPr>
          <p:cNvPr id="5" name="Picture 4">
            <a:extLst>
              <a:ext uri="{FF2B5EF4-FFF2-40B4-BE49-F238E27FC236}">
                <a16:creationId xmlns:a16="http://schemas.microsoft.com/office/drawing/2014/main" id="{0BBA5D51-DB6F-3345-B991-B7003D5DE107}"/>
              </a:ext>
            </a:extLst>
          </p:cNvPr>
          <p:cNvPicPr/>
          <p:nvPr/>
        </p:nvPicPr>
        <p:blipFill>
          <a:blip r:embed="rId2"/>
          <a:stretch/>
        </p:blipFill>
        <p:spPr>
          <a:xfrm>
            <a:off x="14500" y="6325863"/>
            <a:ext cx="2743200" cy="493776"/>
          </a:xfrm>
          <a:prstGeom prst="rect">
            <a:avLst/>
          </a:prstGeom>
          <a:ln>
            <a:noFill/>
          </a:ln>
        </p:spPr>
      </p:pic>
      <p:sp>
        <p:nvSpPr>
          <p:cNvPr id="6" name="Slide Number Placeholder 13">
            <a:extLst>
              <a:ext uri="{FF2B5EF4-FFF2-40B4-BE49-F238E27FC236}">
                <a16:creationId xmlns:a16="http://schemas.microsoft.com/office/drawing/2014/main" id="{15B413AA-EA43-FA44-9C46-C3D3945653AD}"/>
              </a:ext>
            </a:extLst>
          </p:cNvPr>
          <p:cNvSpPr>
            <a:spLocks noGrp="1"/>
          </p:cNvSpPr>
          <p:nvPr>
            <p:ph type="sldNum" sz="quarter" idx="12"/>
          </p:nvPr>
        </p:nvSpPr>
        <p:spPr>
          <a:xfrm>
            <a:off x="9349636" y="6486077"/>
            <a:ext cx="2743200" cy="365125"/>
          </a:xfrm>
        </p:spPr>
        <p:txBody>
          <a:bodyPr/>
          <a:lstStyle/>
          <a:p>
            <a:pPr algn="ctr"/>
            <a:fld id="{5E1D2DF7-6972-1645-9CCD-4244C2539667}" type="slidenum">
              <a:rPr lang="en-US" smtClean="0"/>
              <a:pPr algn="ctr"/>
              <a:t>22</a:t>
            </a:fld>
            <a:endParaRPr lang="en-US" dirty="0"/>
          </a:p>
        </p:txBody>
      </p:sp>
      <p:sp>
        <p:nvSpPr>
          <p:cNvPr id="8" name="TextBox 7">
            <a:extLst>
              <a:ext uri="{FF2B5EF4-FFF2-40B4-BE49-F238E27FC236}">
                <a16:creationId xmlns:a16="http://schemas.microsoft.com/office/drawing/2014/main" id="{62F580B2-0270-9348-A42D-99D72044959E}"/>
              </a:ext>
            </a:extLst>
          </p:cNvPr>
          <p:cNvSpPr txBox="1"/>
          <p:nvPr/>
        </p:nvSpPr>
        <p:spPr>
          <a:xfrm>
            <a:off x="324630" y="1145132"/>
            <a:ext cx="10719607" cy="4308872"/>
          </a:xfrm>
          <a:prstGeom prst="rect">
            <a:avLst/>
          </a:prstGeom>
          <a:noFill/>
        </p:spPr>
        <p:txBody>
          <a:bodyPr wrap="square" rtlCol="0">
            <a:spAutoFit/>
          </a:bodyPr>
          <a:lstStyle/>
          <a:p>
            <a:pPr marL="342900" indent="-342900">
              <a:buFont typeface="Arial" panose="020B0604020202020204" pitchFamily="34" charset="0"/>
              <a:buChar char="•"/>
            </a:pPr>
            <a:r>
              <a:rPr lang="en-US" sz="2400" dirty="0"/>
              <a:t>Using the LSTM model, we project the tie strength values of all listed alter-ego pairs over the entirety of the </a:t>
            </a:r>
            <a:r>
              <a:rPr lang="en-US" sz="2400" dirty="0" err="1"/>
              <a:t>NetSense</a:t>
            </a:r>
            <a:r>
              <a:rPr lang="en-US" sz="2400" dirty="0"/>
              <a:t> and </a:t>
            </a:r>
            <a:r>
              <a:rPr lang="en-US" sz="2400" dirty="0" err="1"/>
              <a:t>NetHealth</a:t>
            </a:r>
            <a:r>
              <a:rPr lang="en-US" sz="2400" dirty="0"/>
              <a:t> datasets</a:t>
            </a:r>
          </a:p>
          <a:p>
            <a:pPr marL="342900" indent="-342900">
              <a:buFont typeface="Arial" panose="020B0604020202020204" pitchFamily="34" charset="0"/>
              <a:buChar char="•"/>
            </a:pPr>
            <a:r>
              <a:rPr lang="en-US" sz="2400" dirty="0"/>
              <a:t>We subsequently identify these evolving dyads by their relationship classifications</a:t>
            </a:r>
          </a:p>
          <a:p>
            <a:pPr marL="342900" indent="-342900">
              <a:buFont typeface="Arial" panose="020B0604020202020204" pitchFamily="34" charset="0"/>
              <a:buChar char="•"/>
            </a:pPr>
            <a:r>
              <a:rPr lang="en-US" sz="2400" dirty="0"/>
              <a:t>We then analyze:</a:t>
            </a:r>
          </a:p>
          <a:p>
            <a:pPr marL="800100" lvl="1" indent="-342900">
              <a:buFont typeface="Arial" panose="020B0604020202020204" pitchFamily="34" charset="0"/>
              <a:buChar char="•"/>
            </a:pPr>
            <a:r>
              <a:rPr lang="en-US" sz="2000" dirty="0"/>
              <a:t>The average tie strength (edge weight) of these classifications over time </a:t>
            </a:r>
          </a:p>
          <a:p>
            <a:pPr marL="800100" lvl="1" indent="-342900">
              <a:buFont typeface="Arial" panose="020B0604020202020204" pitchFamily="34" charset="0"/>
              <a:buChar char="•"/>
            </a:pPr>
            <a:r>
              <a:rPr lang="en-US" sz="2000" dirty="0"/>
              <a:t>The distribution of transition differences of these classifications</a:t>
            </a:r>
          </a:p>
          <a:p>
            <a:pPr marL="1257300" lvl="2" indent="-342900">
              <a:buFont typeface="Arial" panose="020B0604020202020204" pitchFamily="34" charset="0"/>
              <a:buChar char="•"/>
            </a:pPr>
            <a:r>
              <a:rPr lang="en-US" dirty="0"/>
              <a:t>We find the timestamp of the point of greatest change for a given dyad, </a:t>
            </a:r>
          </a:p>
          <a:p>
            <a:pPr marL="1257300" lvl="2" indent="-342900">
              <a:buFont typeface="Arial" panose="020B0604020202020204" pitchFamily="34" charset="0"/>
              <a:buChar char="•"/>
            </a:pPr>
            <a:r>
              <a:rPr lang="en-US" dirty="0"/>
              <a:t>We then take the average tie strength value of this dyad before and after this transition</a:t>
            </a:r>
          </a:p>
          <a:p>
            <a:pPr marL="1257300" lvl="2" indent="-342900">
              <a:buFont typeface="Arial" panose="020B0604020202020204" pitchFamily="34" charset="0"/>
              <a:buChar char="•"/>
            </a:pPr>
            <a:r>
              <a:rPr lang="en-US" dirty="0"/>
              <a:t>We then take the difference of these two values to find how great, overall, was the tie strength change upon this transition</a:t>
            </a:r>
          </a:p>
          <a:p>
            <a:pPr marL="1257300" lvl="2" indent="-342900">
              <a:buFont typeface="Arial" panose="020B0604020202020204" pitchFamily="34" charset="0"/>
              <a:buChar char="•"/>
            </a:pPr>
            <a:r>
              <a:rPr lang="en-US" dirty="0"/>
              <a:t>We group these values by their classification and then distribute them </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endParaRPr lang="en-US" sz="2400" dirty="0"/>
          </a:p>
        </p:txBody>
      </p:sp>
    </p:spTree>
    <p:extLst>
      <p:ext uri="{BB962C8B-B14F-4D97-AF65-F5344CB8AC3E}">
        <p14:creationId xmlns:p14="http://schemas.microsoft.com/office/powerpoint/2010/main" val="15927489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9FAE372-EE17-F647-B60D-0DBD33AE20D3}"/>
              </a:ext>
            </a:extLst>
          </p:cNvPr>
          <p:cNvSpPr txBox="1">
            <a:spLocks/>
          </p:cNvSpPr>
          <p:nvPr/>
        </p:nvSpPr>
        <p:spPr>
          <a:xfrm>
            <a:off x="167009" y="126084"/>
            <a:ext cx="1143209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rgbClr val="C00000"/>
                </a:solidFill>
              </a:rPr>
              <a:t>Analyzing relationship dynamics</a:t>
            </a:r>
          </a:p>
        </p:txBody>
      </p:sp>
      <p:pic>
        <p:nvPicPr>
          <p:cNvPr id="5" name="Picture 4">
            <a:extLst>
              <a:ext uri="{FF2B5EF4-FFF2-40B4-BE49-F238E27FC236}">
                <a16:creationId xmlns:a16="http://schemas.microsoft.com/office/drawing/2014/main" id="{0BBA5D51-DB6F-3345-B991-B7003D5DE107}"/>
              </a:ext>
            </a:extLst>
          </p:cNvPr>
          <p:cNvPicPr/>
          <p:nvPr/>
        </p:nvPicPr>
        <p:blipFill>
          <a:blip r:embed="rId2"/>
          <a:stretch/>
        </p:blipFill>
        <p:spPr>
          <a:xfrm>
            <a:off x="14500" y="6325863"/>
            <a:ext cx="2743200" cy="493776"/>
          </a:xfrm>
          <a:prstGeom prst="rect">
            <a:avLst/>
          </a:prstGeom>
          <a:ln>
            <a:noFill/>
          </a:ln>
        </p:spPr>
      </p:pic>
      <p:sp>
        <p:nvSpPr>
          <p:cNvPr id="6" name="Slide Number Placeholder 13">
            <a:extLst>
              <a:ext uri="{FF2B5EF4-FFF2-40B4-BE49-F238E27FC236}">
                <a16:creationId xmlns:a16="http://schemas.microsoft.com/office/drawing/2014/main" id="{15B413AA-EA43-FA44-9C46-C3D3945653AD}"/>
              </a:ext>
            </a:extLst>
          </p:cNvPr>
          <p:cNvSpPr>
            <a:spLocks noGrp="1"/>
          </p:cNvSpPr>
          <p:nvPr>
            <p:ph type="sldNum" sz="quarter" idx="12"/>
          </p:nvPr>
        </p:nvSpPr>
        <p:spPr>
          <a:xfrm>
            <a:off x="9349636" y="6486077"/>
            <a:ext cx="2743200" cy="365125"/>
          </a:xfrm>
        </p:spPr>
        <p:txBody>
          <a:bodyPr/>
          <a:lstStyle/>
          <a:p>
            <a:pPr algn="ctr"/>
            <a:fld id="{5E1D2DF7-6972-1645-9CCD-4244C2539667}" type="slidenum">
              <a:rPr lang="en-US" smtClean="0"/>
              <a:pPr algn="ctr"/>
              <a:t>23</a:t>
            </a:fld>
            <a:endParaRPr lang="en-US" dirty="0"/>
          </a:p>
        </p:txBody>
      </p:sp>
      <p:pic>
        <p:nvPicPr>
          <p:cNvPr id="3" name="Picture 2" descr="Chart&#10;&#10;Description automatically generated">
            <a:extLst>
              <a:ext uri="{FF2B5EF4-FFF2-40B4-BE49-F238E27FC236}">
                <a16:creationId xmlns:a16="http://schemas.microsoft.com/office/drawing/2014/main" id="{2688736C-62DD-3749-AC72-A52B39CA7CFB}"/>
              </a:ext>
            </a:extLst>
          </p:cNvPr>
          <p:cNvPicPr>
            <a:picLocks noChangeAspect="1"/>
          </p:cNvPicPr>
          <p:nvPr/>
        </p:nvPicPr>
        <p:blipFill>
          <a:blip r:embed="rId3"/>
          <a:stretch>
            <a:fillRect/>
          </a:stretch>
        </p:blipFill>
        <p:spPr>
          <a:xfrm>
            <a:off x="990600" y="1860550"/>
            <a:ext cx="10210800" cy="3136900"/>
          </a:xfrm>
          <a:prstGeom prst="rect">
            <a:avLst/>
          </a:prstGeom>
        </p:spPr>
      </p:pic>
    </p:spTree>
    <p:extLst>
      <p:ext uri="{BB962C8B-B14F-4D97-AF65-F5344CB8AC3E}">
        <p14:creationId xmlns:p14="http://schemas.microsoft.com/office/powerpoint/2010/main" val="24846607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7E9B1A8-D921-7842-8F09-E11E611D871F}"/>
              </a:ext>
            </a:extLst>
          </p:cNvPr>
          <p:cNvSpPr txBox="1">
            <a:spLocks/>
          </p:cNvSpPr>
          <p:nvPr/>
        </p:nvSpPr>
        <p:spPr>
          <a:xfrm>
            <a:off x="167009" y="126084"/>
            <a:ext cx="1143209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rgbClr val="C00000"/>
                </a:solidFill>
              </a:rPr>
              <a:t>Conclusions</a:t>
            </a:r>
          </a:p>
        </p:txBody>
      </p:sp>
      <p:pic>
        <p:nvPicPr>
          <p:cNvPr id="5" name="Picture 4">
            <a:extLst>
              <a:ext uri="{FF2B5EF4-FFF2-40B4-BE49-F238E27FC236}">
                <a16:creationId xmlns:a16="http://schemas.microsoft.com/office/drawing/2014/main" id="{B5A181D1-252E-B14F-82A0-FD07CC1D358A}"/>
              </a:ext>
            </a:extLst>
          </p:cNvPr>
          <p:cNvPicPr/>
          <p:nvPr/>
        </p:nvPicPr>
        <p:blipFill>
          <a:blip r:embed="rId3"/>
          <a:stretch/>
        </p:blipFill>
        <p:spPr>
          <a:xfrm>
            <a:off x="14500" y="6325863"/>
            <a:ext cx="2743200" cy="493776"/>
          </a:xfrm>
          <a:prstGeom prst="rect">
            <a:avLst/>
          </a:prstGeom>
          <a:ln>
            <a:noFill/>
          </a:ln>
        </p:spPr>
      </p:pic>
      <p:sp>
        <p:nvSpPr>
          <p:cNvPr id="6" name="Slide Number Placeholder 13">
            <a:extLst>
              <a:ext uri="{FF2B5EF4-FFF2-40B4-BE49-F238E27FC236}">
                <a16:creationId xmlns:a16="http://schemas.microsoft.com/office/drawing/2014/main" id="{36CF223B-A193-3441-9E6D-455072BE9A0E}"/>
              </a:ext>
            </a:extLst>
          </p:cNvPr>
          <p:cNvSpPr>
            <a:spLocks noGrp="1"/>
          </p:cNvSpPr>
          <p:nvPr>
            <p:ph type="sldNum" sz="quarter" idx="12"/>
          </p:nvPr>
        </p:nvSpPr>
        <p:spPr>
          <a:xfrm>
            <a:off x="9349636" y="6486077"/>
            <a:ext cx="2743200" cy="365125"/>
          </a:xfrm>
        </p:spPr>
        <p:txBody>
          <a:bodyPr/>
          <a:lstStyle/>
          <a:p>
            <a:pPr algn="ctr"/>
            <a:fld id="{5E1D2DF7-6972-1645-9CCD-4244C2539667}" type="slidenum">
              <a:rPr lang="en-US" smtClean="0"/>
              <a:pPr algn="ctr"/>
              <a:t>24</a:t>
            </a:fld>
            <a:endParaRPr lang="en-US" dirty="0"/>
          </a:p>
        </p:txBody>
      </p:sp>
      <p:sp>
        <p:nvSpPr>
          <p:cNvPr id="7" name="TextBox 6">
            <a:extLst>
              <a:ext uri="{FF2B5EF4-FFF2-40B4-BE49-F238E27FC236}">
                <a16:creationId xmlns:a16="http://schemas.microsoft.com/office/drawing/2014/main" id="{5F9A9A2A-066E-A042-88AA-0E1B144D5750}"/>
              </a:ext>
            </a:extLst>
          </p:cNvPr>
          <p:cNvSpPr txBox="1"/>
          <p:nvPr/>
        </p:nvSpPr>
        <p:spPr>
          <a:xfrm>
            <a:off x="324630" y="1145132"/>
            <a:ext cx="11768206" cy="5047536"/>
          </a:xfrm>
          <a:prstGeom prst="rect">
            <a:avLst/>
          </a:prstGeom>
          <a:noFill/>
        </p:spPr>
        <p:txBody>
          <a:bodyPr wrap="square" rtlCol="0">
            <a:spAutoFit/>
          </a:bodyPr>
          <a:lstStyle/>
          <a:p>
            <a:pPr marL="342900" indent="-342900">
              <a:buFont typeface="Arial" panose="020B0604020202020204" pitchFamily="34" charset="0"/>
              <a:buChar char="•"/>
            </a:pPr>
            <a:r>
              <a:rPr lang="en-US" sz="2400" dirty="0"/>
              <a:t>Our pipeline introduces a novel approach to predicting tie strength</a:t>
            </a:r>
          </a:p>
          <a:p>
            <a:pPr marL="342900" indent="-342900">
              <a:buFont typeface="Arial" panose="020B0604020202020204" pitchFamily="34" charset="0"/>
              <a:buChar char="•"/>
            </a:pPr>
            <a:r>
              <a:rPr lang="en-US" sz="2400" b="1" dirty="0"/>
              <a:t>Time series and ML models can accurately predict surveys over long periods of time without stimulus</a:t>
            </a:r>
          </a:p>
          <a:p>
            <a:pPr marL="342900" indent="-342900">
              <a:buFont typeface="Arial" panose="020B0604020202020204" pitchFamily="34" charset="0"/>
              <a:buChar char="•"/>
            </a:pPr>
            <a:r>
              <a:rPr lang="en-US" sz="2400" dirty="0"/>
              <a:t>The predictive process itself requires no platform-specific attributes, just general communication data and sparse tie strength ground truth</a:t>
            </a:r>
          </a:p>
          <a:p>
            <a:pPr marL="342900" indent="-342900">
              <a:buFont typeface="Arial" panose="020B0604020202020204" pitchFamily="34" charset="0"/>
              <a:buChar char="•"/>
            </a:pPr>
            <a:r>
              <a:rPr lang="en-US" sz="2400" b="1" dirty="0"/>
              <a:t>Time series and ML models can accurately predict across domains, showing transferability of behavior is extractable using our pipeline</a:t>
            </a:r>
          </a:p>
          <a:p>
            <a:pPr marL="342900" indent="-342900">
              <a:buFont typeface="Arial" panose="020B0604020202020204" pitchFamily="34" charset="0"/>
              <a:buChar char="•"/>
            </a:pPr>
            <a:r>
              <a:rPr lang="en-US" sz="2400" dirty="0"/>
              <a:t>Analysis findings:</a:t>
            </a:r>
          </a:p>
          <a:p>
            <a:pPr marL="800100" lvl="1" indent="-342900">
              <a:buFont typeface="Arial" panose="020B0604020202020204" pitchFamily="34" charset="0"/>
              <a:buChar char="•"/>
            </a:pPr>
            <a:r>
              <a:rPr lang="en-US" sz="2000" dirty="0"/>
              <a:t>Continuous tie strength trends:</a:t>
            </a:r>
          </a:p>
          <a:p>
            <a:pPr marL="1257300" lvl="2" indent="-342900">
              <a:buFont typeface="Arial" panose="020B0604020202020204" pitchFamily="34" charset="0"/>
              <a:buChar char="•"/>
            </a:pPr>
            <a:r>
              <a:rPr lang="en-US" dirty="0"/>
              <a:t>Unless experiencing a perturbative event, tie strength will eventually establish a stable state </a:t>
            </a:r>
          </a:p>
          <a:p>
            <a:pPr marL="1257300" lvl="2" indent="-342900">
              <a:buFont typeface="Arial" panose="020B0604020202020204" pitchFamily="34" charset="0"/>
              <a:buChar char="•"/>
            </a:pPr>
            <a:r>
              <a:rPr lang="en-US" dirty="0"/>
              <a:t>Perturbative events are easily traceable for anyone using signal generation</a:t>
            </a:r>
          </a:p>
          <a:p>
            <a:pPr marL="800100" lvl="1" indent="-342900">
              <a:buFont typeface="Arial" panose="020B0604020202020204" pitchFamily="34" charset="0"/>
              <a:buChar char="•"/>
            </a:pPr>
            <a:r>
              <a:rPr lang="en-US" sz="2000" dirty="0"/>
              <a:t>Relationship dynamics:</a:t>
            </a:r>
          </a:p>
          <a:p>
            <a:pPr marL="1257300" lvl="2" indent="-342900">
              <a:buFont typeface="Arial" panose="020B0604020202020204" pitchFamily="34" charset="0"/>
              <a:buChar char="•"/>
            </a:pPr>
            <a:r>
              <a:rPr lang="en-US" dirty="0"/>
              <a:t>Familial relationships are often the most stable, undergoing little change</a:t>
            </a:r>
          </a:p>
          <a:p>
            <a:pPr marL="1257300" lvl="2" indent="-342900">
              <a:buFont typeface="Arial" panose="020B0604020202020204" pitchFamily="34" charset="0"/>
              <a:buChar char="•"/>
            </a:pPr>
            <a:r>
              <a:rPr lang="en-US" dirty="0"/>
              <a:t>Friend relationships are usually the most unstable</a:t>
            </a:r>
          </a:p>
          <a:p>
            <a:pPr marL="1257300" lvl="2" indent="-342900">
              <a:buFont typeface="Arial" panose="020B0604020202020204" pitchFamily="34" charset="0"/>
              <a:buChar char="•"/>
            </a:pPr>
            <a:r>
              <a:rPr lang="en-US" dirty="0"/>
              <a:t>Significant others are generally stable, but will often experience the greatest transitions</a:t>
            </a:r>
          </a:p>
        </p:txBody>
      </p:sp>
    </p:spTree>
    <p:extLst>
      <p:ext uri="{BB962C8B-B14F-4D97-AF65-F5344CB8AC3E}">
        <p14:creationId xmlns:p14="http://schemas.microsoft.com/office/powerpoint/2010/main" val="7370132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
            <a:extLst>
              <a:ext uri="{FF2B5EF4-FFF2-40B4-BE49-F238E27FC236}">
                <a16:creationId xmlns:a16="http://schemas.microsoft.com/office/drawing/2014/main" id="{DFDFB445-07FD-994B-BE6F-D39692155F67}"/>
              </a:ext>
            </a:extLst>
          </p:cNvPr>
          <p:cNvPicPr/>
          <p:nvPr/>
        </p:nvPicPr>
        <p:blipFill>
          <a:blip r:embed="rId3"/>
          <a:stretch/>
        </p:blipFill>
        <p:spPr>
          <a:xfrm>
            <a:off x="14500" y="6325863"/>
            <a:ext cx="2743200" cy="493776"/>
          </a:xfrm>
          <a:prstGeom prst="rect">
            <a:avLst/>
          </a:prstGeom>
          <a:ln>
            <a:noFill/>
          </a:ln>
        </p:spPr>
      </p:pic>
      <p:sp>
        <p:nvSpPr>
          <p:cNvPr id="5" name="CustomShape 3">
            <a:extLst>
              <a:ext uri="{FF2B5EF4-FFF2-40B4-BE49-F238E27FC236}">
                <a16:creationId xmlns:a16="http://schemas.microsoft.com/office/drawing/2014/main" id="{CC6D85AB-842B-1A44-A402-EF39E1EC25B8}"/>
              </a:ext>
            </a:extLst>
          </p:cNvPr>
          <p:cNvSpPr/>
          <p:nvPr/>
        </p:nvSpPr>
        <p:spPr>
          <a:xfrm>
            <a:off x="1547035" y="2925826"/>
            <a:ext cx="9097929" cy="1006328"/>
          </a:xfrm>
          <a:prstGeom prst="rect">
            <a:avLst/>
          </a:prstGeom>
          <a:noFill/>
          <a:ln>
            <a:noFill/>
          </a:ln>
        </p:spPr>
        <p:style>
          <a:lnRef idx="0">
            <a:scrgbClr r="0" g="0" b="0"/>
          </a:lnRef>
          <a:fillRef idx="0">
            <a:scrgbClr r="0" g="0" b="0"/>
          </a:fillRef>
          <a:effectRef idx="0">
            <a:scrgbClr r="0" g="0" b="0"/>
          </a:effectRef>
          <a:fontRef idx="minor"/>
        </p:style>
        <p:txBody>
          <a:bodyPr/>
          <a:lstStyle/>
          <a:p>
            <a:pPr algn="ctr">
              <a:lnSpc>
                <a:spcPct val="100000"/>
              </a:lnSpc>
            </a:pPr>
            <a:r>
              <a:rPr lang="en-US" sz="4267" b="1" spc="-1" dirty="0">
                <a:solidFill>
                  <a:srgbClr val="C00000"/>
                </a:solidFill>
              </a:rPr>
              <a:t>Questions?</a:t>
            </a:r>
          </a:p>
        </p:txBody>
      </p:sp>
      <p:sp>
        <p:nvSpPr>
          <p:cNvPr id="6" name="Slide Number Placeholder 13">
            <a:extLst>
              <a:ext uri="{FF2B5EF4-FFF2-40B4-BE49-F238E27FC236}">
                <a16:creationId xmlns:a16="http://schemas.microsoft.com/office/drawing/2014/main" id="{291B3E5C-2087-974E-A812-72C12B6784DC}"/>
              </a:ext>
            </a:extLst>
          </p:cNvPr>
          <p:cNvSpPr>
            <a:spLocks noGrp="1"/>
          </p:cNvSpPr>
          <p:nvPr>
            <p:ph type="sldNum" sz="quarter" idx="12"/>
          </p:nvPr>
        </p:nvSpPr>
        <p:spPr>
          <a:xfrm>
            <a:off x="9349636" y="6486077"/>
            <a:ext cx="2743200" cy="365125"/>
          </a:xfrm>
        </p:spPr>
        <p:txBody>
          <a:bodyPr/>
          <a:lstStyle/>
          <a:p>
            <a:pPr algn="ctr"/>
            <a:fld id="{5E1D2DF7-6972-1645-9CCD-4244C2539667}" type="slidenum">
              <a:rPr lang="en-US" smtClean="0"/>
              <a:pPr algn="ctr"/>
              <a:t>25</a:t>
            </a:fld>
            <a:endParaRPr lang="en-US" dirty="0"/>
          </a:p>
        </p:txBody>
      </p:sp>
      <p:cxnSp>
        <p:nvCxnSpPr>
          <p:cNvPr id="7" name="Straight Connector 6">
            <a:extLst>
              <a:ext uri="{FF2B5EF4-FFF2-40B4-BE49-F238E27FC236}">
                <a16:creationId xmlns:a16="http://schemas.microsoft.com/office/drawing/2014/main" id="{C8BFF492-8274-0F49-8C10-C8EB8FDB5D45}"/>
              </a:ext>
            </a:extLst>
          </p:cNvPr>
          <p:cNvCxnSpPr/>
          <p:nvPr/>
        </p:nvCxnSpPr>
        <p:spPr>
          <a:xfrm>
            <a:off x="200085" y="492643"/>
            <a:ext cx="11690638" cy="0"/>
          </a:xfrm>
          <a:prstGeom prst="line">
            <a:avLst/>
          </a:prstGeom>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4738631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TotalTime>
  <Words>2399</Words>
  <Application>Microsoft Macintosh PowerPoint</Application>
  <PresentationFormat>Widescreen</PresentationFormat>
  <Paragraphs>293</Paragraphs>
  <Slides>25</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25</vt:i4>
      </vt:variant>
    </vt:vector>
  </HeadingPairs>
  <TitlesOfParts>
    <vt:vector size="31" baseType="lpstr">
      <vt:lpstr>Arial</vt:lpstr>
      <vt:lpstr>Calibri</vt:lpstr>
      <vt:lpstr>Calibri Light</vt:lpstr>
      <vt:lpstr>Cambria Math</vt:lpstr>
      <vt:lpstr>Tahoma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James Flamino</dc:creator>
  <cp:lastModifiedBy>James Flamino</cp:lastModifiedBy>
  <cp:revision>3</cp:revision>
  <dcterms:created xsi:type="dcterms:W3CDTF">2021-11-16T18:19:44Z</dcterms:created>
  <dcterms:modified xsi:type="dcterms:W3CDTF">2021-11-18T03:51:36Z</dcterms:modified>
</cp:coreProperties>
</file>