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</p:sldMasterIdLst>
  <p:notesMasterIdLst>
    <p:notesMasterId r:id="rId19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7" r:id="rId11"/>
    <p:sldId id="269" r:id="rId12"/>
    <p:sldId id="273" r:id="rId13"/>
    <p:sldId id="268" r:id="rId14"/>
    <p:sldId id="274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8"/>
    <p:restoredTop sz="70187"/>
  </p:normalViewPr>
  <p:slideViewPr>
    <p:cSldViewPr snapToGrid="0" snapToObjects="1">
      <p:cViewPr varScale="1">
        <p:scale>
          <a:sx n="44" d="100"/>
          <a:sy n="44" d="100"/>
        </p:scale>
        <p:origin x="100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CE3789-8116-1946-A8F1-C22918859770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91A5DE-96B6-8E45-9D20-D61B6B017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657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1A5DE-96B6-8E45-9D20-D61B6B0172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332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1A5DE-96B6-8E45-9D20-D61B6B0172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404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1A5DE-96B6-8E45-9D20-D61B6B0172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790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1A5DE-96B6-8E45-9D20-D61B6B0172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253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1A5DE-96B6-8E45-9D20-D61B6B0172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41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1A5DE-96B6-8E45-9D20-D61B6B0172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246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1A5DE-96B6-8E45-9D20-D61B6B0172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414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1A5DE-96B6-8E45-9D20-D61B6B0172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03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marR="0" lvl="0" indent="-1714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A complex multi-dimensional parameter space can be converted to a natural parameter space (</a:t>
                </a:r>
                <a:r>
                  <a:rPr lang="en-US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𝛽 </a:t>
                </a:r>
                <a:r>
                  <a:rPr lang="el-GR" dirty="0"/>
                  <a:t>-</a:t>
                </a:r>
                <a:r>
                  <a:rPr lang="en-US" dirty="0"/>
                  <a:t>space) to determine universal patterns of network resilience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- since b effect is based on degree of nodes 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1A5DE-96B6-8E45-9D20-D61B6B0172D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33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1A5DE-96B6-8E45-9D20-D61B6B0172D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9622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1A5DE-96B6-8E45-9D20-D61B6B0172D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191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1A5DE-96B6-8E45-9D20-D61B6B0172D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2233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1A5DE-96B6-8E45-9D20-D61B6B0172D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87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1A5DE-96B6-8E45-9D20-D61B6B0172D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9879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1A5DE-96B6-8E45-9D20-D61B6B0172D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073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1A5DE-96B6-8E45-9D20-D61B6B0172D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749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C9AE-7C0F-B64D-8331-2DC0CB72F3AB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0F088340-D17F-814E-9949-18EB1DA69B5D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2455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2891C9AE-7C0F-B64D-8331-2DC0CB72F3AB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40-D17F-814E-9949-18EB1DA69B5D}" type="slidenum">
              <a:rPr lang="en-US" smtClean="0"/>
              <a:t>‹#›</a:t>
            </a:fld>
            <a:endParaRPr lang="en-US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0614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C9AE-7C0F-B64D-8331-2DC0CB72F3AB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40-D17F-814E-9949-18EB1DA69B5D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6974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C9AE-7C0F-B64D-8331-2DC0CB72F3AB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40-D17F-814E-9949-18EB1DA69B5D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5915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C9AE-7C0F-B64D-8331-2DC0CB72F3AB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40-D17F-814E-9949-18EB1DA69B5D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0254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C9AE-7C0F-B64D-8331-2DC0CB72F3AB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40-D17F-814E-9949-18EB1DA69B5D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0981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C9AE-7C0F-B64D-8331-2DC0CB72F3AB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40-D17F-814E-9949-18EB1DA69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20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C9AE-7C0F-B64D-8331-2DC0CB72F3AB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40-D17F-814E-9949-18EB1DA69B5D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311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2891C9AE-7C0F-B64D-8331-2DC0CB72F3AB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0F088340-D17F-814E-9949-18EB1DA69B5D}" type="slidenum">
              <a:rPr lang="en-US" smtClean="0"/>
              <a:t>‹#›</a:t>
            </a:fld>
            <a:endParaRPr lang="en-US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6121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C9AE-7C0F-B64D-8331-2DC0CB72F3AB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40-D17F-814E-9949-18EB1DA69B5D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287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1C9AE-7C0F-B64D-8331-2DC0CB72F3AB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8340-D17F-814E-9949-18EB1DA69B5D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3073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1C9AE-7C0F-B64D-8331-2DC0CB72F3AB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0F088340-D17F-814E-9949-18EB1DA69B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04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01C8F-3FD4-6D4E-A23C-6B964AF65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3694" y="0"/>
            <a:ext cx="10668001" cy="2824695"/>
          </a:xfrm>
        </p:spPr>
        <p:txBody>
          <a:bodyPr>
            <a:normAutofit/>
          </a:bodyPr>
          <a:lstStyle/>
          <a:p>
            <a:pPr algn="l"/>
            <a:r>
              <a:rPr lang="en-US" sz="4800" b="1" dirty="0"/>
              <a:t>Universal resilience patterns in complex networks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F3B5D7-34C9-C848-8628-E4C3504D3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3694" y="2987516"/>
            <a:ext cx="9144000" cy="433934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sz="2300" dirty="0" err="1"/>
              <a:t>Jianxi</a:t>
            </a:r>
            <a:r>
              <a:rPr lang="en-US" sz="2300" dirty="0"/>
              <a:t> Gao,  Baruch </a:t>
            </a:r>
            <a:r>
              <a:rPr lang="en-US" sz="2300" dirty="0" err="1"/>
              <a:t>Barzel</a:t>
            </a:r>
            <a:r>
              <a:rPr lang="en-US" sz="2300" dirty="0"/>
              <a:t> &amp; Albert-László </a:t>
            </a:r>
            <a:r>
              <a:rPr lang="en-US" sz="2300" dirty="0" err="1"/>
              <a:t>Barabási</a:t>
            </a:r>
            <a:endParaRPr lang="en-US" sz="2300" dirty="0"/>
          </a:p>
          <a:p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94BA817-F54A-BC42-87BB-BDB133214512}"/>
              </a:ext>
            </a:extLst>
          </p:cNvPr>
          <p:cNvSpPr txBox="1">
            <a:spLocks/>
          </p:cNvSpPr>
          <p:nvPr/>
        </p:nvSpPr>
        <p:spPr>
          <a:xfrm>
            <a:off x="5481145" y="4658328"/>
            <a:ext cx="5186855" cy="4339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Presentation by : Kushal R. Bhandari</a:t>
            </a:r>
          </a:p>
        </p:txBody>
      </p:sp>
    </p:spTree>
    <p:extLst>
      <p:ext uri="{BB962C8B-B14F-4D97-AF65-F5344CB8AC3E}">
        <p14:creationId xmlns:p14="http://schemas.microsoft.com/office/powerpoint/2010/main" val="2432492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0CE90-FE75-EE44-8463-4FE22C6B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69" y="791960"/>
            <a:ext cx="9603275" cy="570676"/>
          </a:xfrm>
        </p:spPr>
        <p:txBody>
          <a:bodyPr/>
          <a:lstStyle/>
          <a:p>
            <a:r>
              <a:rPr lang="en-US" dirty="0"/>
              <a:t>Background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36D345-9D37-7B48-8286-22C247022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69" y="1362636"/>
            <a:ext cx="9931461" cy="2287237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" pitchFamily="2" charset="0"/>
              </a:rPr>
              <a:t>What is resilience?</a:t>
            </a:r>
          </a:p>
          <a:p>
            <a:pPr marL="0" indent="0">
              <a:buNone/>
            </a:pPr>
            <a:r>
              <a:rPr lang="en-US" sz="2400" dirty="0">
                <a:latin typeface="Times" pitchFamily="2" charset="0"/>
              </a:rPr>
              <a:t>	-  the ability to withstand required capability in the face of adversity</a:t>
            </a:r>
          </a:p>
          <a:p>
            <a:r>
              <a:rPr lang="en-US" sz="2400" dirty="0">
                <a:latin typeface="Times" pitchFamily="2" charset="0"/>
              </a:rPr>
              <a:t>Traditional approach for treatment of resilience is based on one-dimensional (1D) nonlinear dynamic equation	</a:t>
            </a:r>
            <a:br>
              <a:rPr lang="en-US" sz="2400" dirty="0">
                <a:latin typeface="Times" pitchFamily="2" charset="0"/>
              </a:rPr>
            </a:br>
            <a:r>
              <a:rPr lang="en-US" sz="2400" dirty="0">
                <a:latin typeface="Times" pitchFamily="2" charset="0"/>
              </a:rPr>
              <a:t>			</a:t>
            </a:r>
          </a:p>
          <a:p>
            <a:pPr marL="0" indent="0">
              <a:buNone/>
            </a:pPr>
            <a:endParaRPr lang="en-US" sz="2400" dirty="0">
              <a:latin typeface="Times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1AC98C-4611-5A46-8493-D9FCC416A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472" y="3497472"/>
            <a:ext cx="8401056" cy="29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811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0CE90-FE75-EE44-8463-4FE22C6BA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9D7AD5-4907-C844-9F23-A27F26E27A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9788" y="1690688"/>
                <a:ext cx="11012424" cy="4655248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endParaRPr lang="en-US" sz="1800" dirty="0">
                  <a:latin typeface="Times" pitchFamily="2" charset="0"/>
                </a:endParaRPr>
              </a:p>
              <a:p>
                <a:r>
                  <a:rPr lang="en-US" sz="3400" dirty="0">
                    <a:latin typeface="Times" pitchFamily="2" charset="0"/>
                  </a:rPr>
                  <a:t>Gao et. al. utilizes network of coupled nonlinear equations: </a:t>
                </a:r>
              </a:p>
              <a:p>
                <a:pPr marL="0" indent="0">
                  <a:buNone/>
                </a:pPr>
                <a:r>
                  <a:rPr lang="en-US" sz="20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3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33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3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3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sz="33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33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33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3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33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33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3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3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33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en-US" sz="33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33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33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33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sz="33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3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d>
                              <m:dPr>
                                <m:begChr m:val="{"/>
                                <m:endChr m:val="}"/>
                                <m:ctrlPr>
                                  <a:rPr lang="en-US" sz="33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3300" b="0" i="1" smtClean="0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e>
                            </m:d>
                          </m:sub>
                        </m:sSub>
                        <m:r>
                          <a:rPr lang="en-US" sz="33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33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33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3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3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33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33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3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33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33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2000" dirty="0">
                  <a:latin typeface="Times" pitchFamily="2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Times" pitchFamily="2" charset="0"/>
                  </a:rPr>
                  <a:t>					</a:t>
                </a:r>
                <a:r>
                  <a:rPr lang="en-US" sz="2600" dirty="0">
                    <a:latin typeface="Times" pitchFamily="2" charset="0"/>
                  </a:rPr>
                  <a:t>where,  	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600" dirty="0">
                    <a:latin typeface="Times" pitchFamily="2" charset="0"/>
                  </a:rPr>
                  <a:t> </a:t>
                </a:r>
                <a:r>
                  <a:rPr lang="en-US" sz="2600" i="1" dirty="0">
                    <a:latin typeface="Times" pitchFamily="2" charset="0"/>
                  </a:rPr>
                  <a:t>N</a:t>
                </a:r>
                <a:r>
                  <a:rPr lang="en-US" sz="2600" dirty="0">
                    <a:latin typeface="Times" pitchFamily="2" charset="0"/>
                  </a:rPr>
                  <a:t> components (nodes) </a:t>
                </a:r>
                <a:br>
                  <a:rPr lang="en-US" sz="2600" dirty="0">
                    <a:latin typeface="Times" pitchFamily="2" charset="0"/>
                  </a:rPr>
                </a:br>
                <a:r>
                  <a:rPr lang="en-US" sz="2600" dirty="0">
                    <a:latin typeface="Times" pitchFamily="2" charset="0"/>
                  </a:rPr>
                  <a:t>						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6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⟶ </m:t>
                    </m:r>
                  </m:oMath>
                </a14:m>
                <a:r>
                  <a:rPr lang="en-US" sz="2600" dirty="0">
                    <a:latin typeface="Times" pitchFamily="2" charset="0"/>
                  </a:rPr>
                  <a:t> the self-dynamics</a:t>
                </a:r>
                <a:br>
                  <a:rPr lang="en-US" sz="2600" dirty="0">
                    <a:latin typeface="Times" pitchFamily="2" charset="0"/>
                  </a:rPr>
                </a:br>
                <a:r>
                  <a:rPr lang="en-US" sz="2600" dirty="0">
                    <a:latin typeface="Times" pitchFamily="2" charset="0"/>
                  </a:rPr>
                  <a:t>						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6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d>
                              <m:dPr>
                                <m:begChr m:val="{"/>
                                <m:endChr m:val="}"/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e>
                            </m:d>
                          </m:sub>
                        </m:s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6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⟶</m:t>
                        </m:r>
                      </m:e>
                    </m:nary>
                  </m:oMath>
                </a14:m>
                <a:r>
                  <a:rPr lang="en-US" sz="2600" dirty="0">
                    <a:latin typeface="Times" pitchFamily="2" charset="0"/>
                  </a:rPr>
                  <a:t> interactions between component</a:t>
                </a:r>
                <a:endParaRPr lang="en-US" sz="3100" dirty="0">
                  <a:solidFill>
                    <a:prstClr val="black"/>
                  </a:solidFill>
                  <a:latin typeface="Times" pitchFamily="2" charset="0"/>
                </a:endParaRPr>
              </a:p>
              <a:p>
                <a:r>
                  <a:rPr lang="en-US" sz="3400" dirty="0">
                    <a:solidFill>
                      <a:prstClr val="black"/>
                    </a:solidFill>
                    <a:latin typeface="Times" pitchFamily="2" charset="0"/>
                  </a:rPr>
                  <a:t>With the equation, resilience loss can be induced to capture different kind of perturbation:</a:t>
                </a:r>
              </a:p>
              <a:p>
                <a:pPr lvl="2"/>
                <a:r>
                  <a:rPr lang="en-US" sz="2600" dirty="0">
                    <a:solidFill>
                      <a:prstClr val="black"/>
                    </a:solidFill>
                    <a:latin typeface="Times" pitchFamily="2" charset="0"/>
                  </a:rPr>
                  <a:t>node removal</a:t>
                </a:r>
              </a:p>
              <a:p>
                <a:pPr lvl="2"/>
                <a:r>
                  <a:rPr lang="en-US" sz="2600" dirty="0">
                    <a:solidFill>
                      <a:prstClr val="black"/>
                    </a:solidFill>
                    <a:latin typeface="Times" pitchFamily="2" charset="0"/>
                  </a:rPr>
                  <a:t>link removal </a:t>
                </a:r>
              </a:p>
              <a:p>
                <a:pPr lvl="2"/>
                <a:r>
                  <a:rPr lang="en-US" sz="2600" dirty="0">
                    <a:latin typeface="Times" pitchFamily="2" charset="0"/>
                  </a:rPr>
                  <a:t>global shifts in the weights of  adjacency matrix</a:t>
                </a:r>
                <a:r>
                  <a:rPr lang="en-US" sz="1200" dirty="0">
                    <a:solidFill>
                      <a:prstClr val="black"/>
                    </a:solidFill>
                    <a:latin typeface="Times" pitchFamily="2" charset="0"/>
                  </a:rPr>
                  <a:t/>
                </a:r>
                <a:br>
                  <a:rPr lang="en-US" sz="1200" dirty="0">
                    <a:solidFill>
                      <a:prstClr val="black"/>
                    </a:solidFill>
                    <a:latin typeface="Times" pitchFamily="2" charset="0"/>
                  </a:rPr>
                </a:br>
                <a:endParaRPr lang="en-US" sz="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9D7AD5-4907-C844-9F23-A27F26E27A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9788" y="1690688"/>
                <a:ext cx="11012424" cy="4655248"/>
              </a:xfrm>
              <a:blipFill>
                <a:blip r:embed="rId3"/>
                <a:stretch>
                  <a:fillRect l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4624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B2D1-7DED-354F-B49F-62541D4D3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471" y="855991"/>
            <a:ext cx="10515600" cy="1325563"/>
          </a:xfrm>
        </p:spPr>
        <p:txBody>
          <a:bodyPr/>
          <a:lstStyle/>
          <a:p>
            <a:r>
              <a:rPr lang="en-US" dirty="0"/>
              <a:t>Ecological Network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E0A800B-5BAF-1746-AD61-9332DC9F27FB}"/>
              </a:ext>
            </a:extLst>
          </p:cNvPr>
          <p:cNvSpPr txBox="1">
            <a:spLocks/>
          </p:cNvSpPr>
          <p:nvPr/>
        </p:nvSpPr>
        <p:spPr>
          <a:xfrm>
            <a:off x="807003" y="1305413"/>
            <a:ext cx="11085576" cy="3820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400" dirty="0">
                <a:solidFill>
                  <a:prstClr val="black"/>
                </a:solidFill>
                <a:latin typeface="Times" pitchFamily="2" charset="0"/>
              </a:rPr>
              <a:t> the mutualistic interactions among species in seven ecological systems </a:t>
            </a:r>
          </a:p>
          <a:p>
            <a:pPr lvl="1">
              <a:lnSpc>
                <a:spcPct val="150000"/>
              </a:lnSpc>
            </a:pPr>
            <a:r>
              <a:rPr lang="en-US" sz="1800" dirty="0">
                <a:latin typeface="Times" pitchFamily="2" charset="0"/>
              </a:rPr>
              <a:t>Coral Reefs, Rain forest, Montane forest and grassland, Andean scrub, Caatinga (semi-arid vegetation), Agricultural area, Primary montane (tropical rainforest)</a:t>
            </a:r>
            <a:endParaRPr lang="en-US" sz="1800" dirty="0">
              <a:solidFill>
                <a:prstClr val="black"/>
              </a:solidFill>
              <a:latin typeface="Times" pitchFamily="2" charset="0"/>
            </a:endParaRPr>
          </a:p>
          <a:p>
            <a:pPr lvl="1">
              <a:lnSpc>
                <a:spcPct val="150000"/>
              </a:lnSpc>
            </a:pPr>
            <a:r>
              <a:rPr lang="en-US" sz="1800" dirty="0">
                <a:solidFill>
                  <a:prstClr val="black"/>
                </a:solidFill>
                <a:latin typeface="Times" pitchFamily="2" charset="0"/>
              </a:rPr>
              <a:t>fourteen different networks, Net1 - Net14, with sizes ranging from N = 10 to N = 1, 429 nodes</a:t>
            </a:r>
          </a:p>
          <a:p>
            <a:pPr marL="288925" lvl="1" indent="-271463">
              <a:lnSpc>
                <a:spcPct val="150000"/>
              </a:lnSpc>
            </a:pPr>
            <a:r>
              <a:rPr lang="en-US" dirty="0">
                <a:solidFill>
                  <a:prstClr val="black"/>
                </a:solidFill>
                <a:latin typeface="Times" pitchFamily="2" charset="0"/>
              </a:rPr>
              <a:t>tested its resilience under three realistic perturbations</a:t>
            </a:r>
            <a:r>
              <a:rPr lang="en-US" sz="800" dirty="0">
                <a:solidFill>
                  <a:prstClr val="black"/>
                </a:solidFill>
                <a:latin typeface="Times" pitchFamily="2" charset="0"/>
              </a:rPr>
              <a:t/>
            </a:r>
            <a:br>
              <a:rPr lang="en-US" sz="800" dirty="0">
                <a:solidFill>
                  <a:prstClr val="black"/>
                </a:solidFill>
                <a:latin typeface="Times" pitchFamily="2" charset="0"/>
              </a:rPr>
            </a:br>
            <a:endParaRPr lang="en-US" sz="200" dirty="0">
              <a:latin typeface="Times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123F3A-63BE-F546-8E97-391BF6C4F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610" y="3971290"/>
            <a:ext cx="6504780" cy="253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838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DFBD4-A5F3-934D-974C-298A9FCFD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0"/>
            <a:ext cx="10515600" cy="1325563"/>
          </a:xfrm>
        </p:spPr>
        <p:txBody>
          <a:bodyPr/>
          <a:lstStyle/>
          <a:p>
            <a:r>
              <a:rPr lang="en-US" dirty="0"/>
              <a:t>Ecological Network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88F9B6-A63E-7F43-B2CF-C73295ADA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55648" y="837455"/>
            <a:ext cx="7730282" cy="5776705"/>
          </a:xfrm>
        </p:spPr>
      </p:pic>
    </p:spTree>
    <p:extLst>
      <p:ext uri="{BB962C8B-B14F-4D97-AF65-F5344CB8AC3E}">
        <p14:creationId xmlns:p14="http://schemas.microsoft.com/office/powerpoint/2010/main" val="281573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66372-A200-634C-BD58-8686E0CBF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1215"/>
            <a:ext cx="11359633" cy="560865"/>
          </a:xfrm>
        </p:spPr>
        <p:txBody>
          <a:bodyPr/>
          <a:lstStyle/>
          <a:p>
            <a:r>
              <a:rPr lang="en-US" dirty="0"/>
              <a:t>Universal Resilience pattern of a complex system 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1C5114-B70F-084C-867D-54DE946EA1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28287"/>
                <a:ext cx="10515600" cy="435133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dirty="0">
                    <a:latin typeface="Times" pitchFamily="2" charset="0"/>
                  </a:rPr>
                  <a:t>In a network environment, the state of each node is affected by the state of its immediate neighbors</a:t>
                </a:r>
                <a:br>
                  <a:rPr lang="en-US" dirty="0">
                    <a:latin typeface="Times" pitchFamily="2" charset="0"/>
                  </a:rPr>
                </a:b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𝑒𝑓𝑓</m:t>
                            </m:r>
                          </m:sub>
                        </m:sSub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𝑒𝑓𝑓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Times" pitchFamily="2" charset="0"/>
                </a:endParaRPr>
              </a:p>
              <a:p>
                <a:pPr marL="914400" lvl="2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Times" pitchFamily="2" charset="0"/>
                  </a:rPr>
                  <a:t>			where,  </a:t>
                </a:r>
              </a:p>
              <a:p>
                <a:pPr marL="914400" lvl="2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Times" pitchFamily="2" charset="0"/>
                  </a:rPr>
                  <a:t>				 resilience parameter is</a:t>
                </a:r>
                <a14:m>
                  <m:oMath xmlns:m="http://schemas.openxmlformats.org/officeDocument/2006/math">
                    <m:r>
                      <a:rPr lang="en-US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⟨"/>
                            <m:endChr m:val="⟩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𝑜𝑢𝑡</m:t>
                                </m:r>
                              </m:sup>
                            </m:sSup>
                          </m:e>
                        </m:d>
                        <m:d>
                          <m:dPr>
                            <m:begChr m:val="⟨"/>
                            <m:endChr m:val="⟩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𝑖𝑛</m:t>
                                </m:r>
                              </m:sup>
                            </m:sSup>
                          </m:e>
                        </m:d>
                      </m:num>
                      <m:den>
                        <m:d>
                          <m:dPr>
                            <m:begChr m:val="⟨"/>
                            <m:endChr m:val="⟩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den>
                    </m:f>
                  </m:oMath>
                </a14:m>
                <a:endParaRPr lang="en-US" dirty="0">
                  <a:latin typeface="Times" pitchFamily="2" charset="0"/>
                </a:endParaRPr>
              </a:p>
              <a:p>
                <a:pPr marL="914400" lvl="2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Times" pitchFamily="2" charset="0"/>
                  </a:rPr>
                  <a:t>				 effective state of the system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is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⟨"/>
                            <m:endChr m:val="⟩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𝑜𝑢𝑡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d>
                          <m:dPr>
                            <m:begChr m:val="⟨"/>
                            <m:endChr m:val="⟩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den>
                    </m:f>
                  </m:oMath>
                </a14:m>
                <a:endParaRPr lang="en-US" dirty="0">
                  <a:latin typeface="Times" pitchFamily="2" charset="0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sub>
                    </m:sSub>
                  </m:oMath>
                </a14:m>
                <a:r>
                  <a:rPr lang="en-US" dirty="0">
                    <a:latin typeface="Times" pitchFamily="2" charset="0"/>
                  </a:rPr>
                  <a:t>accounts for any perturbation or impact on the state of the system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dirty="0">
                    <a:latin typeface="Times" pitchFamily="2" charset="0"/>
                  </a:rPr>
                  <a:t>regardless of the network structure and the form of perturbation, the state of the system is fully determined by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sub>
                    </m:sSub>
                  </m:oMath>
                </a14:m>
                <a:endParaRPr lang="en-US" dirty="0">
                  <a:latin typeface="Times" pitchFamily="2" charset="0"/>
                </a:endParaRPr>
              </a:p>
              <a:p>
                <a:pPr lvl="3">
                  <a:lnSpc>
                    <a:spcPct val="120000"/>
                  </a:lnSpc>
                </a:pPr>
                <a:endParaRPr lang="en-US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21C5114-B70F-084C-867D-54DE946EA1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28287"/>
                <a:ext cx="10515600" cy="4351338"/>
              </a:xfrm>
              <a:blipFill>
                <a:blip r:embed="rId3"/>
                <a:stretch>
                  <a:fillRect l="-6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B5DC01A-94EC-2840-90EA-9D96700BDA9A}"/>
              </a:ext>
            </a:extLst>
          </p:cNvPr>
          <p:cNvSpPr txBox="1"/>
          <p:nvPr/>
        </p:nvSpPr>
        <p:spPr>
          <a:xfrm>
            <a:off x="3822130" y="2311994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468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EECEB0E-6DB8-0745-94BC-B3036410C4A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Aspects of network topology that impact </a:t>
                </a:r>
                <a:r>
                  <a:rPr lang="en-US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EECEB0E-6DB8-0745-94BC-B3036410C4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583" t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6F2BB0-158B-8441-B991-583CC68B1B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70864"/>
                <a:ext cx="10515600" cy="435133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600" dirty="0"/>
                  <a:t>Density,  Heterogeneity  and Symmetry between in–out weighted-degree correlation</a:t>
                </a:r>
                <a:endParaRPr lang="en-US" sz="160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𝑒𝑓𝑓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𝒮ℋ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6F2BB0-158B-8441-B991-583CC68B1B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70864"/>
                <a:ext cx="10515600" cy="4351338"/>
              </a:xfrm>
              <a:blipFill>
                <a:blip r:embed="rId4"/>
                <a:stretch>
                  <a:fillRect l="-362" t="-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33219D8-21CA-B64D-8C2C-20F2723990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0074" y="2588475"/>
            <a:ext cx="8497707" cy="408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421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1F64C-F03B-304B-99F5-661F52EC2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813498"/>
            <a:ext cx="10515600" cy="896747"/>
          </a:xfrm>
        </p:spPr>
        <p:txBody>
          <a:bodyPr/>
          <a:lstStyle/>
          <a:p>
            <a:r>
              <a:rPr lang="en-US" dirty="0"/>
              <a:t>Gene regulatory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432CF-FE48-4248-9FEA-ECC6B578B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416" y="1539556"/>
            <a:ext cx="5151120" cy="491509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prstClr val="black"/>
                </a:solidFill>
                <a:latin typeface="Times" pitchFamily="2" charset="0"/>
              </a:rPr>
              <a:t>regulatory interactions in yeast and in E. coli 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Times" pitchFamily="2" charset="0"/>
              </a:rPr>
              <a:t>the yeast regulatory network with N = 4, 441 nodes and L = 12, 873 directed links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Times" pitchFamily="2" charset="0"/>
              </a:rPr>
              <a:t>the E. coli network with N = 1, 550 and L = 3, 244</a:t>
            </a:r>
          </a:p>
          <a:p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4EC4BE-4777-474B-87FF-9338BA458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276946"/>
            <a:ext cx="6196584" cy="547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80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11BB8-5CAF-9B45-B9E7-ED5AC516F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1699"/>
            <a:ext cx="10515600" cy="525622"/>
          </a:xfrm>
        </p:spPr>
        <p:txBody>
          <a:bodyPr>
            <a:normAutofit fontScale="90000"/>
          </a:bodyPr>
          <a:lstStyle/>
          <a:p>
            <a:r>
              <a:rPr lang="en-US" dirty="0"/>
              <a:t>Conclusion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F454A9-9AEC-AB40-AE1F-1F4161613E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984502"/>
                <a:ext cx="10515600" cy="4583938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dirty="0">
                    <a:latin typeface="Times" pitchFamily="2" charset="0"/>
                  </a:rPr>
                  <a:t>Reduces a complex system network </a:t>
                </a:r>
                <a:r>
                  <a:rPr lang="en-US" i="1" dirty="0" err="1">
                    <a:latin typeface="Times" pitchFamily="2" charset="0"/>
                  </a:rPr>
                  <a:t>A</a:t>
                </a:r>
                <a:r>
                  <a:rPr lang="en-US" i="1" baseline="-25000" dirty="0" err="1">
                    <a:latin typeface="Times" pitchFamily="2" charset="0"/>
                  </a:rPr>
                  <a:t>ij</a:t>
                </a:r>
                <a:r>
                  <a:rPr lang="en-US" dirty="0">
                    <a:latin typeface="Times" pitchFamily="2" charset="0"/>
                  </a:rPr>
                  <a:t> into an effective 1D system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sub>
                    </m:sSub>
                  </m:oMath>
                </a14:m>
                <a:r>
                  <a:rPr lang="en-US" dirty="0">
                    <a:latin typeface="Times" pitchFamily="2" charset="0"/>
                  </a:rPr>
                  <a:t>to determine universal patterns of network resilience 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>
                    <a:latin typeface="Times" pitchFamily="2" charset="0"/>
                  </a:rPr>
                  <a:t>three key structural factors affecting a system’s resilience: density, heterogeneity and symmetry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>
                    <a:latin typeface="Times" pitchFamily="2" charset="0"/>
                  </a:rPr>
                  <a:t> origin of universality since there is separation of the system’s dynamics and topology</a:t>
                </a:r>
              </a:p>
              <a:p>
                <a:r>
                  <a:rPr lang="en-US" dirty="0">
                    <a:latin typeface="Times" pitchFamily="2" charset="0"/>
                  </a:rPr>
                  <a:t>Evaluation of the claims in different types of network, ecological network, gene regulatory network to power supply network provide credibility to the claims</a:t>
                </a:r>
              </a:p>
              <a:p>
                <a:r>
                  <a:rPr lang="en-US" dirty="0">
                    <a:latin typeface="Times" pitchFamily="2" charset="0"/>
                  </a:rPr>
                  <a:t>The suggested approach is explored only on regulatory, mutualistic, and transmission network</a:t>
                </a:r>
              </a:p>
              <a:p>
                <a:r>
                  <a:rPr lang="en-US" dirty="0">
                    <a:latin typeface="Times" pitchFamily="2" charset="0"/>
                  </a:rPr>
                  <a:t>Authors suggests further works required to tackle with loss of resilience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F454A9-9AEC-AB40-AE1F-1F4161613E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984502"/>
                <a:ext cx="10515600" cy="4583938"/>
              </a:xfrm>
              <a:blipFill>
                <a:blip r:embed="rId3"/>
                <a:stretch>
                  <a:fillRect l="-603" t="-552" r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7605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498AC2-574F-8F46-A24A-3B8C88249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Works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63491A-DC06-4949-AF20-FA617DBC1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9280"/>
            <a:ext cx="10515600" cy="471392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>
                <a:latin typeface="Times" pitchFamily="2" charset="0"/>
              </a:rPr>
              <a:t>Universal resilience patterns in labor markets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>
                <a:latin typeface="Times" pitchFamily="2" charset="0"/>
              </a:rPr>
              <a:t>Esteban Moro, Morgan R. Frank,  Alex Pentland, Alex Rutherford, Manuel Cebrian &amp; Iyad </a:t>
            </a:r>
            <a:r>
              <a:rPr lang="en-US" dirty="0" err="1">
                <a:latin typeface="Times" pitchFamily="2" charset="0"/>
              </a:rPr>
              <a:t>Rahwan</a:t>
            </a:r>
            <a:r>
              <a:rPr lang="en-US" dirty="0">
                <a:latin typeface="Times" pitchFamily="2" charset="0"/>
              </a:rPr>
              <a:t> </a:t>
            </a:r>
          </a:p>
          <a:p>
            <a:pPr lvl="1">
              <a:buFont typeface="Wingdings" pitchFamily="2" charset="2"/>
              <a:buChar char="§"/>
            </a:pPr>
            <a:endParaRPr lang="en-US" dirty="0">
              <a:latin typeface="Times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Times" pitchFamily="2" charset="0"/>
              </a:rPr>
              <a:t>Inferring Degrees from Incomplete Networks and Nonlinear Dynamics</a:t>
            </a:r>
          </a:p>
          <a:p>
            <a:pPr lvl="1"/>
            <a:r>
              <a:rPr lang="en-US" dirty="0" err="1">
                <a:latin typeface="Times" pitchFamily="2" charset="0"/>
              </a:rPr>
              <a:t>Chunheng</a:t>
            </a:r>
            <a:r>
              <a:rPr lang="en-US" dirty="0">
                <a:latin typeface="Times" pitchFamily="2" charset="0"/>
              </a:rPr>
              <a:t> Jiang, </a:t>
            </a:r>
            <a:r>
              <a:rPr lang="en-US" dirty="0" err="1">
                <a:latin typeface="Times" pitchFamily="2" charset="0"/>
              </a:rPr>
              <a:t>Jianxi</a:t>
            </a:r>
            <a:r>
              <a:rPr lang="en-US" dirty="0">
                <a:latin typeface="Times" pitchFamily="2" charset="0"/>
              </a:rPr>
              <a:t> Gao, Malik </a:t>
            </a:r>
            <a:r>
              <a:rPr lang="en-US" dirty="0" err="1">
                <a:latin typeface="Times" pitchFamily="2" charset="0"/>
              </a:rPr>
              <a:t>Magdon</a:t>
            </a:r>
            <a:r>
              <a:rPr lang="en-US" dirty="0">
                <a:latin typeface="Times" pitchFamily="2" charset="0"/>
              </a:rPr>
              <a:t>-Ismail</a:t>
            </a:r>
          </a:p>
          <a:p>
            <a:endParaRPr lang="en-US" dirty="0">
              <a:latin typeface="Times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Times" pitchFamily="2" charset="0"/>
              </a:rPr>
              <a:t>From data to complex network control of airline flight delays</a:t>
            </a:r>
          </a:p>
          <a:p>
            <a:pPr lvl="1"/>
            <a:r>
              <a:rPr lang="en-US" dirty="0">
                <a:latin typeface="Times" pitchFamily="2" charset="0"/>
              </a:rPr>
              <a:t>Xiang </a:t>
            </a:r>
            <a:r>
              <a:rPr lang="en-US" dirty="0" err="1">
                <a:latin typeface="Times" pitchFamily="2" charset="0"/>
              </a:rPr>
              <a:t>Niu</a:t>
            </a:r>
            <a:r>
              <a:rPr lang="en-US" dirty="0">
                <a:latin typeface="Times" pitchFamily="2" charset="0"/>
              </a:rPr>
              <a:t>,  </a:t>
            </a:r>
            <a:r>
              <a:rPr lang="en-US" dirty="0" err="1">
                <a:latin typeface="Times" pitchFamily="2" charset="0"/>
              </a:rPr>
              <a:t>Chunheng</a:t>
            </a:r>
            <a:r>
              <a:rPr lang="en-US" dirty="0">
                <a:latin typeface="Times" pitchFamily="2" charset="0"/>
              </a:rPr>
              <a:t> Jiang,  </a:t>
            </a:r>
            <a:r>
              <a:rPr lang="en-US" dirty="0" err="1">
                <a:latin typeface="Times" pitchFamily="2" charset="0"/>
              </a:rPr>
              <a:t>Jianxi</a:t>
            </a:r>
            <a:r>
              <a:rPr lang="en-US" dirty="0">
                <a:latin typeface="Times" pitchFamily="2" charset="0"/>
              </a:rPr>
              <a:t> Gao,  </a:t>
            </a:r>
            <a:r>
              <a:rPr lang="en-US" dirty="0" err="1">
                <a:latin typeface="Times" pitchFamily="2" charset="0"/>
              </a:rPr>
              <a:t>Gyorgy</a:t>
            </a:r>
            <a:r>
              <a:rPr lang="en-US" dirty="0">
                <a:latin typeface="Times" pitchFamily="2" charset="0"/>
              </a:rPr>
              <a:t> </a:t>
            </a:r>
            <a:r>
              <a:rPr lang="en-US" dirty="0" err="1">
                <a:latin typeface="Times" pitchFamily="2" charset="0"/>
              </a:rPr>
              <a:t>Korniss</a:t>
            </a:r>
            <a:r>
              <a:rPr lang="en-US" dirty="0">
                <a:latin typeface="Times" pitchFamily="2" charset="0"/>
              </a:rPr>
              <a:t> &amp;  Boleslaw K. Szymanski </a:t>
            </a:r>
          </a:p>
          <a:p>
            <a:pPr marL="457200" lvl="1" indent="0">
              <a:buNone/>
            </a:pPr>
            <a:endParaRPr lang="en-US" dirty="0">
              <a:latin typeface="Times" pitchFamily="2" charset="0"/>
            </a:endParaRPr>
          </a:p>
          <a:p>
            <a:pPr marL="457200" lvl="1" indent="0">
              <a:buNone/>
            </a:pPr>
            <a:endParaRPr lang="en-US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873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4A142-1BAF-A246-AC72-451BC11C4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3004"/>
            <a:ext cx="10515600" cy="604997"/>
          </a:xfrm>
        </p:spPr>
        <p:txBody>
          <a:bodyPr/>
          <a:lstStyle/>
          <a:p>
            <a:r>
              <a:rPr lang="en-US" dirty="0">
                <a:latin typeface="Times" pitchFamily="2" charset="0"/>
              </a:rPr>
              <a:t>Universal resilience patterns in labor markets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F40FE-C888-DF4C-9FB5-8EB2988E7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1272" y="1995692"/>
            <a:ext cx="5673961" cy="3320765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analyze labor market resilience compared to the unemployment experienced</a:t>
            </a:r>
          </a:p>
          <a:p>
            <a:r>
              <a:rPr lang="en-US" dirty="0">
                <a:latin typeface="Times" pitchFamily="2" charset="0"/>
              </a:rPr>
              <a:t>Predict impact of labor disruption in coming future due to automation</a:t>
            </a:r>
          </a:p>
          <a:p>
            <a:r>
              <a:rPr lang="en-US" dirty="0">
                <a:latin typeface="Times" pitchFamily="2" charset="0"/>
              </a:rPr>
              <a:t>Data: O*NET database from the US Bureau of Labor Statistics (BLS)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2984BC-3197-A149-89FC-B18268526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233" y="1541540"/>
            <a:ext cx="6146183" cy="377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773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A7CB35-BD58-2248-95FF-8C674872B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Result:</a:t>
            </a:r>
            <a:br>
              <a:rPr lang="en-US" dirty="0">
                <a:latin typeface="Times" pitchFamily="2" charset="0"/>
              </a:rPr>
            </a:b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3C7F1C-CAF6-3545-8BD5-082BA38EC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838" y="1828799"/>
            <a:ext cx="4695041" cy="3950831"/>
          </a:xfrm>
        </p:spPr>
        <p:txBody>
          <a:bodyPr>
            <a:normAutofit/>
          </a:bodyPr>
          <a:lstStyle/>
          <a:p>
            <a:r>
              <a:rPr lang="en-US" dirty="0"/>
              <a:t>the topology of skill inter - dependencies relates to job polarization, </a:t>
            </a:r>
          </a:p>
          <a:p>
            <a:r>
              <a:rPr lang="en-US" dirty="0"/>
              <a:t>job connectivity predict labor responses to Great Recession</a:t>
            </a:r>
          </a:p>
          <a:p>
            <a:r>
              <a:rPr lang="en-US" dirty="0"/>
              <a:t>the latter labor markets cannot accommodate the initial automation shock.</a:t>
            </a:r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BCE648-9B28-7247-AEF2-1FCA1ECDF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518" y="1391655"/>
            <a:ext cx="6856052" cy="438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35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D0921-B946-2C4A-BFA5-A28CE3E1D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920463"/>
            <a:ext cx="10277856" cy="652305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From data to complex network control of airline flight delays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241F4-97E8-8446-A9DD-539293D85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912" y="1374648"/>
            <a:ext cx="7604760" cy="4974336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Mitigating delay propagation in airport networks </a:t>
            </a:r>
          </a:p>
          <a:p>
            <a:r>
              <a:rPr lang="en-US" dirty="0">
                <a:latin typeface="Times" pitchFamily="2" charset="0"/>
              </a:rPr>
              <a:t>Convert flight delay problem into a network and solve via network science and control theory</a:t>
            </a:r>
          </a:p>
          <a:p>
            <a:r>
              <a:rPr lang="en-US" dirty="0">
                <a:latin typeface="Times" pitchFamily="2" charset="0"/>
              </a:rPr>
              <a:t>Data: Flight Delays and Cancellations (FDC): over five million fight records of 13 US passenger airlines</a:t>
            </a:r>
          </a:p>
          <a:p>
            <a:r>
              <a:rPr lang="en-US" dirty="0">
                <a:latin typeface="Times" pitchFamily="2" charset="0"/>
              </a:rPr>
              <a:t>Utilize dynamics of the system, and its linearization and then apply the Linear Quadratic Regulator (LQR) to find optimal control</a:t>
            </a:r>
          </a:p>
          <a:p>
            <a:r>
              <a:rPr lang="en-US" dirty="0">
                <a:latin typeface="Times" pitchFamily="2" charset="0"/>
              </a:rPr>
              <a:t>successfully control the fights of all 13 US domestic passenger airlines with a minimum cost </a:t>
            </a:r>
          </a:p>
          <a:p>
            <a:pPr lvl="1"/>
            <a:r>
              <a:rPr lang="en-US" dirty="0">
                <a:latin typeface="Times" pitchFamily="2" charset="0"/>
              </a:rPr>
              <a:t>Either finding the consequences of not controlling the delay or renting a plane to control delay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912E93-6DF9-3E4B-AEC9-C6CAE8D08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1672" y="2438400"/>
            <a:ext cx="4120328" cy="160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246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6F504-FAF4-8B46-AAFE-3960A578D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0" y="953325"/>
            <a:ext cx="9603275" cy="662116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082AF9-3A8F-9642-A1FC-975F43B766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7707" y="1615441"/>
            <a:ext cx="6060747" cy="506406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76DD44-A860-2143-956F-27812AF11B1C}"/>
              </a:ext>
            </a:extLst>
          </p:cNvPr>
          <p:cNvSpPr/>
          <p:nvPr/>
        </p:nvSpPr>
        <p:spPr>
          <a:xfrm>
            <a:off x="7102939" y="2277557"/>
            <a:ext cx="443135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Optimal control for the real airline flight delay networks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Reduction in delay cost by the optimal control LQR on airlines in the United States and airlines departing from two airports LAS and JFK. </a:t>
            </a:r>
            <a:endParaRPr lang="en-US" dirty="0">
              <a:solidFill>
                <a:srgbClr val="222222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571852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307CE-36A4-F04A-A9C6-A5D73D4CA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" pitchFamily="2" charset="0"/>
              </a:rPr>
              <a:t>Inferring Degrees from Incomplete Networks and Nonlinear Dynamics</a:t>
            </a:r>
            <a:br>
              <a:rPr lang="en-US" dirty="0">
                <a:latin typeface="Times" pitchFamily="2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FE789-E2CB-4B46-9871-3A3D6E998F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763768" cy="4831207"/>
          </a:xfrm>
        </p:spPr>
        <p:txBody>
          <a:bodyPr>
            <a:normAutofit/>
          </a:bodyPr>
          <a:lstStyle/>
          <a:p>
            <a:r>
              <a:rPr lang="en-US" dirty="0">
                <a:latin typeface="Times" pitchFamily="2" charset="0"/>
              </a:rPr>
              <a:t>Inferring missing degrees accurately from an incomplete network</a:t>
            </a:r>
          </a:p>
          <a:p>
            <a:r>
              <a:rPr lang="en-US" dirty="0">
                <a:latin typeface="Times" pitchFamily="2" charset="0"/>
              </a:rPr>
              <a:t>Utilize mean-field theory with universal resilience to learn vertex degrees</a:t>
            </a:r>
          </a:p>
          <a:p>
            <a:r>
              <a:rPr lang="en-US" dirty="0">
                <a:latin typeface="Times" pitchFamily="2" charset="0"/>
              </a:rPr>
              <a:t>Algorithms introduced </a:t>
            </a:r>
          </a:p>
          <a:p>
            <a:pPr lvl="1"/>
            <a:r>
              <a:rPr lang="en-US" dirty="0" err="1">
                <a:latin typeface="Times" pitchFamily="2" charset="0"/>
              </a:rPr>
              <a:t>ZeroTopo</a:t>
            </a:r>
            <a:r>
              <a:rPr lang="en-US" dirty="0">
                <a:latin typeface="Times" pitchFamily="2" charset="0"/>
              </a:rPr>
              <a:t>: estimate degree from zero known topology</a:t>
            </a:r>
          </a:p>
          <a:p>
            <a:pPr lvl="1"/>
            <a:r>
              <a:rPr lang="en-US" dirty="0" err="1">
                <a:latin typeface="Times" pitchFamily="2" charset="0"/>
              </a:rPr>
              <a:t>TopoPlus</a:t>
            </a:r>
            <a:r>
              <a:rPr lang="en-US" dirty="0">
                <a:latin typeface="Times" pitchFamily="2" charset="0"/>
              </a:rPr>
              <a:t>: estimates degree from partially observed topology</a:t>
            </a:r>
          </a:p>
          <a:p>
            <a:pPr lvl="1"/>
            <a:r>
              <a:rPr lang="en-US" dirty="0">
                <a:latin typeface="Times" pitchFamily="2" charset="0"/>
              </a:rPr>
              <a:t>Round: optimization of </a:t>
            </a:r>
            <a:r>
              <a:rPr lang="en-US" dirty="0" err="1">
                <a:latin typeface="Times" pitchFamily="2" charset="0"/>
              </a:rPr>
              <a:t>TopoPlus</a:t>
            </a:r>
            <a:endParaRPr lang="en-US" dirty="0">
              <a:latin typeface="Times" pitchFamily="2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E82E56-491D-5E48-863A-EEA0B4F36A7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26314" y="1973516"/>
            <a:ext cx="5562543" cy="2910968"/>
          </a:xfrm>
        </p:spPr>
      </p:pic>
    </p:spTree>
    <p:extLst>
      <p:ext uri="{BB962C8B-B14F-4D97-AF65-F5344CB8AC3E}">
        <p14:creationId xmlns:p14="http://schemas.microsoft.com/office/powerpoint/2010/main" val="1517759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EBFCB8-BB26-6947-BB76-611B1567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" pitchFamily="2" charset="0"/>
              </a:rPr>
              <a:t>Inferring Degrees from Incomplete Networks and Nonlinear Dynamics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0051A0-8B78-1142-B987-6E5AC8A62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71" y="2171769"/>
            <a:ext cx="5422930" cy="3294576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Times" pitchFamily="2" charset="0"/>
              </a:rPr>
              <a:t>Data:  Ecological, Gene Regulatory, and Epidemic </a:t>
            </a:r>
          </a:p>
          <a:p>
            <a:r>
              <a:rPr lang="en-US" dirty="0">
                <a:latin typeface="Times" pitchFamily="2" charset="0"/>
              </a:rPr>
              <a:t>All three algorithm provide favorable result to infer degree nodes</a:t>
            </a:r>
          </a:p>
          <a:p>
            <a:r>
              <a:rPr lang="en-US" dirty="0">
                <a:latin typeface="Times" pitchFamily="2" charset="0"/>
              </a:rPr>
              <a:t>Method of Sampling of the subgraph (uniform sampling or random walk sampling) does not affect the result of the prediction</a:t>
            </a:r>
          </a:p>
          <a:p>
            <a:r>
              <a:rPr lang="en-US" dirty="0">
                <a:latin typeface="Times" pitchFamily="2" charset="0"/>
              </a:rPr>
              <a:t>the proposed algorithm perform significantly better than the baselines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B32BF-A1F4-C54A-AD4A-FF263CC54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6704" y="2411764"/>
            <a:ext cx="5221809" cy="203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949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8B644-16EC-D84A-B3CB-7AAB73941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565AD7-4540-4647-9C33-25D3B53EEE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 Question?</a:t>
            </a:r>
          </a:p>
        </p:txBody>
      </p:sp>
    </p:spTree>
    <p:extLst>
      <p:ext uri="{BB962C8B-B14F-4D97-AF65-F5344CB8AC3E}">
        <p14:creationId xmlns:p14="http://schemas.microsoft.com/office/powerpoint/2010/main" val="179993605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allery">
    <a:dk1>
      <a:sysClr val="windowText" lastClr="000000"/>
    </a:dk1>
    <a:lt1>
      <a:sysClr val="window" lastClr="FFFFFF"/>
    </a:lt1>
    <a:dk2>
      <a:srgbClr val="454545"/>
    </a:dk2>
    <a:lt2>
      <a:srgbClr val="DCDCE0"/>
    </a:lt2>
    <a:accent1>
      <a:srgbClr val="415588"/>
    </a:accent1>
    <a:accent2>
      <a:srgbClr val="4294B6"/>
    </a:accent2>
    <a:accent3>
      <a:srgbClr val="087D7C"/>
    </a:accent3>
    <a:accent4>
      <a:srgbClr val="2CB663"/>
    </a:accent4>
    <a:accent5>
      <a:srgbClr val="DF8822"/>
    </a:accent5>
    <a:accent6>
      <a:srgbClr val="BC410A"/>
    </a:accent6>
    <a:hlink>
      <a:srgbClr val="5977C4"/>
    </a:hlink>
    <a:folHlink>
      <a:srgbClr val="A1A9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1247</TotalTime>
  <Words>486</Words>
  <Application>Microsoft Office PowerPoint</Application>
  <PresentationFormat>Widescreen</PresentationFormat>
  <Paragraphs>102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-apple-system</vt:lpstr>
      <vt:lpstr>Arial</vt:lpstr>
      <vt:lpstr>Calibri</vt:lpstr>
      <vt:lpstr>Cambria Math</vt:lpstr>
      <vt:lpstr>Century Gothic</vt:lpstr>
      <vt:lpstr>Times</vt:lpstr>
      <vt:lpstr>Wingdings</vt:lpstr>
      <vt:lpstr>Gallery</vt:lpstr>
      <vt:lpstr>Universal resilience patterns in complex networks</vt:lpstr>
      <vt:lpstr>Background </vt:lpstr>
      <vt:lpstr>Introduction</vt:lpstr>
      <vt:lpstr>Ecological Network </vt:lpstr>
      <vt:lpstr>Ecological Network </vt:lpstr>
      <vt:lpstr>Universal Resilience pattern of a complex system  </vt:lpstr>
      <vt:lpstr>Aspects of network topology that impact  β_(eff  ) </vt:lpstr>
      <vt:lpstr>Gene regulatory networks</vt:lpstr>
      <vt:lpstr>Conclusion</vt:lpstr>
      <vt:lpstr>Related Works</vt:lpstr>
      <vt:lpstr>Universal resilience patterns in labor markets</vt:lpstr>
      <vt:lpstr>Result: </vt:lpstr>
      <vt:lpstr>From data to complex network control of airline flight delays</vt:lpstr>
      <vt:lpstr>Results</vt:lpstr>
      <vt:lpstr>Inferring Degrees from Incomplete Networks and Nonlinear Dynamics </vt:lpstr>
      <vt:lpstr>Inferring Degrees from Incomplete Networks and Nonlinear Dynamics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Universal resilience patterns in complex networks</dc:title>
  <dc:creator>Kushal Bhandari</dc:creator>
  <cp:lastModifiedBy>Windows User</cp:lastModifiedBy>
  <cp:revision>5</cp:revision>
  <dcterms:created xsi:type="dcterms:W3CDTF">2021-10-06T21:49:53Z</dcterms:created>
  <dcterms:modified xsi:type="dcterms:W3CDTF">2021-11-15T14:22:38Z</dcterms:modified>
</cp:coreProperties>
</file>