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62" r:id="rId5"/>
    <p:sldId id="261" r:id="rId6"/>
    <p:sldId id="264" r:id="rId7"/>
    <p:sldId id="267" r:id="rId8"/>
    <p:sldId id="268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hamidipati, Sahith" initials="BS" lastIdx="1" clrIdx="0">
    <p:extLst>
      <p:ext uri="{19B8F6BF-5375-455C-9EA6-DF929625EA0E}">
        <p15:presenceInfo xmlns:p15="http://schemas.microsoft.com/office/powerpoint/2012/main" userId="S::bhamis@rpi.edu::8c1d4e4c-9ef5-4dbe-ba55-e993c448ce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44"/>
  </p:normalViewPr>
  <p:slideViewPr>
    <p:cSldViewPr snapToGrid="0" snapToObjects="1">
      <p:cViewPr varScale="1">
        <p:scale>
          <a:sx n="62" d="100"/>
          <a:sy n="62" d="100"/>
        </p:scale>
        <p:origin x="2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99192-9136-114E-9605-4B11E7717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5C2BE9-1FC6-3C46-AF36-2B8B49C6D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FBD89-7B8C-984C-B755-38F51161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57293-FCFE-8B45-8995-1D6DE4151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50E2A-F29C-5C4C-B2E4-496300C7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74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EAE07-9A1E-D34D-B5F4-43381954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1B46F-69C0-7C47-9C46-12B0ECB5C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FA3179-7289-3148-8403-C3BF24016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CC046-9EA5-C748-B35A-E585C8610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40A68-37DD-1C42-BC24-D855B61F0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5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4B20-2D59-984F-99CE-0F9614A70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07CE6-316B-E646-84D4-C63A01DDEF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218C8-433A-844D-8B01-BDB571125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B0EF1-426E-CD4D-98AD-EFE3ED9B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7E20B-7529-DD49-9E91-CB215535C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7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A4F0E-94B9-1C4D-AAC1-2832EFF47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485C3-A244-4D4C-B391-9BF27A3280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71C875-6E68-7C4E-A2E4-E6CD9CD26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8BFD4-237F-BD44-9DE9-E8E5BA435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79D4F-865F-AA43-80AB-AB3C18F7D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D53D2-16D5-5D42-9C04-5D52F2323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3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3B2B1-8AAA-254F-83C2-12B70036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9A855-F95F-F845-892E-AD9A1A37C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D1123-5DA9-CA47-979D-1CDEE6D24A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31861-DB0C-E042-8234-C180C5311E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D6F09B-376D-9B4C-96B4-8863F2CE7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69227E-DA6C-6543-8255-A8494904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217DB0-D512-134E-8888-AF60F82F2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4E88D8-B5BA-6B46-B4C3-EE3A9DE3A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7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BE1F-3488-6544-981C-B30396114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8C89B3-7790-944F-8F86-9B0DF7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4CE1E4-63EB-8145-8EB5-68065C03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43B672-3A26-B740-8FC3-C880B4046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4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87679E-1F5C-DE4C-978E-6B838391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BBFE53-5C4D-084E-BE2C-D754B0C7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77AA5-2793-7B40-A212-E1DE4C678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72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16649-84FE-F14D-B51D-605CBA3B0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5C18B-AE34-3F40-BCF2-B5037F67A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5F65F-7AF8-4C4D-A852-67D307993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23780-002E-6A47-8295-1F2AA46B8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1B7A5D-DD9B-F442-B58C-CEF195B3E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D6151-87AC-D146-B1CF-D9905AF03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76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6EC37-E011-1F4F-BBCB-558A2BFA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34E92C-4A2B-B343-B6F1-DF2895620E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666CA-5C06-634F-B68E-8DA518236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BD1EB-C0A9-B348-8122-923B4A29E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D5BD1-4DA0-DC4A-BC3B-96BA478BD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6CE34-967A-D043-9D6D-1D8EA6C1B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26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17CEF-DAE7-6947-AB9D-82E9F9BC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18B140-4B87-8E4B-B7CC-A1EAB66DE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83C19-01B3-964A-9841-844ABA085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016ED-EA5E-FC44-B161-AC1A99925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A7601-5729-7949-842D-5A91A5A31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0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C36215-8539-F84B-BCFA-1046B8974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6C2CFC-DCCA-9244-9213-9881FC5CF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0DB0E-5829-2E4E-93A3-9731239A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C48C8-143D-7D44-93B5-F9DF4E60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9F1A5-F47D-B84C-AC7D-4997EBC77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3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CF60C6-EC24-DF49-90E7-756DCBCB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3E02A-ADC9-9141-ADD2-8F7453833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0809A-D952-3547-A86E-3443D75F90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9634C-E199-F640-A817-AF8D419B85BE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2F74D-BCF0-CD4A-8456-EA82B8EB9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DEC5F-79A7-9C45-8781-778CD6243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CF67A-D262-A94D-BA78-2006915FB7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19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FF1B01-2306-CA4C-96A5-646FCD185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Section 9.6: Testing Communities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CA03D-E24C-044B-8A56-E44ED8400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5397" y="4960961"/>
            <a:ext cx="7055893" cy="1078054"/>
          </a:xfrm>
        </p:spPr>
        <p:txBody>
          <a:bodyPr>
            <a:normAutofit/>
          </a:bodyPr>
          <a:lstStyle/>
          <a:p>
            <a:pPr algn="l"/>
            <a:r>
              <a:rPr lang="en-US" dirty="0" err="1">
                <a:solidFill>
                  <a:srgbClr val="FFFFFF"/>
                </a:solidFill>
              </a:rPr>
              <a:t>Sahith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Bhamidipati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25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B5F13-C0D1-4741-BF32-FFF2C04E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Testing with Benchmarks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F69B0A-ECDC-A64D-8400-370E449AAF6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7800" y="1891970"/>
                <a:ext cx="7138376" cy="3933604"/>
              </a:xfrm>
            </p:spPr>
            <p:txBody>
              <a:bodyPr anchor="t">
                <a:noAutofit/>
              </a:bodyPr>
              <a:lstStyle/>
              <a:p>
                <a:r>
                  <a:rPr lang="en-US" sz="2200" dirty="0"/>
                  <a:t>Benchmarks – networks with predefined community structure</a:t>
                </a:r>
              </a:p>
              <a:p>
                <a:endParaRPr lang="en-US" sz="1800" dirty="0"/>
              </a:p>
              <a:p>
                <a:r>
                  <a:rPr lang="en-US" sz="2200" dirty="0"/>
                  <a:t>Benchmarks test accuracy of community detection algorithms</a:t>
                </a:r>
              </a:p>
              <a:p>
                <a:endParaRPr lang="en-US" sz="1800" dirty="0"/>
              </a:p>
              <a:p>
                <a:r>
                  <a:rPr lang="en-US" sz="2200" dirty="0"/>
                  <a:t>Two main benchmarks used: Girvan-Newman (GN) and </a:t>
                </a:r>
                <a:r>
                  <a:rPr lang="en-US" sz="2200" dirty="0" err="1"/>
                  <a:t>Lancichinetti</a:t>
                </a:r>
                <a:r>
                  <a:rPr lang="en-US" sz="2200" dirty="0"/>
                  <a:t>-Fortunato-</a:t>
                </a:r>
                <a:r>
                  <a:rPr lang="en-US" sz="2200" dirty="0" err="1"/>
                  <a:t>Radicchi</a:t>
                </a:r>
                <a:r>
                  <a:rPr lang="en-US" sz="2200" dirty="0"/>
                  <a:t> (LFR)</a:t>
                </a:r>
              </a:p>
              <a:p>
                <a:endParaRPr lang="en-US" sz="1800" dirty="0"/>
              </a:p>
              <a:p>
                <a:pPr>
                  <a:lnSpc>
                    <a:spcPct val="160000"/>
                  </a:lnSpc>
                  <a:spcBef>
                    <a:spcPts val="0"/>
                  </a:spcBef>
                </a:pPr>
                <a:r>
                  <a:rPr lang="en-US" sz="2200" dirty="0"/>
                  <a:t>Complexity of benchmarks depends on control parameter: 			</a:t>
                </a:r>
                <a:r>
                  <a:rPr lang="en-US" sz="2200" dirty="0" err="1"/>
                  <a:t>μ</a:t>
                </a:r>
                <a:r>
                  <a:rPr lang="en-US" sz="2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200" b="0" i="1">
                                <a:latin typeface="Cambria Math" panose="02040503050406030204" pitchFamily="18" charset="0"/>
                              </a:rPr>
                              <m:t>𝑒𝑥𝑡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2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200" b="0" i="1">
                                <a:latin typeface="Cambria Math" panose="02040503050406030204" pitchFamily="18" charset="0"/>
                              </a:rPr>
                              <m:t>𝑒𝑥𝑡</m:t>
                            </m:r>
                          </m:sub>
                        </m:sSub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2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200" b="0" i="1">
                                <a:latin typeface="Cambria Math" panose="02040503050406030204" pitchFamily="18" charset="0"/>
                              </a:rPr>
                              <m:t>𝑖𝑛𝑡</m:t>
                            </m:r>
                          </m:sub>
                        </m:sSub>
                      </m:den>
                    </m:f>
                  </m:oMath>
                </a14:m>
                <a:endParaRPr lang="en-US" sz="2200" dirty="0"/>
              </a:p>
              <a:p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F69B0A-ECDC-A64D-8400-370E449AAF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800" y="1891970"/>
                <a:ext cx="7138376" cy="3933604"/>
              </a:xfrm>
              <a:blipFill>
                <a:blip r:embed="rId2"/>
                <a:stretch>
                  <a:fillRect l="-888" t="-1608" r="-355" b="-17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9219D51C-41BA-6546-89EE-DDDD75F72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176" y="1969020"/>
            <a:ext cx="4698024" cy="3533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1FCA07-4D1F-E542-BA21-0E6A1984930E}"/>
              </a:ext>
            </a:extLst>
          </p:cNvPr>
          <p:cNvSpPr txBox="1"/>
          <p:nvPr/>
        </p:nvSpPr>
        <p:spPr>
          <a:xfrm>
            <a:off x="7424126" y="5502408"/>
            <a:ext cx="448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Performance of </a:t>
            </a:r>
            <a:r>
              <a:rPr lang="en-US" dirty="0" err="1"/>
              <a:t>Ravasz</a:t>
            </a:r>
            <a:r>
              <a:rPr lang="en-US" dirty="0"/>
              <a:t> detection algorithm on GN benchmark for varying </a:t>
            </a:r>
            <a:r>
              <a:rPr lang="en-US" dirty="0" err="1"/>
              <a:t>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82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2E3A4D-F324-DE43-B5FD-B5B0826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Benchmark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A39B9-99F2-8341-9F4E-22355F3E5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Girvan-Newman (GN) Benchmark</a:t>
            </a:r>
          </a:p>
          <a:p>
            <a:pPr lvl="1"/>
            <a:r>
              <a:rPr lang="en-US" sz="2000" dirty="0"/>
              <a:t>N = 128 nodes split into </a:t>
            </a:r>
            <a:r>
              <a:rPr lang="en-US" sz="2000" dirty="0" err="1"/>
              <a:t>n</a:t>
            </a:r>
            <a:r>
              <a:rPr lang="en-US" sz="2000" baseline="-25000" dirty="0" err="1"/>
              <a:t>c</a:t>
            </a:r>
            <a:r>
              <a:rPr lang="en-US" sz="2000" dirty="0"/>
              <a:t> = 4 communities of size N</a:t>
            </a:r>
            <a:r>
              <a:rPr lang="en-US" sz="2000" baseline="-25000" dirty="0"/>
              <a:t>c</a:t>
            </a:r>
            <a:r>
              <a:rPr lang="en-US" sz="2000" dirty="0"/>
              <a:t> = 32 nodes</a:t>
            </a:r>
          </a:p>
          <a:p>
            <a:pPr lvl="1"/>
            <a:r>
              <a:rPr lang="en-US" sz="2000" dirty="0"/>
              <a:t>Parameters: p</a:t>
            </a:r>
            <a:r>
              <a:rPr lang="en-US" sz="2000" baseline="-25000" dirty="0"/>
              <a:t>int</a:t>
            </a:r>
            <a:r>
              <a:rPr lang="en-US" sz="2000" dirty="0"/>
              <a:t>, </a:t>
            </a:r>
            <a:r>
              <a:rPr lang="en-US" sz="2000" dirty="0" err="1"/>
              <a:t>p</a:t>
            </a:r>
            <a:r>
              <a:rPr lang="en-US" sz="2000" baseline="-25000" dirty="0" err="1"/>
              <a:t>ext</a:t>
            </a:r>
            <a:r>
              <a:rPr lang="en-US" sz="2000" dirty="0"/>
              <a:t> (determines control parameter </a:t>
            </a:r>
            <a:r>
              <a:rPr lang="en-US" sz="2000" dirty="0" err="1"/>
              <a:t>μ</a:t>
            </a:r>
            <a:r>
              <a:rPr lang="en-US" sz="2000" dirty="0"/>
              <a:t>)</a:t>
            </a:r>
          </a:p>
          <a:p>
            <a:pPr marL="457200" lvl="1" indent="0">
              <a:buNone/>
            </a:pPr>
            <a:endParaRPr lang="en-US" sz="2000" b="0" dirty="0"/>
          </a:p>
          <a:p>
            <a:r>
              <a:rPr lang="en-US" sz="2000" dirty="0" err="1"/>
              <a:t>Lancichinetti</a:t>
            </a:r>
            <a:r>
              <a:rPr lang="en-US" sz="2000" dirty="0"/>
              <a:t>-Fortunato-</a:t>
            </a:r>
            <a:r>
              <a:rPr lang="en-US" sz="2000" dirty="0" err="1"/>
              <a:t>Radicchi</a:t>
            </a:r>
            <a:r>
              <a:rPr lang="en-US" sz="2000" dirty="0"/>
              <a:t> (LFR) Benchmark</a:t>
            </a:r>
          </a:p>
          <a:p>
            <a:pPr lvl="1"/>
            <a:r>
              <a:rPr lang="en-US" sz="2000" dirty="0"/>
              <a:t>N isolated nodes split into communities of size N</a:t>
            </a:r>
            <a:r>
              <a:rPr lang="en-US" sz="2000" baseline="-25000" dirty="0"/>
              <a:t>c</a:t>
            </a:r>
            <a:r>
              <a:rPr lang="en-US" sz="2000" dirty="0"/>
              <a:t> following power law distribution</a:t>
            </a:r>
          </a:p>
          <a:p>
            <a:pPr lvl="1"/>
            <a:r>
              <a:rPr lang="en-US" sz="2000" dirty="0"/>
              <a:t>Each node assigned degree k following power law distribution</a:t>
            </a:r>
            <a:endParaRPr lang="en-US" sz="2000" baseline="-25000" dirty="0"/>
          </a:p>
          <a:p>
            <a:pPr lvl="1"/>
            <a:r>
              <a:rPr lang="en-US" sz="2000" dirty="0"/>
              <a:t>Degree split into internal degree = (1 - </a:t>
            </a:r>
            <a:r>
              <a:rPr lang="en-US" sz="2000" dirty="0" err="1"/>
              <a:t>μ</a:t>
            </a:r>
            <a:r>
              <a:rPr lang="en-US" sz="2000" dirty="0"/>
              <a:t>)k and external degree = </a:t>
            </a:r>
            <a:r>
              <a:rPr lang="en-US" sz="2000" dirty="0" err="1"/>
              <a:t>μ</a:t>
            </a:r>
            <a:r>
              <a:rPr lang="en-US" sz="2000" dirty="0"/>
              <a:t>*k</a:t>
            </a:r>
          </a:p>
          <a:p>
            <a:pPr lvl="1"/>
            <a:r>
              <a:rPr lang="en-US" sz="2000" dirty="0"/>
              <a:t>All nodes start homeless, each assigned random community until none are homeless</a:t>
            </a:r>
          </a:p>
          <a:p>
            <a:pPr lvl="1"/>
            <a:r>
              <a:rPr lang="en-US" sz="2000" dirty="0"/>
              <a:t>Parameters: community distribution exponent (𝜁), degree distribution exponent (y), average degree k, control parameter </a:t>
            </a:r>
            <a:r>
              <a:rPr lang="en-US" sz="2000" dirty="0" err="1"/>
              <a:t>μ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98550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B5F13-C0D1-4741-BF32-FFF2C04E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Measuring Accuracy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69B0A-ECDC-A64D-8400-370E449AA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27" y="2145188"/>
            <a:ext cx="10907542" cy="3933604"/>
          </a:xfrm>
        </p:spPr>
        <p:txBody>
          <a:bodyPr anchor="t">
            <a:noAutofit/>
          </a:bodyPr>
          <a:lstStyle/>
          <a:p>
            <a:r>
              <a:rPr lang="en-US" sz="2400" dirty="0"/>
              <a:t>p(C): probability that random node belongs to community C in partition</a:t>
            </a:r>
          </a:p>
          <a:p>
            <a:endParaRPr lang="en-US" sz="2400" dirty="0"/>
          </a:p>
          <a:p>
            <a:r>
              <a:rPr lang="en-US" sz="2400" dirty="0"/>
              <a:t>p(C</a:t>
            </a:r>
            <a:r>
              <a:rPr lang="en-US" sz="2400" baseline="-25000" dirty="0"/>
              <a:t>1</a:t>
            </a:r>
            <a:r>
              <a:rPr lang="en-US" sz="2400" dirty="0"/>
              <a:t>, C</a:t>
            </a:r>
            <a:r>
              <a:rPr lang="en-US" sz="2400" baseline="-25000" dirty="0"/>
              <a:t>2</a:t>
            </a:r>
            <a:r>
              <a:rPr lang="en-US" sz="2400" dirty="0"/>
              <a:t>): probability that random node belongs to community C</a:t>
            </a:r>
            <a:r>
              <a:rPr lang="en-US" sz="2400" baseline="-25000" dirty="0"/>
              <a:t>1</a:t>
            </a:r>
            <a:r>
              <a:rPr lang="en-US" sz="2400" dirty="0"/>
              <a:t> in one partition and community C</a:t>
            </a:r>
            <a:r>
              <a:rPr lang="en-US" sz="2400" baseline="-25000" dirty="0"/>
              <a:t>2</a:t>
            </a:r>
            <a:r>
              <a:rPr lang="en-US" sz="2400" dirty="0"/>
              <a:t> in second partition of same network</a:t>
            </a:r>
          </a:p>
          <a:p>
            <a:endParaRPr lang="en-US" sz="2400" dirty="0"/>
          </a:p>
          <a:p>
            <a:r>
              <a:rPr lang="en-US" sz="2400" dirty="0"/>
              <a:t>I</a:t>
            </a:r>
            <a:r>
              <a:rPr lang="en-US" sz="2400" baseline="-25000" dirty="0"/>
              <a:t>n</a:t>
            </a:r>
            <a:r>
              <a:rPr lang="en-US" sz="2400" dirty="0"/>
              <a:t> is max value when partitions are equivalent</a:t>
            </a:r>
            <a:br>
              <a:rPr lang="en-US" sz="2400" dirty="0"/>
            </a:br>
            <a:endParaRPr lang="en-US" sz="2200" dirty="0"/>
          </a:p>
          <a:p>
            <a:endParaRPr lang="en-US" sz="2200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B192B81-8E23-A347-A59C-2DC7D091C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180" y="4093642"/>
            <a:ext cx="4802589" cy="1492067"/>
          </a:xfrm>
          <a:prstGeom prst="rect">
            <a:avLst/>
          </a:prstGeom>
        </p:spPr>
      </p:pic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657EBBC1-E48A-F244-8673-799F7A7EF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153" y="4901526"/>
            <a:ext cx="3682943" cy="6841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8A5C99-80E8-B449-B767-6051E516952D}"/>
              </a:ext>
            </a:extLst>
          </p:cNvPr>
          <p:cNvSpPr txBox="1"/>
          <p:nvPr/>
        </p:nvSpPr>
        <p:spPr>
          <a:xfrm>
            <a:off x="6747180" y="5709460"/>
            <a:ext cx="4802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Normalized mutual information equation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3134D8-1282-BC45-9BB9-B438767ACE5A}"/>
              </a:ext>
            </a:extLst>
          </p:cNvPr>
          <p:cNvSpPr txBox="1"/>
          <p:nvPr/>
        </p:nvSpPr>
        <p:spPr>
          <a:xfrm>
            <a:off x="2088153" y="5647584"/>
            <a:ext cx="368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Shannon entropy</a:t>
            </a:r>
          </a:p>
        </p:txBody>
      </p:sp>
    </p:spTree>
    <p:extLst>
      <p:ext uri="{BB962C8B-B14F-4D97-AF65-F5344CB8AC3E}">
        <p14:creationId xmlns:p14="http://schemas.microsoft.com/office/powerpoint/2010/main" val="2361998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2E3A4D-F324-DE43-B5FD-B5B0826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Benchmark Graph Comparison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8511F0-0D5C-0D48-B6E9-B9DE1728BD60}"/>
              </a:ext>
            </a:extLst>
          </p:cNvPr>
          <p:cNvSpPr txBox="1">
            <a:spLocks/>
          </p:cNvSpPr>
          <p:nvPr/>
        </p:nvSpPr>
        <p:spPr>
          <a:xfrm>
            <a:off x="4380855" y="1129589"/>
            <a:ext cx="3427283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Communities of equal size</a:t>
            </a:r>
          </a:p>
          <a:p>
            <a:r>
              <a:rPr lang="en-US" sz="2000" dirty="0"/>
              <a:t>Nodes have same expected degree</a:t>
            </a:r>
          </a:p>
          <a:p>
            <a:r>
              <a:rPr lang="en-US" sz="2000" dirty="0"/>
              <a:t>Small network size</a:t>
            </a:r>
          </a:p>
          <a:p>
            <a:r>
              <a:rPr lang="en-US" sz="2000" dirty="0"/>
              <a:t>Doesn’t work with clique percolation, link clustering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690CC17-1EB0-5246-A9E2-555D8C2B071D}"/>
              </a:ext>
            </a:extLst>
          </p:cNvPr>
          <p:cNvSpPr txBox="1">
            <a:spLocks/>
          </p:cNvSpPr>
          <p:nvPr/>
        </p:nvSpPr>
        <p:spPr>
          <a:xfrm>
            <a:off x="8436393" y="1129589"/>
            <a:ext cx="3197701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Distributed community size</a:t>
            </a:r>
          </a:p>
          <a:p>
            <a:r>
              <a:rPr lang="en-US" sz="2000" dirty="0"/>
              <a:t>Distributed node degrees</a:t>
            </a:r>
          </a:p>
          <a:p>
            <a:r>
              <a:rPr lang="en-US" sz="2000" dirty="0"/>
              <a:t>Doesn’t work with clique percolation, link clustering</a:t>
            </a:r>
          </a:p>
          <a:p>
            <a:endParaRPr lang="en-US" sz="20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C85A421-4888-664E-AF70-B9FC4097A1FE}"/>
              </a:ext>
            </a:extLst>
          </p:cNvPr>
          <p:cNvSpPr txBox="1">
            <a:spLocks/>
          </p:cNvSpPr>
          <p:nvPr/>
        </p:nvSpPr>
        <p:spPr>
          <a:xfrm>
            <a:off x="4380855" y="586855"/>
            <a:ext cx="3427283" cy="450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solidFill>
                  <a:srgbClr val="FFFFFF"/>
                </a:solidFill>
              </a:rPr>
              <a:t>GN Benchmark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5F23AD-5255-6543-9594-7B016E7AABA6}"/>
              </a:ext>
            </a:extLst>
          </p:cNvPr>
          <p:cNvSpPr txBox="1">
            <a:spLocks/>
          </p:cNvSpPr>
          <p:nvPr/>
        </p:nvSpPr>
        <p:spPr>
          <a:xfrm>
            <a:off x="8336812" y="582866"/>
            <a:ext cx="3427283" cy="450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solidFill>
                  <a:srgbClr val="FFFFFF"/>
                </a:solidFill>
              </a:rPr>
              <a:t>LFR Benchmark</a:t>
            </a:r>
          </a:p>
        </p:txBody>
      </p:sp>
      <p:pic>
        <p:nvPicPr>
          <p:cNvPr id="21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997BC2A8-0EF4-FB4D-B400-13E208BB1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500"/>
          <a:stretch/>
        </p:blipFill>
        <p:spPr>
          <a:xfrm>
            <a:off x="8460001" y="3429000"/>
            <a:ext cx="3574118" cy="2775625"/>
          </a:xfrm>
        </p:spPr>
      </p:pic>
      <p:pic>
        <p:nvPicPr>
          <p:cNvPr id="23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67462204-9B57-1042-9EE5-56C133B78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500"/>
          <a:stretch/>
        </p:blipFill>
        <p:spPr>
          <a:xfrm>
            <a:off x="4308940" y="3429000"/>
            <a:ext cx="3574119" cy="277562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B2B118-CBF1-084B-A2CF-C19FDEF81683}"/>
              </a:ext>
            </a:extLst>
          </p:cNvPr>
          <p:cNvCxnSpPr>
            <a:cxnSpLocks/>
          </p:cNvCxnSpPr>
          <p:nvPr/>
        </p:nvCxnSpPr>
        <p:spPr>
          <a:xfrm>
            <a:off x="8173330" y="1129589"/>
            <a:ext cx="0" cy="5350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E5D12E7-CBCF-2841-A45D-E575FE7984A0}"/>
              </a:ext>
            </a:extLst>
          </p:cNvPr>
          <p:cNvSpPr txBox="1"/>
          <p:nvPr/>
        </p:nvSpPr>
        <p:spPr>
          <a:xfrm>
            <a:off x="4308939" y="6204624"/>
            <a:ext cx="3574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NMI of various community detection algorithms on GN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8C0A14-6CA4-BA47-A938-260B9F90937E}"/>
              </a:ext>
            </a:extLst>
          </p:cNvPr>
          <p:cNvSpPr txBox="1"/>
          <p:nvPr/>
        </p:nvSpPr>
        <p:spPr>
          <a:xfrm>
            <a:off x="8444436" y="6204625"/>
            <a:ext cx="357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NMI of various community detection algorithms on LFR </a:t>
            </a:r>
          </a:p>
        </p:txBody>
      </p:sp>
    </p:spTree>
    <p:extLst>
      <p:ext uri="{BB962C8B-B14F-4D97-AF65-F5344CB8AC3E}">
        <p14:creationId xmlns:p14="http://schemas.microsoft.com/office/powerpoint/2010/main" val="4270260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B5F13-C0D1-4741-BF32-FFF2C04E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Community Detection Algorithm Comparison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8DC0A3B-4676-774B-9712-728D9F246094}"/>
              </a:ext>
            </a:extLst>
          </p:cNvPr>
          <p:cNvSpPr txBox="1">
            <a:spLocks/>
          </p:cNvSpPr>
          <p:nvPr/>
        </p:nvSpPr>
        <p:spPr>
          <a:xfrm>
            <a:off x="459350" y="2494156"/>
            <a:ext cx="5636650" cy="4069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E9409A8-1389-8D4D-84CB-7885E40B7690}"/>
              </a:ext>
            </a:extLst>
          </p:cNvPr>
          <p:cNvSpPr txBox="1">
            <a:spLocks/>
          </p:cNvSpPr>
          <p:nvPr/>
        </p:nvSpPr>
        <p:spPr>
          <a:xfrm>
            <a:off x="6319574" y="2494156"/>
            <a:ext cx="5413076" cy="4069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753C87C-1697-2142-9412-495DF1601054}"/>
              </a:ext>
            </a:extLst>
          </p:cNvPr>
          <p:cNvSpPr txBox="1">
            <a:spLocks/>
          </p:cNvSpPr>
          <p:nvPr/>
        </p:nvSpPr>
        <p:spPr>
          <a:xfrm>
            <a:off x="523388" y="1891970"/>
            <a:ext cx="5636648" cy="450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solidFill>
                  <a:srgbClr val="FFFFFF"/>
                </a:solidFill>
              </a:rPr>
              <a:t>Runtime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4A0F452-B248-8E48-BD43-003E0518D6F7}"/>
              </a:ext>
            </a:extLst>
          </p:cNvPr>
          <p:cNvSpPr txBox="1">
            <a:spLocks/>
          </p:cNvSpPr>
          <p:nvPr/>
        </p:nvSpPr>
        <p:spPr>
          <a:xfrm>
            <a:off x="6546826" y="1891972"/>
            <a:ext cx="5636650" cy="450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solidFill>
                  <a:srgbClr val="FFFFFF"/>
                </a:solidFill>
              </a:rPr>
              <a:t>Accuracy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A1AC19-A15A-9D49-A428-AF23A0D9DEEA}"/>
              </a:ext>
            </a:extLst>
          </p:cNvPr>
          <p:cNvCxnSpPr>
            <a:cxnSpLocks/>
          </p:cNvCxnSpPr>
          <p:nvPr/>
        </p:nvCxnSpPr>
        <p:spPr>
          <a:xfrm>
            <a:off x="6610254" y="1696569"/>
            <a:ext cx="0" cy="48331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9" name="Picture 1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DEF3E7F-1185-9E42-BDD6-25F69A99F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88" y="2537538"/>
            <a:ext cx="5433012" cy="3426367"/>
          </a:xfrm>
          <a:prstGeom prst="rect">
            <a:avLst/>
          </a:prstGeom>
        </p:spPr>
      </p:pic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CC7ED656-FAC8-DD42-ABC0-06C6136C94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24"/>
          <a:stretch/>
        </p:blipFill>
        <p:spPr>
          <a:xfrm>
            <a:off x="7354284" y="2537538"/>
            <a:ext cx="4174728" cy="355369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75C0929-AD1F-534E-8108-7FF92A7CE15E}"/>
              </a:ext>
            </a:extLst>
          </p:cNvPr>
          <p:cNvSpPr txBox="1"/>
          <p:nvPr/>
        </p:nvSpPr>
        <p:spPr>
          <a:xfrm>
            <a:off x="662988" y="6007287"/>
            <a:ext cx="5452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Various community detection algorithm nature and computational complexity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678498-8827-1C42-84D8-ED1D8F84B4E7}"/>
              </a:ext>
            </a:extLst>
          </p:cNvPr>
          <p:cNvSpPr txBox="1"/>
          <p:nvPr/>
        </p:nvSpPr>
        <p:spPr>
          <a:xfrm>
            <a:off x="7354283" y="6134618"/>
            <a:ext cx="4174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NMI of various community detection algorithms on LFR </a:t>
            </a:r>
          </a:p>
        </p:txBody>
      </p:sp>
    </p:spTree>
    <p:extLst>
      <p:ext uri="{BB962C8B-B14F-4D97-AF65-F5344CB8AC3E}">
        <p14:creationId xmlns:p14="http://schemas.microsoft.com/office/powerpoint/2010/main" val="1091264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B5F13-C0D1-4741-BF32-FFF2C04E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Modularity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69B0A-ECDC-A64D-8400-370E449AA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27" y="2145188"/>
            <a:ext cx="10907542" cy="3933604"/>
          </a:xfrm>
        </p:spPr>
        <p:txBody>
          <a:bodyPr anchor="t">
            <a:noAutofit/>
          </a:bodyPr>
          <a:lstStyle/>
          <a:p>
            <a:r>
              <a:rPr lang="en-US" sz="2400" dirty="0"/>
              <a:t>Modularity – denseness within community and sparseness externally</a:t>
            </a:r>
          </a:p>
          <a:p>
            <a:r>
              <a:rPr lang="en-US" sz="2400" dirty="0"/>
              <a:t>Maximize modularity within communities, then create new networks until global maximum</a:t>
            </a:r>
          </a:p>
          <a:p>
            <a:r>
              <a:rPr lang="en-US" sz="2400"/>
              <a:t>Popular community </a:t>
            </a:r>
            <a:r>
              <a:rPr lang="en-US" sz="2400" dirty="0"/>
              <a:t>detection algorithm</a:t>
            </a:r>
          </a:p>
          <a:p>
            <a:pPr lvl="1"/>
            <a:r>
              <a:rPr lang="en-US" sz="2000" dirty="0"/>
              <a:t>Easy to use</a:t>
            </a:r>
          </a:p>
          <a:p>
            <a:pPr lvl="1"/>
            <a:r>
              <a:rPr lang="en-US" sz="2000" dirty="0"/>
              <a:t>Efficient</a:t>
            </a:r>
          </a:p>
          <a:p>
            <a:r>
              <a:rPr lang="en-US" sz="2400" dirty="0"/>
              <a:t>Trouble with small networks/communities</a:t>
            </a:r>
          </a:p>
          <a:p>
            <a:r>
              <a:rPr lang="en-US" sz="2400" dirty="0"/>
              <a:t>Louvain especially popular</a:t>
            </a:r>
          </a:p>
          <a:p>
            <a:pPr lvl="1"/>
            <a:r>
              <a:rPr lang="en-US" sz="2000" dirty="0"/>
              <a:t>Simple and fast</a:t>
            </a:r>
          </a:p>
          <a:p>
            <a:pPr lvl="1"/>
            <a:r>
              <a:rPr lang="en-US" sz="2000" dirty="0"/>
              <a:t>Inefficient with storage</a:t>
            </a:r>
            <a:br>
              <a:rPr lang="en-US" sz="2000" dirty="0"/>
            </a:br>
            <a:endParaRPr lang="en-US" sz="1800" dirty="0"/>
          </a:p>
          <a:p>
            <a:endParaRPr lang="en-US" sz="2200" dirty="0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4209A650-1852-884A-809A-E5986724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366" y="3204359"/>
            <a:ext cx="4608403" cy="28744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831141-6882-624C-894A-F1ACB42E8882}"/>
              </a:ext>
            </a:extLst>
          </p:cNvPr>
          <p:cNvSpPr txBox="1"/>
          <p:nvPr/>
        </p:nvSpPr>
        <p:spPr>
          <a:xfrm>
            <a:off x="6941367" y="6078792"/>
            <a:ext cx="4587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Modularity of network with different community partitions</a:t>
            </a:r>
          </a:p>
        </p:txBody>
      </p:sp>
    </p:spTree>
    <p:extLst>
      <p:ext uri="{BB962C8B-B14F-4D97-AF65-F5344CB8AC3E}">
        <p14:creationId xmlns:p14="http://schemas.microsoft.com/office/powerpoint/2010/main" val="3284928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B5F13-C0D1-4741-BF32-FFF2C04E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Benchmark Parameter Comparison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8" name="Content Placeholder 7" descr="Chart, scatter chart&#10;&#10;Description automatically generated">
            <a:extLst>
              <a:ext uri="{FF2B5EF4-FFF2-40B4-BE49-F238E27FC236}">
                <a16:creationId xmlns:a16="http://schemas.microsoft.com/office/drawing/2014/main" id="{0A4F0AD3-0800-994E-97B7-5AD2FDE03C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351" y="2584065"/>
            <a:ext cx="5509934" cy="3979397"/>
          </a:xfrm>
        </p:spPr>
      </p:pic>
      <p:pic>
        <p:nvPicPr>
          <p:cNvPr id="10" name="Picture 9" descr="Chart, scatter chart&#10;&#10;Description automatically generated">
            <a:extLst>
              <a:ext uri="{FF2B5EF4-FFF2-40B4-BE49-F238E27FC236}">
                <a16:creationId xmlns:a16="http://schemas.microsoft.com/office/drawing/2014/main" id="{187784CE-4F52-9443-8FB9-3BBE7BD50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167" y="2584065"/>
            <a:ext cx="5560954" cy="3979398"/>
          </a:xfrm>
          <a:prstGeom prst="rect">
            <a:avLst/>
          </a:prstGeom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E6DDBB3-474C-B54F-8367-797BED640B68}"/>
              </a:ext>
            </a:extLst>
          </p:cNvPr>
          <p:cNvSpPr txBox="1">
            <a:spLocks/>
          </p:cNvSpPr>
          <p:nvPr/>
        </p:nvSpPr>
        <p:spPr>
          <a:xfrm>
            <a:off x="252879" y="1885279"/>
            <a:ext cx="10907542" cy="39336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Modularity optimization run on LFR with varying parameters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20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DB5F13-C0D1-4741-BF32-FFF2C04E2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69B0A-ECDC-A64D-8400-370E449AA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27" y="2260914"/>
            <a:ext cx="10907542" cy="3933604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000" dirty="0" err="1"/>
              <a:t>Barabási</a:t>
            </a:r>
            <a:r>
              <a:rPr lang="en-US" sz="2000" dirty="0"/>
              <a:t>, Albert-László. </a:t>
            </a:r>
            <a:r>
              <a:rPr lang="en-US" sz="2000" i="1" dirty="0"/>
              <a:t>Network Science</a:t>
            </a:r>
            <a:r>
              <a:rPr lang="en-US" sz="2000" dirty="0"/>
              <a:t>. Cambridge University Press, 2016.</a:t>
            </a:r>
          </a:p>
          <a:p>
            <a:pPr marL="0" indent="0">
              <a:buNone/>
            </a:pPr>
            <a:r>
              <a:rPr lang="en-US" sz="2000" dirty="0"/>
              <a:t>Blondel, Vincent. </a:t>
            </a:r>
            <a:r>
              <a:rPr lang="en-US" sz="2000" i="1" dirty="0"/>
              <a:t>Louvain Method for Community Detection</a:t>
            </a:r>
            <a:r>
              <a:rPr lang="en-US" sz="2000" dirty="0"/>
              <a:t>. Mar. 2011, https://perso.uclouvain.be/vincent.blondel/research/</a:t>
            </a:r>
            <a:r>
              <a:rPr lang="en-US" sz="2000" dirty="0" err="1"/>
              <a:t>louvain.html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 err="1"/>
              <a:t>Jayawickrama</a:t>
            </a:r>
            <a:r>
              <a:rPr lang="en-US" sz="2000" dirty="0"/>
              <a:t>, </a:t>
            </a:r>
            <a:r>
              <a:rPr lang="en-US" sz="2000" dirty="0" err="1"/>
              <a:t>Thamindu</a:t>
            </a:r>
            <a:r>
              <a:rPr lang="en-US" sz="2000" dirty="0"/>
              <a:t> Dilshan. “Community Detection Algorithms. Many of You Are Familiar with Networks… | by </a:t>
            </a:r>
            <a:r>
              <a:rPr lang="en-US" sz="2000" dirty="0" err="1"/>
              <a:t>Thamindu</a:t>
            </a:r>
            <a:r>
              <a:rPr lang="en-US" sz="2000" dirty="0"/>
              <a:t> Dilshan </a:t>
            </a:r>
            <a:r>
              <a:rPr lang="en-US" sz="2000" dirty="0" err="1"/>
              <a:t>Jayawickrama</a:t>
            </a:r>
            <a:r>
              <a:rPr lang="en-US" sz="2000" dirty="0"/>
              <a:t> | Towards Data Science.” </a:t>
            </a:r>
            <a:r>
              <a:rPr lang="en-US" sz="2000" i="1" dirty="0"/>
              <a:t>Medium</a:t>
            </a:r>
            <a:r>
              <a:rPr lang="en-US" sz="2000" dirty="0"/>
              <a:t>, Towards Data Science, 29 Jan. 2021, https://towardsdatascience.com/community-detection-algorithms-9bd8951e7dae.</a:t>
            </a:r>
          </a:p>
          <a:p>
            <a:pPr marL="0" indent="0">
              <a:buNone/>
            </a:pPr>
            <a:r>
              <a:rPr lang="en-US" sz="2000" dirty="0" err="1"/>
              <a:t>Lancichinetti</a:t>
            </a:r>
            <a:r>
              <a:rPr lang="en-US" sz="2000" dirty="0"/>
              <a:t>, Andrea, et al. “Benchmark Graphs for Testing Community Detection Algorithms.” </a:t>
            </a:r>
            <a:r>
              <a:rPr lang="en-US" sz="2000" i="1" dirty="0"/>
              <a:t>Physical Review E</a:t>
            </a:r>
            <a:r>
              <a:rPr lang="en-US" sz="2000" dirty="0"/>
              <a:t>, no. 4, American Physical Society (APS), Oct. 2008. </a:t>
            </a:r>
            <a:r>
              <a:rPr lang="en-US" sz="2000" i="1" dirty="0" err="1"/>
              <a:t>Crossref</a:t>
            </a:r>
            <a:r>
              <a:rPr lang="en-US" sz="2000" dirty="0"/>
              <a:t>, doi:10.1103/physreve.78.046110.</a:t>
            </a:r>
          </a:p>
          <a:p>
            <a:pPr marL="0" indent="0">
              <a:buNone/>
            </a:pPr>
            <a:r>
              <a:rPr lang="en-US" sz="2000" dirty="0"/>
              <a:t>Wang, </a:t>
            </a:r>
            <a:r>
              <a:rPr lang="en-US" sz="2000" dirty="0" err="1"/>
              <a:t>Xiaofeng</a:t>
            </a:r>
            <a:r>
              <a:rPr lang="en-US" sz="2000" dirty="0"/>
              <a:t>, et al. “Locating Structural Centers: A Density-Based Clustering Method for Community Detection.” </a:t>
            </a:r>
            <a:r>
              <a:rPr lang="en-US" sz="2000" i="1" dirty="0"/>
              <a:t>PLOS ONE</a:t>
            </a:r>
            <a:r>
              <a:rPr lang="en-US" sz="2000" dirty="0"/>
              <a:t>, edited by Yong Liu, no. 1, Public Library of Science (</a:t>
            </a:r>
            <a:r>
              <a:rPr lang="en-US" sz="2000" dirty="0" err="1"/>
              <a:t>PLoS</a:t>
            </a:r>
            <a:r>
              <a:rPr lang="en-US" sz="2000" dirty="0"/>
              <a:t>), Jan. 2017, p. e0169355. </a:t>
            </a:r>
            <a:r>
              <a:rPr lang="en-US" sz="2000" i="1" dirty="0" err="1"/>
              <a:t>Crossref</a:t>
            </a:r>
            <a:r>
              <a:rPr lang="en-US" sz="2000" dirty="0"/>
              <a:t>, doi:10.1371/journal.pone.0169355.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6255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1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9E027-947F-9543-8F56-4AB6987D3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75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10739</TotalTime>
  <Words>366</Words>
  <Application>Microsoft Office PowerPoint</Application>
  <PresentationFormat>Widescreen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Section 9.6: Testing Communities</vt:lpstr>
      <vt:lpstr>Testing with Benchmarks</vt:lpstr>
      <vt:lpstr>Benchmark Graphs</vt:lpstr>
      <vt:lpstr>Measuring Accuracy</vt:lpstr>
      <vt:lpstr>Benchmark Graph Comparison</vt:lpstr>
      <vt:lpstr>Community Detection Algorithm Comparison</vt:lpstr>
      <vt:lpstr>Modularity Optimization</vt:lpstr>
      <vt:lpstr>Benchmark Parameter Comparison</vt:lpstr>
      <vt:lpstr>Bibliography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9.6: Testing Communities</dc:title>
  <dc:creator>Bhamidipati, Sahith</dc:creator>
  <cp:lastModifiedBy>Windows User</cp:lastModifiedBy>
  <cp:revision>31</cp:revision>
  <dcterms:created xsi:type="dcterms:W3CDTF">2021-11-07T22:35:58Z</dcterms:created>
  <dcterms:modified xsi:type="dcterms:W3CDTF">2021-11-15T14:20:36Z</dcterms:modified>
</cp:coreProperties>
</file>