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ymanski, Bolek" initials="SB" lastIdx="1" clrIdx="0">
    <p:extLst>
      <p:ext uri="{19B8F6BF-5375-455C-9EA6-DF929625EA0E}">
        <p15:presenceInfo xmlns:p15="http://schemas.microsoft.com/office/powerpoint/2012/main" userId="Szymanski, Bole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2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2FD2-ECE2-4DFE-9D09-8CB23340D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69B038-57C4-41ED-B367-1A6F6148E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99279-E914-40EA-9BA1-C2586668A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2E121-4C79-4699-9A26-10BAE5C9D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59A-5AF3-4D15-BF67-5A514D258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0CA2-AF6E-4E03-97BA-AE1E58B4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8A02D-B068-4D74-B5E8-70F5416A7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1E266-C32F-4CB2-8E5F-3F839961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497A8-E57C-492F-B7F5-16F14951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ADD43-C4F4-44E0-B815-AFD21AF10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6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F8F30-70B7-4B32-BB6C-EA3B44FB2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692A8-C7EB-43EA-8F84-38064A662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A3197-1599-4399-9728-B4DE7E527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D68B1-DA60-4FBF-9142-C0DA5DF01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53415-CA06-42F4-999F-3B59C812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8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7FB2C-8F55-4A4B-AC2F-341D31F91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818E8-7F9F-473B-B4B1-53EC30C7C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9946B9-BCDF-486A-871F-96C6376EC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F8138-710D-4B71-97A5-A65E80CC0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CE5AB-8972-40D5-9B2C-C57A892B7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237BC-980B-4635-B8EF-A60080B0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B121D-AE42-4EC9-8383-582A40521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B13E6-60F6-45E0-952F-4A47B1B45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7A84B-46C6-4217-BDA2-67ADE7E41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00120-8A7A-4A88-B20B-3FCFFA395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C2073-2175-4D3B-BB3D-0FBAF6C2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2A4C19-954E-4FF0-A76D-E7084EB1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70A55-C17B-4152-A329-97CB509BF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EA22CB-016C-4E90-BD3E-EAD3462D2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62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4C2F8-A153-4FEF-B7B3-4A53E3483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B0858C-AD82-41E2-95E5-76F3C17A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178245-8B76-4E1E-9554-0E91F120D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DFE676-CB2B-4F09-A0DD-A68332FB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1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2A4293-503B-4221-8231-77D19F43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B8EC13-C2A4-4CEC-B7A6-B212DE328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42D84-7E14-4EA2-BAD4-661334F4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6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57B5E-43FB-4B6C-BA4C-B047B1CAF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7F2FB-FEC7-474D-AC93-A74C8D8F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EC7C4-2527-4A01-988A-FDB2B518F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60571-D5F4-4E61-9500-F1667CB97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7F76D-D1E8-4B49-A978-298844BB5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16A225-365F-4884-959E-3A02944D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8875D-9619-4B92-8DF1-0431D908E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52E495-8BB0-4826-A3FA-49F003634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BBA1C-E224-432E-BF44-7D336A19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7091C-FDD5-4F88-970F-54F02F4A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B36FD6-5910-4459-A61D-38F728B5F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84125-973E-4084-A050-D09CFCD2E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8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19B6B-C0C9-4961-9E65-CA83B293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2F200-4983-45EA-BF28-00B1CEEBE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6F0F8-3BC0-415F-B761-63AE0600A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EE012-8682-484E-A1FF-E435737AD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89AE5-33B0-4D02-A6E6-099698183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8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00CA6-3376-45BF-B5D6-61BC044D0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D7E8F8-8D44-4D05-BAEF-C2BEEC944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60FD1-BC08-45BA-988E-BC0076FD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866A9-C77C-409C-8E28-6FBD4C46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A9753-2F2C-466D-994E-D5FB3E3ED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14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B6E9CF-FA49-4D74-9CEA-F6274563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26013-F821-4C21-A4B1-92881844F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F0D8D-A33D-4191-8D75-4EA8C0D11C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E4FD0-951B-4ADB-91FE-7FB2316ED0CE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4E0C5-26D9-4E14-B4CE-65EB908289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7395C-50D0-4C62-B0A3-D78C4BE0B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1464E-2771-44BD-A358-D2A8F796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1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486C9C5-203B-4C71-BFA8-0C8888A82561}"/>
              </a:ext>
            </a:extLst>
          </p:cNvPr>
          <p:cNvSpPr txBox="1"/>
          <p:nvPr/>
        </p:nvSpPr>
        <p:spPr>
          <a:xfrm>
            <a:off x="700392" y="5665256"/>
            <a:ext cx="11254902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This plot begs for log </a:t>
            </a:r>
            <a:r>
              <a:rPr lang="en-US" dirty="0" err="1"/>
              <a:t>log</a:t>
            </a:r>
            <a:r>
              <a:rPr lang="en-US" dirty="0"/>
              <a:t> scale                                                                This plot is perfectly happy with linear scale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D02625-2BB4-4772-A464-0A33BDF2C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1" y="1209410"/>
            <a:ext cx="5948621" cy="457200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A1999798-D682-45CE-B178-CFF99EBDA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92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to avoid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E3B8502-D10F-46C2-B608-649AF820C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780" y="1259610"/>
            <a:ext cx="574765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2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4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Comparison of degree distribution of </a:t>
            </a:r>
            <a:br>
              <a:rPr lang="en-US" dirty="0"/>
            </a:br>
            <a:r>
              <a:rPr lang="en-US" dirty="0"/>
              <a:t>Disease Gene Network with Random Network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B2533A-B1D6-477E-A374-2BB4754F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94" y="1690688"/>
            <a:ext cx="4642482" cy="457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85E622-136E-459C-9FCF-D2CF8C3A0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774" y="1690688"/>
            <a:ext cx="457667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Christopher Maria</a:t>
            </a:r>
          </a:p>
        </p:txBody>
      </p:sp>
    </p:spTree>
    <p:extLst>
      <p:ext uri="{BB962C8B-B14F-4D97-AF65-F5344CB8AC3E}">
        <p14:creationId xmlns:p14="http://schemas.microsoft.com/office/powerpoint/2010/main" val="250261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44" y="0"/>
            <a:ext cx="10515600" cy="1108953"/>
          </a:xfrm>
        </p:spPr>
        <p:txBody>
          <a:bodyPr/>
          <a:lstStyle/>
          <a:p>
            <a:pPr algn="ctr"/>
            <a:r>
              <a:rPr lang="en-US" dirty="0"/>
              <a:t>Visualization of Disease Gene Network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Christopher Maria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F95E12-4E76-449F-9DD3-BDA64D7E5E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9" t="2628"/>
          <a:stretch/>
        </p:blipFill>
        <p:spPr>
          <a:xfrm>
            <a:off x="1974715" y="940282"/>
            <a:ext cx="9411729" cy="561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83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089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100 nodes by degree showing highly connected center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Christopher Maria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F4FAAB-9EEC-4E7E-82AB-314C5F517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261" y="894945"/>
            <a:ext cx="10172037" cy="596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2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44" y="1"/>
            <a:ext cx="10515600" cy="544969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Individually colored neurons and high-degree neuron group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32644" y="6488667"/>
            <a:ext cx="5773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Christopher Maria: Drosophila </a:t>
            </a:r>
            <a:r>
              <a:rPr lang="en-US" dirty="0" err="1"/>
              <a:t>Medula</a:t>
            </a:r>
            <a:r>
              <a:rPr lang="en-US" dirty="0"/>
              <a:t>  Neural Connectome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283CEF-9728-4D49-943E-D004698A8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970"/>
            <a:ext cx="12192000" cy="45231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2D8CA9-6222-4BAE-8902-E7D3D24B3E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26" b="10283"/>
          <a:stretch/>
        </p:blipFill>
        <p:spPr>
          <a:xfrm>
            <a:off x="0" y="4990828"/>
            <a:ext cx="12192000" cy="149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9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44" y="1"/>
            <a:ext cx="10515600" cy="544969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Individually colored neurons and high-degree neuron group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32644" y="6488667"/>
            <a:ext cx="2059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Emelia Blankenship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442C8F-D3FE-4C7B-9479-850F08DDC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6" y="740914"/>
            <a:ext cx="5896844" cy="47393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A37ED6-BFA2-4D3D-8DCA-AF722F563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882" y="1146064"/>
            <a:ext cx="4888871" cy="39290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429ACE-18C6-415F-99FE-D0E2E1EAF538}"/>
              </a:ext>
            </a:extLst>
          </p:cNvPr>
          <p:cNvSpPr txBox="1"/>
          <p:nvPr/>
        </p:nvSpPr>
        <p:spPr>
          <a:xfrm>
            <a:off x="6447744" y="4958813"/>
            <a:ext cx="61028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3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800" b="0" i="1" u="none" strike="noStrike" baseline="0" dirty="0">
                <a:solidFill>
                  <a:srgbClr val="44536A"/>
                </a:solidFill>
                <a:latin typeface="Calibri" panose="020F0502020204030204" pitchFamily="34" charset="0"/>
              </a:rPr>
              <a:t>Convergence Matrix visualization for PDE 2D/3D solution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C7BB4-235F-48E4-B2BD-85647199B70C}"/>
              </a:ext>
            </a:extLst>
          </p:cNvPr>
          <p:cNvSpPr txBox="1"/>
          <p:nvPr/>
        </p:nvSpPr>
        <p:spPr>
          <a:xfrm flipH="1">
            <a:off x="550900" y="5353008"/>
            <a:ext cx="5896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</a:rPr>
              <a:t> 662 Bus Power System visualization spatial embedding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64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4736" y="-97972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000" dirty="0">
                <a:latin typeface="+mn-lt"/>
              </a:rPr>
              <a:t>Visualization</a:t>
            </a:r>
            <a:r>
              <a:rPr lang="en-US" sz="2200" dirty="0">
                <a:latin typeface="+mn-lt"/>
              </a:rPr>
              <a:t> of twin cities, e</a:t>
            </a:r>
            <a:r>
              <a:rPr lang="en-US" sz="2200" b="0" i="0" u="none" strike="noStrike" baseline="0" dirty="0">
                <a:latin typeface="+mn-lt"/>
              </a:rPr>
              <a:t>ach node represents a city, and an edge a twin relationship between nodes.</a:t>
            </a:r>
            <a:r>
              <a:rPr lang="en-US" sz="2200" dirty="0">
                <a:latin typeface="+mn-lt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Sen Francis: A snapshot of the center distribution of the network.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B6781A-741C-4AFF-A539-9ED4DDDE0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815" y="489857"/>
            <a:ext cx="9809237" cy="57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3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4736" y="-97972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000" dirty="0">
                <a:latin typeface="+mn-lt"/>
              </a:rPr>
              <a:t>Visualization</a:t>
            </a:r>
            <a:r>
              <a:rPr lang="en-US" sz="2200" dirty="0">
                <a:latin typeface="+mn-lt"/>
              </a:rPr>
              <a:t> of twin cities, e</a:t>
            </a:r>
            <a:r>
              <a:rPr lang="en-US" sz="2200" b="0" i="0" u="none" strike="noStrike" baseline="0" dirty="0">
                <a:latin typeface="+mn-lt"/>
              </a:rPr>
              <a:t>ach node represents a city, and an edge a twin relationship between nodes.</a:t>
            </a:r>
            <a:r>
              <a:rPr lang="en-US" sz="2200" dirty="0">
                <a:latin typeface="+mn-lt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69FC90-1E86-4973-89EA-F24A7A3E0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78492"/>
            <a:ext cx="10085257" cy="64795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8670076" y="2967335"/>
            <a:ext cx="2671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baseline="0" dirty="0">
                <a:latin typeface="CMR12"/>
              </a:rPr>
              <a:t>Sen Francis: </a:t>
            </a:r>
          </a:p>
          <a:p>
            <a:r>
              <a:rPr lang="en-US" sz="1800" b="0" i="0" u="none" strike="noStrike" baseline="0" dirty="0">
                <a:latin typeface="CMR12"/>
              </a:rPr>
              <a:t>A zoomed in </a:t>
            </a:r>
          </a:p>
          <a:p>
            <a:r>
              <a:rPr lang="en-US" sz="1800" b="0" i="0" u="none" strike="noStrike" baseline="0" dirty="0">
                <a:latin typeface="CMR12"/>
              </a:rPr>
              <a:t>snapshot of the network.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8304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Maria </a:t>
            </a:r>
            <a:r>
              <a:rPr lang="en-US" sz="2000" dirty="0" err="1"/>
              <a:t>Khodak</a:t>
            </a:r>
            <a:r>
              <a:rPr lang="en-US" sz="2000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3804C-65D8-44D6-86B4-ECD6C020C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923" y="8164"/>
            <a:ext cx="984107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64"/>
            <a:ext cx="11102053" cy="587829"/>
          </a:xfrm>
        </p:spPr>
        <p:txBody>
          <a:bodyPr>
            <a:noAutofit/>
          </a:bodyPr>
          <a:lstStyle/>
          <a:p>
            <a:r>
              <a:rPr lang="en-US" sz="2400" b="0" i="0" u="none" strike="noStrike" baseline="0" dirty="0" err="1">
                <a:latin typeface="CMR10"/>
              </a:rPr>
              <a:t>NetScience</a:t>
            </a:r>
            <a:r>
              <a:rPr lang="en-US" sz="2400" b="0" i="0" u="none" strike="noStrike" baseline="0" dirty="0">
                <a:latin typeface="CMR10"/>
              </a:rPr>
              <a:t> Collaboration Network</a:t>
            </a:r>
            <a:r>
              <a:rPr lang="en-US" sz="24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5391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4736" y="-97972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400" b="0" i="0" u="none" strike="noStrike" baseline="0" dirty="0">
                <a:latin typeface="ArialMT"/>
              </a:rPr>
              <a:t>University Emails – Degree distribution in log </a:t>
            </a:r>
            <a:r>
              <a:rPr lang="en-US" sz="2400" b="0" i="0" u="none" strike="noStrike" baseline="0" dirty="0" err="1">
                <a:latin typeface="ArialMT"/>
              </a:rPr>
              <a:t>log</a:t>
            </a:r>
            <a:r>
              <a:rPr lang="en-US" sz="2400" b="0" i="0" u="none" strike="noStrike" baseline="0" dirty="0">
                <a:latin typeface="ArialMT"/>
              </a:rPr>
              <a:t> scale</a:t>
            </a:r>
            <a:endParaRPr lang="en-US" sz="28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Lisa </a:t>
            </a:r>
            <a:r>
              <a:rPr lang="en-US" sz="2800" dirty="0" err="1"/>
              <a:t>Knuckey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C40F9-B9FE-479E-888B-D7FF4C1F3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784" y="832758"/>
            <a:ext cx="9020566" cy="54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34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4736" y="-97972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400" b="0" i="0" u="none" strike="noStrike" baseline="0" dirty="0">
                <a:latin typeface="ArialMT"/>
              </a:rPr>
              <a:t>University Emails, ER, BA – Degree distribution in log </a:t>
            </a:r>
            <a:r>
              <a:rPr lang="en-US" sz="2400" b="0" i="0" u="none" strike="noStrike" baseline="0" dirty="0" err="1">
                <a:latin typeface="ArialMT"/>
              </a:rPr>
              <a:t>log</a:t>
            </a:r>
            <a:r>
              <a:rPr lang="en-US" sz="2400" b="0" i="0" u="none" strike="noStrike" baseline="0" dirty="0">
                <a:latin typeface="ArialMT"/>
              </a:rPr>
              <a:t> scales</a:t>
            </a:r>
            <a:endParaRPr lang="en-US" sz="28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Lisa </a:t>
            </a:r>
            <a:r>
              <a:rPr lang="en-US" sz="2800" dirty="0" err="1"/>
              <a:t>Knuckey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20467-A090-466B-BCD5-93F893761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14" t="1933" r="8922"/>
          <a:stretch/>
        </p:blipFill>
        <p:spPr>
          <a:xfrm>
            <a:off x="568234" y="657224"/>
            <a:ext cx="10865029" cy="555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77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572" y="0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800" b="0" i="0" u="none" strike="noStrike" baseline="0" dirty="0">
                <a:latin typeface="ArialMT"/>
              </a:rPr>
              <a:t>Alta Vista 2003 crawl of the Web graph</a:t>
            </a:r>
            <a:endParaRPr lang="en-US" sz="40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u="none" strike="noStrike" baseline="0" dirty="0">
                <a:latin typeface="Arial-BoldMT"/>
              </a:rPr>
              <a:t>Stephen </a:t>
            </a:r>
            <a:r>
              <a:rPr lang="en-US" sz="1800" i="0" u="none" strike="noStrike" baseline="0" dirty="0" err="1">
                <a:latin typeface="Arial-BoldMT"/>
              </a:rPr>
              <a:t>Trempel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62143-2045-46BA-B0F3-D0EE48DAE5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00" t="2381" r="7815" b="13019"/>
          <a:stretch/>
        </p:blipFill>
        <p:spPr>
          <a:xfrm>
            <a:off x="1124123" y="489857"/>
            <a:ext cx="9521505" cy="580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2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5343"/>
            <a:ext cx="3749879" cy="3363985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MT"/>
              </a:rPr>
              <a:t>This network is a database of networks to aid in the study of sparse matrix problems.</a:t>
            </a:r>
            <a:br>
              <a:rPr lang="en-US" sz="2000" dirty="0">
                <a:latin typeface="ArialMT"/>
              </a:rPr>
            </a:br>
            <a:r>
              <a:rPr lang="en-US" sz="2000" dirty="0">
                <a:latin typeface="ArialMT"/>
              </a:rPr>
              <a:t/>
            </a:r>
            <a:br>
              <a:rPr lang="en-US" sz="2000" dirty="0">
                <a:latin typeface="ArialMT"/>
              </a:rPr>
            </a:br>
            <a:r>
              <a:rPr lang="en-US" sz="2000" dirty="0">
                <a:latin typeface="ArialMT"/>
              </a:rPr>
              <a:t>Circle: node (the color darkens (from yellow to red) and the size increases as the degree of the node increases)</a:t>
            </a:r>
            <a:br>
              <a:rPr lang="en-US" sz="2000" dirty="0">
                <a:latin typeface="ArialMT"/>
              </a:rPr>
            </a:br>
            <a:r>
              <a:rPr lang="en-US" sz="2000" dirty="0">
                <a:solidFill>
                  <a:srgbClr val="0070C0"/>
                </a:solidFill>
                <a:latin typeface="ArialMT"/>
              </a:rPr>
              <a:t>Blue line</a:t>
            </a:r>
            <a:r>
              <a:rPr lang="en-US" sz="2000" dirty="0">
                <a:latin typeface="ArialMT"/>
              </a:rPr>
              <a:t>: </a:t>
            </a:r>
            <a:r>
              <a:rPr lang="en-US" sz="2000" dirty="0">
                <a:solidFill>
                  <a:srgbClr val="0070C0"/>
                </a:solidFill>
                <a:latin typeface="ArialMT"/>
              </a:rPr>
              <a:t>edges</a:t>
            </a:r>
            <a:endParaRPr lang="en-US" sz="32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u="none" strike="noStrike" baseline="0" dirty="0">
                <a:latin typeface="Arial-BoldMT"/>
              </a:rPr>
              <a:t>Stephen </a:t>
            </a:r>
            <a:r>
              <a:rPr lang="en-US" sz="1800" i="0" u="none" strike="noStrike" baseline="0" dirty="0" err="1">
                <a:latin typeface="Arial-BoldMT"/>
              </a:rPr>
              <a:t>Trempel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F9CE5C-47A2-4F69-8C76-628D67B01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492" y="0"/>
            <a:ext cx="8808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85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4736" y="-97972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+mn-lt"/>
              </a:rPr>
              <a:t>Facebook Social Network with 2.9k nodes shown without edges but with weights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Felix Yu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C0540-6177-4F83-AC7C-EF655936E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081" y="690664"/>
            <a:ext cx="8549070" cy="577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49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4736" y="-97972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+mn-lt"/>
              </a:rPr>
              <a:t>Facebook Social Network with 2.9k nodes – view of clusters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Felix Yu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C56AA0-11A0-4D15-BD9B-869BD8A79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600" y="489857"/>
            <a:ext cx="9851876" cy="623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9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09E7-9FF5-4CC4-9672-2D7AAC2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4736" y="-97972"/>
            <a:ext cx="12670971" cy="587829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+mn-lt"/>
              </a:rPr>
              <a:t>Large network with 16.7k edges – after evolving under force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AEB1E-BD90-42E0-A778-234665BE12F3}"/>
              </a:ext>
            </a:extLst>
          </p:cNvPr>
          <p:cNvSpPr txBox="1"/>
          <p:nvPr/>
        </p:nvSpPr>
        <p:spPr>
          <a:xfrm>
            <a:off x="0" y="6384471"/>
            <a:ext cx="743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Felix Yu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3A831-E1DF-42A6-A52F-39197DB77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05" y="741392"/>
            <a:ext cx="10427697" cy="590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97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243</Words>
  <Application>Microsoft Office PowerPoint</Application>
  <PresentationFormat>Widescreen</PresentationFormat>
  <Paragraphs>38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Arial-BoldMT</vt:lpstr>
      <vt:lpstr>ArialMT</vt:lpstr>
      <vt:lpstr>Calibri</vt:lpstr>
      <vt:lpstr>Calibri Light</vt:lpstr>
      <vt:lpstr>CMR10</vt:lpstr>
      <vt:lpstr>CMR12</vt:lpstr>
      <vt:lpstr>Office Theme</vt:lpstr>
      <vt:lpstr>What to avoid</vt:lpstr>
      <vt:lpstr>Comparison of degree distribution of  Disease Gene Network with Random Network </vt:lpstr>
      <vt:lpstr>Visualization of Disease Gene Network  </vt:lpstr>
      <vt:lpstr>100 nodes by degree showing highly connected center   </vt:lpstr>
      <vt:lpstr>Individually colored neurons and high-degree neuron group </vt:lpstr>
      <vt:lpstr>Individually colored neurons and high-degree neuron group </vt:lpstr>
      <vt:lpstr>Visualization of twin cities, each node represents a city, and an edge a twin relationship between nodes. </vt:lpstr>
      <vt:lpstr>Visualization of twin cities, each node represents a city, and an edge a twin relationship between nodes. </vt:lpstr>
      <vt:lpstr>NetScience Collaboration Network </vt:lpstr>
      <vt:lpstr>University Emails – Degree distribution in log log scale</vt:lpstr>
      <vt:lpstr>University Emails, ER, BA – Degree distribution in log log scales</vt:lpstr>
      <vt:lpstr>Alta Vista 2003 crawl of the Web graph</vt:lpstr>
      <vt:lpstr>This network is a database of networks to aid in the study of sparse matrix problems.  Circle: node (the color darkens (from yellow to red) and the size increases as the degree of the node increases) Blue line: edges</vt:lpstr>
      <vt:lpstr>Facebook Social Network with 2.9k nodes shown without edges but with weights </vt:lpstr>
      <vt:lpstr>Facebook Social Network with 2.9k nodes – view of clusters</vt:lpstr>
      <vt:lpstr>Large network with 16.7k edges – after evolving under force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avoid</dc:title>
  <dc:creator>Szymanski, Bolek</dc:creator>
  <cp:lastModifiedBy>Windows User</cp:lastModifiedBy>
  <cp:revision>3</cp:revision>
  <dcterms:created xsi:type="dcterms:W3CDTF">2021-10-28T00:28:00Z</dcterms:created>
  <dcterms:modified xsi:type="dcterms:W3CDTF">2021-10-28T07:34:22Z</dcterms:modified>
</cp:coreProperties>
</file>