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654" r:id="rId2"/>
    <p:sldId id="665" r:id="rId3"/>
    <p:sldId id="666" r:id="rId4"/>
    <p:sldId id="667" r:id="rId5"/>
    <p:sldId id="668" r:id="rId6"/>
    <p:sldId id="669" r:id="rId7"/>
    <p:sldId id="670" r:id="rId8"/>
    <p:sldId id="424" r:id="rId9"/>
    <p:sldId id="505" r:id="rId10"/>
    <p:sldId id="575" r:id="rId11"/>
    <p:sldId id="638" r:id="rId12"/>
    <p:sldId id="576" r:id="rId13"/>
    <p:sldId id="577" r:id="rId14"/>
  </p:sldIdLst>
  <p:sldSz cx="9144000" cy="5715000" type="screen16x10"/>
  <p:notesSz cx="6858000" cy="9144000"/>
  <p:defaultTextStyle>
    <a:defPPr>
      <a:defRPr lang="en-US"/>
    </a:defPPr>
    <a:lvl1pPr algn="l" defTabSz="457200"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1pPr>
    <a:lvl2pPr marL="457200" algn="l" defTabSz="457200"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2pPr>
    <a:lvl3pPr marL="914400" algn="l" defTabSz="457200"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3pPr>
    <a:lvl4pPr marL="1371600" algn="l" defTabSz="457200"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4pPr>
    <a:lvl5pPr marL="1828800" algn="l" defTabSz="457200" rtl="0" fontAlgn="base">
      <a:spcBef>
        <a:spcPct val="0"/>
      </a:spcBef>
      <a:spcAft>
        <a:spcPct val="0"/>
      </a:spcAft>
      <a:defRPr kern="1200">
        <a:solidFill>
          <a:schemeClr val="tx1"/>
        </a:solidFill>
        <a:latin typeface="Arial" pitchFamily="-111" charset="0"/>
        <a:ea typeface="ＭＳ Ｐゴシック" pitchFamily="-111" charset="-128"/>
        <a:cs typeface="ＭＳ Ｐゴシック" pitchFamily="-111" charset="-128"/>
      </a:defRPr>
    </a:lvl5pPr>
    <a:lvl6pPr marL="2286000" algn="l" defTabSz="457200" rtl="0" eaLnBrk="1" latinLnBrk="0" hangingPunct="1">
      <a:defRPr kern="1200">
        <a:solidFill>
          <a:schemeClr val="tx1"/>
        </a:solidFill>
        <a:latin typeface="Arial" pitchFamily="-111" charset="0"/>
        <a:ea typeface="ＭＳ Ｐゴシック" pitchFamily="-111" charset="-128"/>
        <a:cs typeface="ＭＳ Ｐゴシック" pitchFamily="-111" charset="-128"/>
      </a:defRPr>
    </a:lvl6pPr>
    <a:lvl7pPr marL="2743200" algn="l" defTabSz="457200" rtl="0" eaLnBrk="1" latinLnBrk="0" hangingPunct="1">
      <a:defRPr kern="1200">
        <a:solidFill>
          <a:schemeClr val="tx1"/>
        </a:solidFill>
        <a:latin typeface="Arial" pitchFamily="-111" charset="0"/>
        <a:ea typeface="ＭＳ Ｐゴシック" pitchFamily="-111" charset="-128"/>
        <a:cs typeface="ＭＳ Ｐゴシック" pitchFamily="-111" charset="-128"/>
      </a:defRPr>
    </a:lvl7pPr>
    <a:lvl8pPr marL="3200400" algn="l" defTabSz="457200" rtl="0" eaLnBrk="1" latinLnBrk="0" hangingPunct="1">
      <a:defRPr kern="1200">
        <a:solidFill>
          <a:schemeClr val="tx1"/>
        </a:solidFill>
        <a:latin typeface="Arial" pitchFamily="-111" charset="0"/>
        <a:ea typeface="ＭＳ Ｐゴシック" pitchFamily="-111" charset="-128"/>
        <a:cs typeface="ＭＳ Ｐゴシック" pitchFamily="-111" charset="-128"/>
      </a:defRPr>
    </a:lvl8pPr>
    <a:lvl9pPr marL="3657600" algn="l" defTabSz="457200" rtl="0" eaLnBrk="1" latinLnBrk="0" hangingPunct="1">
      <a:defRPr kern="1200">
        <a:solidFill>
          <a:schemeClr val="tx1"/>
        </a:solidFill>
        <a:latin typeface="Arial" pitchFamily="-111" charset="0"/>
        <a:ea typeface="ＭＳ Ｐゴシック" pitchFamily="-111" charset="-128"/>
        <a:cs typeface="ＭＳ Ｐゴシック" pitchFamily="-111" charset="-128"/>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34" autoAdjust="0"/>
  </p:normalViewPr>
  <p:slideViewPr>
    <p:cSldViewPr snapToGrid="0" snapToObjects="1">
      <p:cViewPr varScale="1">
        <p:scale>
          <a:sx n="69" d="100"/>
          <a:sy n="69" d="100"/>
        </p:scale>
        <p:origin x="652" y="52"/>
      </p:cViewPr>
      <p:guideLst>
        <p:guide orient="horz" pos="1800"/>
        <p:guide pos="2880"/>
      </p:guideLst>
    </p:cSldViewPr>
  </p:slideViewPr>
  <p:notesTextViewPr>
    <p:cViewPr>
      <p:scale>
        <a:sx n="100" d="100"/>
        <a:sy n="100" d="100"/>
      </p:scale>
      <p:origin x="0" y="0"/>
    </p:cViewPr>
  </p:notesTextViewPr>
  <p:sorterViewPr>
    <p:cViewPr varScale="1">
      <p:scale>
        <a:sx n="1" d="1"/>
        <a:sy n="1" d="1"/>
      </p:scale>
      <p:origin x="0" y="-35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emf"/><Relationship Id="rId7" Type="http://schemas.openxmlformats.org/officeDocument/2006/relationships/image" Target="../media/image14.wmf"/><Relationship Id="rId2" Type="http://schemas.openxmlformats.org/officeDocument/2006/relationships/image" Target="../media/image9.emf"/><Relationship Id="rId1" Type="http://schemas.openxmlformats.org/officeDocument/2006/relationships/image" Target="../media/image8.emf"/><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image" Target="../media/image24.emf"/><Relationship Id="rId4" Type="http://schemas.openxmlformats.org/officeDocument/2006/relationships/image" Target="../media/image27.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28.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81E3B803-1AA5-4444-80C6-E1ED575F1956}" type="datetime1">
              <a:rPr lang="en-US"/>
              <a:pPr>
                <a:defRPr/>
              </a:pPr>
              <a:t>10/28/2021</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299246D5-D797-6F47-BAC7-D0014C688CFD}" type="slidenum">
              <a:rPr lang="en-US"/>
              <a:pPr>
                <a:defRPr/>
              </a:pPr>
              <a:t>‹#›</a:t>
            </a:fld>
            <a:endParaRPr lang="en-US"/>
          </a:p>
        </p:txBody>
      </p:sp>
    </p:spTree>
    <p:extLst>
      <p:ext uri="{BB962C8B-B14F-4D97-AF65-F5344CB8AC3E}">
        <p14:creationId xmlns:p14="http://schemas.microsoft.com/office/powerpoint/2010/main" val="135982033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pitchFamily="-109"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p:cNvSpPr>
          <p:nvPr>
            <p:ph type="sldImg"/>
          </p:nvPr>
        </p:nvSpPr>
        <p:spPr>
          <a:xfrm>
            <a:off x="685800" y="685800"/>
            <a:ext cx="5486400" cy="3429000"/>
          </a:xfrm>
          <a:ln/>
        </p:spPr>
      </p:sp>
      <p:sp>
        <p:nvSpPr>
          <p:cNvPr id="178179" name="Notes Placeholder 2"/>
          <p:cNvSpPr>
            <a:spLocks noGrp="1"/>
          </p:cNvSpPr>
          <p:nvPr>
            <p:ph type="body" idx="1"/>
          </p:nvPr>
        </p:nvSpPr>
        <p:spPr>
          <a:noFill/>
          <a:ln/>
        </p:spPr>
        <p:txBody>
          <a:bodyPr/>
          <a:lstStyle/>
          <a:p>
            <a:endParaRPr lang="en-US" dirty="0">
              <a:latin typeface="Times New Roman" charset="0"/>
              <a:ea typeface="ＭＳ Ｐゴシック" charset="-128"/>
              <a:cs typeface="ＭＳ Ｐゴシック" charset="-128"/>
            </a:endParaRPr>
          </a:p>
        </p:txBody>
      </p:sp>
      <p:sp>
        <p:nvSpPr>
          <p:cNvPr id="178180" name="Slide Number Placeholder 3"/>
          <p:cNvSpPr>
            <a:spLocks noGrp="1"/>
          </p:cNvSpPr>
          <p:nvPr>
            <p:ph type="sldNum" sz="quarter" idx="5"/>
          </p:nvPr>
        </p:nvSpPr>
        <p:spPr>
          <a:noFill/>
        </p:spPr>
        <p:txBody>
          <a:bodyPr/>
          <a:lstStyle/>
          <a:p>
            <a:fld id="{7A908E00-6592-2642-B910-4C1491EDF6D1}" type="slidenum">
              <a:rPr lang="en-US">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hu-HU">
                <a:ea typeface="ＭＳ Ｐゴシック" charset="-128"/>
                <a:cs typeface="ＭＳ Ｐゴシック" charset="-128"/>
              </a:rPr>
              <a:t>As a universal feature, they do well in clustering and the path lenghts. However, they all fail in the degree distribution. Hence we need models the fix that problem. As will see, this is not a trivial feature– many properties of real networks are determined primarily by the degree distribution.</a:t>
            </a:r>
          </a:p>
          <a:p>
            <a:endParaRPr lang="hu-HU">
              <a:ea typeface="ＭＳ Ｐゴシック" charset="-128"/>
              <a:cs typeface="ＭＳ Ｐゴシック" charset="-128"/>
            </a:endParaRPr>
          </a:p>
        </p:txBody>
      </p:sp>
      <p:sp>
        <p:nvSpPr>
          <p:cNvPr id="4" name="Slide Number Placeholder 3"/>
          <p:cNvSpPr>
            <a:spLocks noGrp="1"/>
          </p:cNvSpPr>
          <p:nvPr>
            <p:ph type="sldNum" sz="quarter" idx="5"/>
          </p:nvPr>
        </p:nvSpPr>
        <p:spPr/>
        <p:txBody>
          <a:bodyPr/>
          <a:lstStyle/>
          <a:p>
            <a:pPr>
              <a:defRPr/>
            </a:pPr>
            <a:fld id="{9D54186B-B390-D94B-B244-9420BB955397}" type="slidenum">
              <a:rPr lang="en-US" smtClean="0"/>
              <a:pPr>
                <a:defRPr/>
              </a:pPr>
              <a:t>7</a:t>
            </a:fld>
            <a:endParaRPr lang="en-US"/>
          </a:p>
        </p:txBody>
      </p:sp>
    </p:spTree>
    <p:extLst>
      <p:ext uri="{BB962C8B-B14F-4D97-AF65-F5344CB8AC3E}">
        <p14:creationId xmlns:p14="http://schemas.microsoft.com/office/powerpoint/2010/main" val="2165507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3"/>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6332301-F448-F24B-84DB-5C7136CE2CAC}" type="datetime1">
              <a:rPr lang="en-US"/>
              <a:pPr>
                <a:defRPr/>
              </a:pPr>
              <a:t>10/28/2021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2AD468-F881-2047-835E-ADD4E4D4438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A04A66-7729-594B-AF0C-68FDFCB003FD}" type="datetime1">
              <a:rPr lang="en-US"/>
              <a:pPr>
                <a:defRPr/>
              </a:pPr>
              <a:t>10/28/2021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B9DB814-750B-9D45-9F08-EB721A29482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708602B-17E8-3346-B62B-A0FA3A5C26FA}" type="datetime1">
              <a:rPr lang="en-US"/>
              <a:pPr>
                <a:defRPr/>
              </a:pPr>
              <a:t>10/28/2021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18A97C-AA4F-654E-9D46-FE19EEEA612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21A6C35-F727-FE4F-8DD2-AADE6CB721F0}" type="datetime1">
              <a:rPr lang="en-US"/>
              <a:pPr>
                <a:defRPr/>
              </a:pPr>
              <a:t>10/28/2021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B32EBD-2624-E046-AD9F-8DE3D669AEE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3"/>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279263"/>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BEECA69-0DB5-9149-A7C8-C6196C97F182}" type="datetime1">
              <a:rPr lang="en-US"/>
              <a:pPr>
                <a:defRPr/>
              </a:pPr>
              <a:t>10/28/2021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763DE79-3751-8241-8CF0-AE3795C9AE9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5CD5AE6-E29D-884C-8A72-48854541331D}" type="datetime1">
              <a:rPr lang="en-US"/>
              <a:pPr>
                <a:defRPr/>
              </a:pPr>
              <a:t>10/28/2021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4526D6A-7BBB-2D44-AD35-4BA63335B9D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D51AE13-7BD2-A74B-99E1-30433B84BE75}" type="datetime1">
              <a:rPr lang="en-US"/>
              <a:pPr>
                <a:defRPr/>
              </a:pPr>
              <a:t>10/28/2021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FA1CD94-4161-9C40-875F-098997BC2B8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7" y="227543"/>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7"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74A01E1-7053-5944-A43F-CEF8A754E131}" type="datetime1">
              <a:rPr lang="en-US"/>
              <a:pPr>
                <a:defRPr/>
              </a:pPr>
              <a:t>10/28/2021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479D9DC-DB1B-8647-A66D-8BC490DAA91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AB151DF-8F10-CD4B-8B2B-10A2D6455B60}" type="datetime1">
              <a:rPr lang="en-US"/>
              <a:pPr>
                <a:defRPr/>
              </a:pPr>
              <a:t>10/28/2021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F59FE74-AC9A-5C4C-BBF1-A6038DA3372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4022EC7-0FA2-5C44-852F-2C69ABBEA6B2}" type="datetime1">
              <a:rPr lang="en-US"/>
              <a:pPr>
                <a:defRPr/>
              </a:pPr>
              <a:t>10/28/2021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DA1A4A-F067-7C43-803D-A012D7B078B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73"/>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73"/>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151E1F6-8EB2-8E42-B19F-69082F355E59}" type="datetime1">
              <a:rPr lang="en-US"/>
              <a:pPr>
                <a:defRPr/>
              </a:pPr>
              <a:t>10/28/2021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0E0288-9D25-3A45-AC8B-49D6930EA93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AA5B2519-230E-EB47-9E79-CA6069F782CA}" type="datetime1">
              <a:rPr lang="en-US"/>
              <a:pPr>
                <a:defRPr/>
              </a:pPr>
              <a:t>10/28/2021</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8EC338BD-C282-7149-B5F5-625D466CF5C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2pPr>
      <a:lvl3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3pPr>
      <a:lvl4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4pPr>
      <a:lvl5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5pPr>
      <a:lvl6pPr marL="4572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6pPr>
      <a:lvl7pPr marL="9144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7pPr>
      <a:lvl8pPr marL="13716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8pPr>
      <a:lvl9pPr marL="18288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9pPr>
    </p:titleStyle>
    <p:bodyStyle>
      <a:lvl1pPr marL="342900" indent="-342900" algn="l" defTabSz="457200" rtl="0" eaLnBrk="0" fontAlgn="base" hangingPunct="0">
        <a:spcBef>
          <a:spcPct val="20000"/>
        </a:spcBef>
        <a:spcAft>
          <a:spcPct val="0"/>
        </a:spcAft>
        <a:buFont typeface="Arial" pitchFamily="-111"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0" fontAlgn="base" hangingPunct="0">
        <a:spcBef>
          <a:spcPct val="20000"/>
        </a:spcBef>
        <a:spcAft>
          <a:spcPct val="0"/>
        </a:spcAft>
        <a:buFont typeface="Arial" pitchFamily="-111" charset="0"/>
        <a:buChar char="–"/>
        <a:defRPr sz="2800" kern="1200">
          <a:solidFill>
            <a:schemeClr val="tx1"/>
          </a:solidFill>
          <a:latin typeface="+mn-lt"/>
          <a:ea typeface="ＭＳ Ｐゴシック" pitchFamily="-109" charset="-128"/>
          <a:cs typeface="+mn-cs"/>
        </a:defRPr>
      </a:lvl2pPr>
      <a:lvl3pPr marL="1143000" indent="-228600" algn="l" defTabSz="457200" rtl="0" eaLnBrk="0" fontAlgn="base" hangingPunct="0">
        <a:spcBef>
          <a:spcPct val="20000"/>
        </a:spcBef>
        <a:spcAft>
          <a:spcPct val="0"/>
        </a:spcAft>
        <a:buFont typeface="Arial" pitchFamily="-111" charset="0"/>
        <a:buChar char="•"/>
        <a:defRPr sz="2400" kern="1200">
          <a:solidFill>
            <a:schemeClr val="tx1"/>
          </a:solidFill>
          <a:latin typeface="+mn-lt"/>
          <a:ea typeface="ＭＳ Ｐゴシック" pitchFamily="-109" charset="-128"/>
          <a:cs typeface="+mn-cs"/>
        </a:defRPr>
      </a:lvl3pPr>
      <a:lvl4pPr marL="1600200" indent="-228600" algn="l" defTabSz="457200" rtl="0" eaLnBrk="0" fontAlgn="base" hangingPunct="0">
        <a:spcBef>
          <a:spcPct val="20000"/>
        </a:spcBef>
        <a:spcAft>
          <a:spcPct val="0"/>
        </a:spcAft>
        <a:buFont typeface="Arial" pitchFamily="-111" charset="0"/>
        <a:buChar char="–"/>
        <a:defRPr sz="2000" kern="1200">
          <a:solidFill>
            <a:schemeClr val="tx1"/>
          </a:solidFill>
          <a:latin typeface="+mn-lt"/>
          <a:ea typeface="ＭＳ Ｐゴシック" pitchFamily="-109" charset="-128"/>
          <a:cs typeface="+mn-cs"/>
        </a:defRPr>
      </a:lvl4pPr>
      <a:lvl5pPr marL="2057400" indent="-228600" algn="l" defTabSz="457200" rtl="0" eaLnBrk="0" fontAlgn="base" hangingPunct="0">
        <a:spcBef>
          <a:spcPct val="20000"/>
        </a:spcBef>
        <a:spcAft>
          <a:spcPct val="0"/>
        </a:spcAft>
        <a:buFont typeface="Arial" pitchFamily="-111" charset="0"/>
        <a:buChar char="»"/>
        <a:defRPr sz="2000" kern="1200">
          <a:solidFill>
            <a:schemeClr val="tx1"/>
          </a:solidFill>
          <a:latin typeface="+mn-lt"/>
          <a:ea typeface="ＭＳ Ｐゴシック" pitchFamily="-109"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localhost/Users/kimalbrecht/Documents/CCNR/02.network-science-book/slides/CLASS1-Introduction/Background-Rete-preview.mov" TargetMode="External"/><Relationship Id="rId1" Type="http://schemas.microsoft.com/office/2007/relationships/media" Target="file://localhost/Users/kimalbrecht/Documents/CCNR/02.network-science-book/slides/CLASS1-Introduction/Background-Rete-preview.mov" TargetMode="Externa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jpe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7.jpeg"/><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oleObject" Target="../embeddings/oleObject6.bin"/><Relationship Id="rId18" Type="http://schemas.openxmlformats.org/officeDocument/2006/relationships/oleObject" Target="../embeddings/oleObject9.bin"/><Relationship Id="rId3" Type="http://schemas.openxmlformats.org/officeDocument/2006/relationships/notesSlide" Target="../notesSlides/notesSlide2.xml"/><Relationship Id="rId21" Type="http://schemas.openxmlformats.org/officeDocument/2006/relationships/image" Target="../media/image14.wmf"/><Relationship Id="rId7" Type="http://schemas.openxmlformats.org/officeDocument/2006/relationships/image" Target="../media/image17.wmf"/><Relationship Id="rId12" Type="http://schemas.openxmlformats.org/officeDocument/2006/relationships/image" Target="../media/image10.emf"/><Relationship Id="rId17" Type="http://schemas.openxmlformats.org/officeDocument/2006/relationships/image" Target="../media/image12.emf"/><Relationship Id="rId25" Type="http://schemas.openxmlformats.org/officeDocument/2006/relationships/image" Target="../media/image20.png"/><Relationship Id="rId2" Type="http://schemas.openxmlformats.org/officeDocument/2006/relationships/slideLayout" Target="../slideLayouts/slideLayout6.xml"/><Relationship Id="rId16" Type="http://schemas.openxmlformats.org/officeDocument/2006/relationships/oleObject" Target="../embeddings/oleObject8.bin"/><Relationship Id="rId20" Type="http://schemas.openxmlformats.org/officeDocument/2006/relationships/oleObject" Target="../embeddings/oleObject10.bin"/><Relationship Id="rId1" Type="http://schemas.openxmlformats.org/officeDocument/2006/relationships/vmlDrawing" Target="../drawings/vmlDrawing3.vml"/><Relationship Id="rId6" Type="http://schemas.openxmlformats.org/officeDocument/2006/relationships/image" Target="../media/image8.emf"/><Relationship Id="rId11" Type="http://schemas.openxmlformats.org/officeDocument/2006/relationships/oleObject" Target="../embeddings/oleObject5.bin"/><Relationship Id="rId24" Type="http://schemas.openxmlformats.org/officeDocument/2006/relationships/image" Target="../media/image19.png"/><Relationship Id="rId5" Type="http://schemas.openxmlformats.org/officeDocument/2006/relationships/oleObject" Target="../embeddings/oleObject3.bin"/><Relationship Id="rId15" Type="http://schemas.openxmlformats.org/officeDocument/2006/relationships/oleObject" Target="../embeddings/oleObject7.bin"/><Relationship Id="rId23" Type="http://schemas.openxmlformats.org/officeDocument/2006/relationships/image" Target="../media/image15.emf"/><Relationship Id="rId10" Type="http://schemas.openxmlformats.org/officeDocument/2006/relationships/image" Target="../media/image18.png"/><Relationship Id="rId19" Type="http://schemas.openxmlformats.org/officeDocument/2006/relationships/image" Target="../media/image13.emf"/><Relationship Id="rId4" Type="http://schemas.openxmlformats.org/officeDocument/2006/relationships/image" Target="../media/image16.wmf"/><Relationship Id="rId9" Type="http://schemas.openxmlformats.org/officeDocument/2006/relationships/image" Target="../media/image9.emf"/><Relationship Id="rId14" Type="http://schemas.openxmlformats.org/officeDocument/2006/relationships/image" Target="../media/image11.wmf"/><Relationship Id="rId22"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6.xml"/><Relationship Id="rId4" Type="http://schemas.openxmlformats.org/officeDocument/2006/relationships/image" Target="../media/image23.emf"/></Relationships>
</file>

<file path=ppt/slides/_rels/slide9.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5.emf"/><Relationship Id="rId5" Type="http://schemas.openxmlformats.org/officeDocument/2006/relationships/oleObject" Target="../embeddings/oleObject13.bin"/><Relationship Id="rId10" Type="http://schemas.openxmlformats.org/officeDocument/2006/relationships/image" Target="../media/image27.emf"/><Relationship Id="rId4" Type="http://schemas.openxmlformats.org/officeDocument/2006/relationships/image" Target="../media/image24.emf"/><Relationship Id="rId9" Type="http://schemas.openxmlformats.org/officeDocument/2006/relationships/oleObject" Target="../embeddings/oleObject15.bin"/></Relationships>
</file>

<file path=ppt/slides/_rels/slide10.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oleObject" Target="../embeddings/oleObject16.bin"/><Relationship Id="rId7" Type="http://schemas.openxmlformats.org/officeDocument/2006/relationships/image" Target="../media/image31.emf"/><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29.emf"/><Relationship Id="rId11" Type="http://schemas.openxmlformats.org/officeDocument/2006/relationships/image" Target="../media/image30.emf"/><Relationship Id="rId5" Type="http://schemas.openxmlformats.org/officeDocument/2006/relationships/oleObject" Target="../embeddings/oleObject17.bin"/><Relationship Id="rId10" Type="http://schemas.openxmlformats.org/officeDocument/2006/relationships/oleObject" Target="../embeddings/oleObject18.bin"/><Relationship Id="rId4" Type="http://schemas.openxmlformats.org/officeDocument/2006/relationships/image" Target="../media/image28.emf"/><Relationship Id="rId9" Type="http://schemas.openxmlformats.org/officeDocument/2006/relationships/image" Target="../media/image33.emf"/></Relationships>
</file>

<file path=ppt/slides/_rels/slide11.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oleObject" Target="../embeddings/oleObject19.bin"/><Relationship Id="rId7"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4.emf"/></Relationships>
</file>

<file path=ppt/slides/_rels/slide12.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40.emf"/><Relationship Id="rId7"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41.emf"/><Relationship Id="rId5" Type="http://schemas.openxmlformats.org/officeDocument/2006/relationships/image" Target="../media/image38.emf"/><Relationship Id="rId10" Type="http://schemas.openxmlformats.org/officeDocument/2006/relationships/image" Target="../media/image43.emf"/><Relationship Id="rId4" Type="http://schemas.openxmlformats.org/officeDocument/2006/relationships/oleObject" Target="../embeddings/oleObject21.bin"/><Relationship Id="rId9" Type="http://schemas.openxmlformats.org/officeDocument/2006/relationships/image" Target="../media/image42.emf"/></Relationships>
</file>

<file path=ppt/slides/_rels/slide13.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45.emf"/><Relationship Id="rId5" Type="http://schemas.openxmlformats.org/officeDocument/2006/relationships/oleObject" Target="../embeddings/oleObject24.bin"/><Relationship Id="rId4" Type="http://schemas.openxmlformats.org/officeDocument/2006/relationships/image" Target="../media/image44.emf"/><Relationship Id="rId9" Type="http://schemas.openxmlformats.org/officeDocument/2006/relationships/image" Target="../media/image4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Users/barabasi 1/.Trash/2011-Warsaw-FuturICT-5min/Background-Rete-preview.mov">
            <a:hlinkClick r:id="" action="ppaction://media"/>
          </p:cNvPr>
          <p:cNvPicPr/>
          <p:nvPr>
            <a:videoFile r:link="rId2"/>
            <p:extLst>
              <p:ext uri="{DAA4B4D4-6D71-4841-9C94-3DE7FCFB9230}">
                <p14:media xmlns:p14="http://schemas.microsoft.com/office/powerpoint/2010/main" r:link="rId1"/>
              </p:ext>
            </p:extLst>
          </p:nvPr>
        </p:nvPicPr>
        <p:blipFill>
          <a:blip r:embed="rId5"/>
          <a:srcRect/>
          <a:stretch>
            <a:fillRect/>
          </a:stretch>
        </p:blipFill>
        <p:spPr bwMode="auto">
          <a:xfrm>
            <a:off x="0" y="0"/>
            <a:ext cx="9144000" cy="5715000"/>
          </a:xfrm>
          <a:prstGeom prst="rect">
            <a:avLst/>
          </a:prstGeom>
          <a:noFill/>
          <a:ln w="9525">
            <a:noFill/>
            <a:miter lim="800000"/>
            <a:headEnd/>
            <a:tailEnd/>
          </a:ln>
        </p:spPr>
      </p:pic>
      <p:sp>
        <p:nvSpPr>
          <p:cNvPr id="5" name="Text Box 2"/>
          <p:cNvSpPr txBox="1">
            <a:spLocks noChangeArrowheads="1"/>
          </p:cNvSpPr>
          <p:nvPr/>
        </p:nvSpPr>
        <p:spPr bwMode="auto">
          <a:xfrm>
            <a:off x="0" y="241304"/>
            <a:ext cx="9144000" cy="2554545"/>
          </a:xfrm>
          <a:prstGeom prst="rect">
            <a:avLst/>
          </a:prstGeom>
          <a:solidFill>
            <a:schemeClr val="bg1">
              <a:alpha val="70000"/>
            </a:schemeClr>
          </a:solidFill>
          <a:ln>
            <a:noFill/>
          </a:ln>
        </p:spPr>
        <p:txBody>
          <a:bodyPr wrap="square">
            <a:spAutoFit/>
          </a:bodyPr>
          <a:lstStyle>
            <a:lvl1pPr>
              <a:defRPr sz="2000" b="1">
                <a:solidFill>
                  <a:schemeClr val="tx1"/>
                </a:solidFill>
                <a:latin typeface="Times New Roman" charset="0"/>
                <a:ea typeface="ＭＳ Ｐゴシック" charset="0"/>
                <a:cs typeface="ＭＳ Ｐゴシック" charset="0"/>
              </a:defRPr>
            </a:lvl1pPr>
            <a:lvl2pPr marL="742950" indent="-285750">
              <a:defRPr sz="2000" b="1">
                <a:solidFill>
                  <a:schemeClr val="tx1"/>
                </a:solidFill>
                <a:latin typeface="Times New Roman" charset="0"/>
                <a:ea typeface="ＭＳ Ｐゴシック" charset="0"/>
              </a:defRPr>
            </a:lvl2pPr>
            <a:lvl3pPr marL="1143000" indent="-228600">
              <a:defRPr sz="2000" b="1">
                <a:solidFill>
                  <a:schemeClr val="tx1"/>
                </a:solidFill>
                <a:latin typeface="Times New Roman" charset="0"/>
                <a:ea typeface="ＭＳ Ｐゴシック" charset="0"/>
              </a:defRPr>
            </a:lvl3pPr>
            <a:lvl4pPr marL="1600200" indent="-228600">
              <a:defRPr sz="2000" b="1">
                <a:solidFill>
                  <a:schemeClr val="tx1"/>
                </a:solidFill>
                <a:latin typeface="Times New Roman" charset="0"/>
                <a:ea typeface="ＭＳ Ｐゴシック" charset="0"/>
              </a:defRPr>
            </a:lvl4pPr>
            <a:lvl5pPr marL="2057400" indent="-228600">
              <a:defRPr sz="2000" b="1">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000" b="1">
                <a:solidFill>
                  <a:schemeClr val="tx1"/>
                </a:solidFill>
                <a:latin typeface="Times New Roman" charset="0"/>
                <a:ea typeface="ＭＳ Ｐゴシック" charset="0"/>
              </a:defRPr>
            </a:lvl9pPr>
          </a:lstStyle>
          <a:p>
            <a:pPr algn="ctr" defTabSz="914400" fontAlgn="base">
              <a:spcBef>
                <a:spcPct val="0"/>
              </a:spcBef>
              <a:spcAft>
                <a:spcPct val="0"/>
              </a:spcAft>
              <a:defRPr/>
            </a:pPr>
            <a:r>
              <a:rPr lang="en-US" altLang="ko-KR" sz="3200" dirty="0">
                <a:solidFill>
                  <a:srgbClr val="000000"/>
                </a:solidFill>
                <a:latin typeface="Trajan Pro"/>
                <a:cs typeface="Trajan Pro"/>
              </a:rPr>
              <a:t>Frontiers of Network Science</a:t>
            </a:r>
          </a:p>
          <a:p>
            <a:pPr algn="ctr" defTabSz="914400" fontAlgn="base">
              <a:spcBef>
                <a:spcPct val="0"/>
              </a:spcBef>
              <a:spcAft>
                <a:spcPct val="0"/>
              </a:spcAft>
              <a:defRPr/>
            </a:pPr>
            <a:r>
              <a:rPr lang="en-US" altLang="ko-KR" sz="3200" dirty="0">
                <a:solidFill>
                  <a:srgbClr val="000000"/>
                </a:solidFill>
                <a:latin typeface="Trajan Pro"/>
                <a:cs typeface="Trajan Pro"/>
              </a:rPr>
              <a:t>Fall 2021</a:t>
            </a:r>
          </a:p>
          <a:p>
            <a:pPr algn="ctr" defTabSz="914400" fontAlgn="base">
              <a:spcBef>
                <a:spcPct val="0"/>
              </a:spcBef>
              <a:spcAft>
                <a:spcPct val="0"/>
              </a:spcAft>
              <a:defRPr/>
            </a:pPr>
            <a:endParaRPr lang="en-US" altLang="ko-KR" sz="3200" dirty="0">
              <a:solidFill>
                <a:srgbClr val="000000"/>
              </a:solidFill>
              <a:latin typeface="Trajan Pro"/>
              <a:cs typeface="Trajan Pro"/>
            </a:endParaRPr>
          </a:p>
          <a:p>
            <a:pPr algn="ctr" defTabSz="914400">
              <a:defRPr/>
            </a:pPr>
            <a:r>
              <a:rPr lang="en-US" altLang="ko-KR" sz="3200" dirty="0">
                <a:solidFill>
                  <a:srgbClr val="000000"/>
                </a:solidFill>
                <a:latin typeface="Trajan Pro"/>
                <a:cs typeface="Trajan Pro"/>
              </a:rPr>
              <a:t>Class </a:t>
            </a:r>
            <a:r>
              <a:rPr lang="en-US" altLang="ko-KR" sz="3200" dirty="0" smtClean="0">
                <a:solidFill>
                  <a:srgbClr val="000000"/>
                </a:solidFill>
                <a:latin typeface="Trajan Pro"/>
                <a:cs typeface="Trajan Pro"/>
              </a:rPr>
              <a:t>16: </a:t>
            </a:r>
            <a:r>
              <a:rPr lang="en-US" altLang="ko-KR" sz="3200" dirty="0">
                <a:solidFill>
                  <a:srgbClr val="000000"/>
                </a:solidFill>
                <a:latin typeface="Trajan Pro"/>
                <a:cs typeface="Trajan Pro"/>
              </a:rPr>
              <a:t>Degree Correlations</a:t>
            </a:r>
            <a:r>
              <a:rPr lang="en-US" altLang="ko-KR" sz="3200" dirty="0">
                <a:solidFill>
                  <a:srgbClr val="000000"/>
                </a:solidFill>
                <a:latin typeface="Trajan Pro" pitchFamily="-84" charset="0"/>
                <a:ea typeface="Trajan Pro" pitchFamily="-84" charset="0"/>
                <a:cs typeface="Trajan Pro" pitchFamily="-84" charset="0"/>
              </a:rPr>
              <a:t> </a:t>
            </a:r>
            <a:endParaRPr lang="en-US" altLang="ko-KR" sz="3200" dirty="0">
              <a:solidFill>
                <a:srgbClr val="000000"/>
              </a:solidFill>
              <a:latin typeface="Trajan Pro"/>
              <a:cs typeface="Trajan Pro"/>
            </a:endParaRPr>
          </a:p>
          <a:p>
            <a:pPr algn="ctr" defTabSz="914400" fontAlgn="base">
              <a:spcBef>
                <a:spcPct val="0"/>
              </a:spcBef>
              <a:spcAft>
                <a:spcPct val="0"/>
              </a:spcAft>
              <a:defRPr/>
            </a:pPr>
            <a:r>
              <a:rPr lang="en-US" altLang="ko-KR" sz="3200" dirty="0">
                <a:solidFill>
                  <a:srgbClr val="000000"/>
                </a:solidFill>
                <a:latin typeface="Trajan Pro"/>
                <a:cs typeface="Trajan Pro"/>
              </a:rPr>
              <a:t>(Chapter 7 in Textbook)</a:t>
            </a:r>
          </a:p>
        </p:txBody>
      </p:sp>
      <p:sp>
        <p:nvSpPr>
          <p:cNvPr id="6" name="Rectangle 5"/>
          <p:cNvSpPr>
            <a:spLocks noChangeArrowheads="1"/>
          </p:cNvSpPr>
          <p:nvPr/>
        </p:nvSpPr>
        <p:spPr bwMode="auto">
          <a:xfrm>
            <a:off x="0" y="2875903"/>
            <a:ext cx="9145588" cy="2170232"/>
          </a:xfrm>
          <a:prstGeom prst="rect">
            <a:avLst/>
          </a:prstGeom>
          <a:solidFill>
            <a:schemeClr val="bg1">
              <a:alpha val="70000"/>
            </a:schemeClr>
          </a:solidFill>
          <a:ln w="9525">
            <a:noFill/>
            <a:miter lim="800000"/>
            <a:headEnd/>
            <a:tailEnd/>
          </a:ln>
          <a:effectLst/>
        </p:spPr>
        <p:txBody>
          <a:bodyPr lIns="91407" tIns="45704" rIns="91407" bIns="45704">
            <a:prstTxWarp prst="textNoShape">
              <a:avLst/>
            </a:prstTxWarp>
          </a:bodyPr>
          <a:lstStyle/>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r>
              <a:rPr lang="en-US" sz="1400" dirty="0">
                <a:solidFill>
                  <a:srgbClr val="000000"/>
                </a:solidFill>
                <a:ea typeface="ＭＳ Ｐゴシック" charset="0"/>
                <a:cs typeface="Helvetica"/>
              </a:rPr>
              <a:t>based on slides by             </a:t>
            </a:r>
          </a:p>
          <a:p>
            <a:pPr algn="r" defTabSz="914400" fontAlgn="base">
              <a:spcBef>
                <a:spcPct val="0"/>
              </a:spcBef>
              <a:spcAft>
                <a:spcPct val="0"/>
              </a:spcAft>
              <a:defRPr/>
            </a:pPr>
            <a:r>
              <a:rPr lang="en-US" sz="1400" dirty="0">
                <a:solidFill>
                  <a:srgbClr val="000000"/>
                </a:solidFill>
                <a:ea typeface="ＭＳ Ｐゴシック" charset="0"/>
                <a:cs typeface="Helvetica"/>
              </a:rPr>
              <a:t>Albert-</a:t>
            </a:r>
            <a:r>
              <a:rPr lang="en-US" sz="1400" dirty="0" err="1">
                <a:solidFill>
                  <a:srgbClr val="000000"/>
                </a:solidFill>
                <a:ea typeface="ＭＳ Ｐゴシック" charset="0"/>
                <a:cs typeface="Helvetica"/>
              </a:rPr>
              <a:t>László</a:t>
            </a:r>
            <a:r>
              <a:rPr lang="en-US" sz="1400" dirty="0">
                <a:solidFill>
                  <a:srgbClr val="000000"/>
                </a:solidFill>
                <a:ea typeface="ＭＳ Ｐゴシック" charset="0"/>
                <a:cs typeface="Helvetica"/>
              </a:rPr>
              <a:t> Barabási</a:t>
            </a:r>
          </a:p>
          <a:p>
            <a:pPr algn="r" defTabSz="914400" fontAlgn="base">
              <a:spcBef>
                <a:spcPct val="0"/>
              </a:spcBef>
              <a:spcAft>
                <a:spcPct val="0"/>
              </a:spcAft>
              <a:defRPr/>
            </a:pPr>
            <a:r>
              <a:rPr lang="en-US" sz="1400" dirty="0">
                <a:solidFill>
                  <a:srgbClr val="000000"/>
                </a:solidFill>
                <a:ea typeface="ＭＳ Ｐゴシック" charset="0"/>
                <a:cs typeface="Helvetica"/>
              </a:rPr>
              <a:t>and </a:t>
            </a:r>
            <a:r>
              <a:rPr lang="en-US" sz="1400" dirty="0"/>
              <a:t>Roberta Sinatr</a:t>
            </a:r>
            <a:r>
              <a:rPr lang="en-US" sz="1600" dirty="0"/>
              <a:t>a</a:t>
            </a:r>
          </a:p>
        </p:txBody>
      </p:sp>
      <p:sp>
        <p:nvSpPr>
          <p:cNvPr id="177157" name="Text Box 3"/>
          <p:cNvSpPr txBox="1">
            <a:spLocks noChangeArrowheads="1"/>
          </p:cNvSpPr>
          <p:nvPr/>
        </p:nvSpPr>
        <p:spPr bwMode="auto">
          <a:xfrm>
            <a:off x="3149600" y="5197006"/>
            <a:ext cx="3877733" cy="400110"/>
          </a:xfrm>
          <a:prstGeom prst="rect">
            <a:avLst/>
          </a:prstGeom>
          <a:solidFill>
            <a:schemeClr val="bg1">
              <a:alpha val="70000"/>
            </a:schemeClr>
          </a:solidFill>
          <a:ln w="9525">
            <a:noFill/>
            <a:miter lim="800000"/>
            <a:headEnd/>
            <a:tailEnd/>
          </a:ln>
        </p:spPr>
        <p:txBody>
          <a:bodyPr wrap="square" anchor="ctr">
            <a:prstTxWarp prst="textNoShape">
              <a:avLst/>
            </a:prstTxWarp>
            <a:spAutoFit/>
          </a:bodyPr>
          <a:lstStyle/>
          <a:p>
            <a:pPr algn="ctr" defTabSz="914400" fontAlgn="base">
              <a:spcBef>
                <a:spcPct val="0"/>
              </a:spcBef>
              <a:spcAft>
                <a:spcPct val="0"/>
              </a:spcAft>
            </a:pPr>
            <a:r>
              <a:rPr lang="en-US" sz="2000" dirty="0" err="1">
                <a:solidFill>
                  <a:srgbClr val="000000"/>
                </a:solidFill>
                <a:latin typeface="Trajan Pro"/>
                <a:ea typeface="ＭＳ Ｐゴシック" charset="-128"/>
                <a:cs typeface="Trajan Pro"/>
              </a:rPr>
              <a:t>www.BarabasiLab.com</a:t>
            </a:r>
            <a:endParaRPr lang="en-US" sz="2000" dirty="0">
              <a:solidFill>
                <a:srgbClr val="000000"/>
              </a:solidFill>
              <a:latin typeface="Trajan Pro"/>
              <a:ea typeface="ＭＳ Ｐゴシック" charset="-128"/>
              <a:cs typeface="Trajan Pro"/>
            </a:endParaRPr>
          </a:p>
        </p:txBody>
      </p:sp>
      <p:sp>
        <p:nvSpPr>
          <p:cNvPr id="2" name="TextBox 1"/>
          <p:cNvSpPr txBox="1"/>
          <p:nvPr/>
        </p:nvSpPr>
        <p:spPr>
          <a:xfrm>
            <a:off x="2327249" y="3208190"/>
            <a:ext cx="4098623" cy="646331"/>
          </a:xfrm>
          <a:prstGeom prst="rect">
            <a:avLst/>
          </a:prstGeom>
          <a:noFill/>
        </p:spPr>
        <p:txBody>
          <a:bodyPr wrap="none" rtlCol="0">
            <a:spAutoFit/>
          </a:bodyPr>
          <a:lstStyle/>
          <a:p>
            <a:r>
              <a:rPr lang="en-US" sz="3600" b="1" dirty="0"/>
              <a:t>Boleslaw Szymanski </a:t>
            </a:r>
            <a:endParaRPr lang="en-GB" sz="3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58" fill="hold"/>
                                        <p:tgtEl>
                                          <p:spTgt spid="17715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177154"/>
                </p:tgtEl>
              </p:cMediaNode>
            </p:video>
            <p:seq concurrent="1" nextAc="seek">
              <p:cTn id="8" restart="whenNotActive" fill="hold" evtFilter="cancelBubble" nodeType="interactiveSeq">
                <p:stCondLst>
                  <p:cond evt="onClick" delay="0">
                    <p:tgtEl>
                      <p:spTgt spid="17715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7154"/>
                                        </p:tgtEl>
                                      </p:cBhvr>
                                    </p:cmd>
                                  </p:childTnLst>
                                </p:cTn>
                              </p:par>
                            </p:childTnLst>
                          </p:cTn>
                        </p:par>
                      </p:childTnLst>
                    </p:cTn>
                  </p:par>
                </p:childTnLst>
              </p:cTn>
              <p:nextCondLst>
                <p:cond evt="onClick" delay="0">
                  <p:tgtEl>
                    <p:spTgt spid="17715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5.3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2" name="Picture 1"/>
          <p:cNvPicPr>
            <a:picLocks noChangeAspect="1"/>
          </p:cNvPicPr>
          <p:nvPr/>
        </p:nvPicPr>
        <p:blipFill>
          <a:blip r:embed="rId2"/>
          <a:stretch>
            <a:fillRect/>
          </a:stretch>
        </p:blipFill>
        <p:spPr>
          <a:xfrm>
            <a:off x="7619" y="615582"/>
            <a:ext cx="5130800" cy="5099418"/>
          </a:xfrm>
          <a:prstGeom prst="rect">
            <a:avLst/>
          </a:prstGeom>
        </p:spPr>
      </p:pic>
      <p:pic>
        <p:nvPicPr>
          <p:cNvPr id="4" name="Picture 3"/>
          <p:cNvPicPr>
            <a:picLocks noChangeAspect="1"/>
          </p:cNvPicPr>
          <p:nvPr/>
        </p:nvPicPr>
        <p:blipFill>
          <a:blip r:embed="rId3"/>
          <a:stretch>
            <a:fillRect/>
          </a:stretch>
        </p:blipFill>
        <p:spPr>
          <a:xfrm>
            <a:off x="5143500" y="1003300"/>
            <a:ext cx="3903749" cy="4076700"/>
          </a:xfrm>
          <a:prstGeom prst="rect">
            <a:avLst/>
          </a:prstGeom>
        </p:spPr>
      </p:pic>
    </p:spTree>
    <p:extLst>
      <p:ext uri="{BB962C8B-B14F-4D97-AF65-F5344CB8AC3E}">
        <p14:creationId xmlns:p14="http://schemas.microsoft.com/office/powerpoint/2010/main" val="273716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2123658"/>
          </a:xfrm>
          <a:prstGeom prst="rect">
            <a:avLst/>
          </a:prstGeom>
          <a:noFill/>
        </p:spPr>
        <p:txBody>
          <a:bodyPr wrap="square" rtlCol="0">
            <a:spAutoFit/>
          </a:bodyPr>
          <a:lstStyle/>
          <a:p>
            <a:pPr algn="ctr"/>
            <a:r>
              <a:rPr lang="en-US" sz="4400" dirty="0">
                <a:latin typeface="Trajan Pro"/>
                <a:cs typeface="Trajan Pro"/>
              </a:rPr>
              <a:t>Absence of growth and preferential attachment</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6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Tree>
    <p:extLst>
      <p:ext uri="{BB962C8B-B14F-4D97-AF65-F5344CB8AC3E}">
        <p14:creationId xmlns:p14="http://schemas.microsoft.com/office/powerpoint/2010/main" val="1767402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2"/>
          <p:cNvGraphicFramePr>
            <a:graphicFrameLocks noChangeAspect="1"/>
          </p:cNvGraphicFramePr>
          <p:nvPr/>
        </p:nvGraphicFramePr>
        <p:xfrm>
          <a:off x="500063" y="2587625"/>
          <a:ext cx="3865562" cy="2430463"/>
        </p:xfrm>
        <a:graphic>
          <a:graphicData uri="http://schemas.openxmlformats.org/presentationml/2006/ole">
            <mc:AlternateContent xmlns:mc="http://schemas.openxmlformats.org/markup-compatibility/2006">
              <mc:Choice xmlns:v="urn:schemas-microsoft-com:vml" Requires="v">
                <p:oleObj spid="_x0000_s1030" name="Equation" r:id="rId3" imgW="1651000" imgH="1244600" progId="Equation.3">
                  <p:embed/>
                </p:oleObj>
              </mc:Choice>
              <mc:Fallback>
                <p:oleObj name="Equation" r:id="rId3" imgW="1651000" imgH="1244600" progId="Equation.3">
                  <p:embed/>
                  <p:pic>
                    <p:nvPicPr>
                      <p:cNvPr id="4813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2587625"/>
                        <a:ext cx="3865562" cy="2430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8132" name="Group 4"/>
          <p:cNvGrpSpPr>
            <a:grpSpLocks/>
          </p:cNvGrpSpPr>
          <p:nvPr/>
        </p:nvGrpSpPr>
        <p:grpSpPr bwMode="auto">
          <a:xfrm>
            <a:off x="1397000" y="711200"/>
            <a:ext cx="6057900" cy="635000"/>
            <a:chOff x="880" y="538"/>
            <a:chExt cx="3816" cy="480"/>
          </a:xfrm>
        </p:grpSpPr>
        <p:sp>
          <p:nvSpPr>
            <p:cNvPr id="48136" name="Text Box 5"/>
            <p:cNvSpPr txBox="1">
              <a:spLocks noChangeArrowheads="1"/>
            </p:cNvSpPr>
            <p:nvPr/>
          </p:nvSpPr>
          <p:spPr bwMode="auto">
            <a:xfrm>
              <a:off x="880" y="605"/>
              <a:ext cx="3744" cy="326"/>
            </a:xfrm>
            <a:prstGeom prst="rect">
              <a:avLst/>
            </a:prstGeom>
            <a:noFill/>
            <a:ln w="9525">
              <a:noFill/>
              <a:miter lim="800000"/>
              <a:headEnd/>
              <a:tailEnd/>
            </a:ln>
          </p:spPr>
          <p:txBody>
            <a:bodyPr>
              <a:prstTxWarp prst="textNoShape">
                <a:avLst/>
              </a:prstTxWarp>
              <a:spAutoFit/>
            </a:bodyPr>
            <a:lstStyle/>
            <a:p>
              <a:pPr>
                <a:spcBef>
                  <a:spcPct val="50000"/>
                </a:spcBef>
              </a:pPr>
              <a:r>
                <a:rPr lang="en-US" sz="2100">
                  <a:solidFill>
                    <a:srgbClr val="000000"/>
                  </a:solidFill>
                  <a:latin typeface="Helvetica" pitchFamily="-84" charset="0"/>
                  <a:ea typeface="굴림" charset="-128"/>
                  <a:cs typeface="굴림" charset="-128"/>
                </a:rPr>
                <a:t>       growth                    preferential attachment</a:t>
              </a:r>
            </a:p>
          </p:txBody>
        </p:sp>
        <p:sp>
          <p:nvSpPr>
            <p:cNvPr id="48137" name="Rectangle 6"/>
            <p:cNvSpPr>
              <a:spLocks noChangeArrowheads="1"/>
            </p:cNvSpPr>
            <p:nvPr/>
          </p:nvSpPr>
          <p:spPr bwMode="auto">
            <a:xfrm>
              <a:off x="1048" y="538"/>
              <a:ext cx="3648" cy="480"/>
            </a:xfrm>
            <a:prstGeom prst="rect">
              <a:avLst/>
            </a:prstGeom>
            <a:noFill/>
            <a:ln w="9525">
              <a:solidFill>
                <a:schemeClr val="tx1"/>
              </a:solidFill>
              <a:miter lim="800000"/>
              <a:headEnd/>
              <a:tailEnd/>
            </a:ln>
          </p:spPr>
          <p:txBody>
            <a:bodyPr wrap="none" anchor="ctr">
              <a:prstTxWarp prst="textNoShape">
                <a:avLst/>
              </a:prstTxWarp>
            </a:bodyPr>
            <a:lstStyle/>
            <a:p>
              <a:pPr algn="ctr">
                <a:spcBef>
                  <a:spcPct val="50000"/>
                </a:spcBef>
              </a:pPr>
              <a:endParaRPr lang="hu-HU" sz="2400" b="1">
                <a:solidFill>
                  <a:srgbClr val="000000"/>
                </a:solidFill>
                <a:latin typeface="Times New Roman" pitchFamily="-84" charset="0"/>
                <a:ea typeface="굴림" charset="-128"/>
                <a:cs typeface="굴림" charset="-128"/>
              </a:endParaRPr>
            </a:p>
          </p:txBody>
        </p:sp>
        <p:sp>
          <p:nvSpPr>
            <p:cNvPr id="48138" name="Line 7"/>
            <p:cNvSpPr>
              <a:spLocks noChangeShapeType="1"/>
            </p:cNvSpPr>
            <p:nvPr/>
          </p:nvSpPr>
          <p:spPr bwMode="auto">
            <a:xfrm>
              <a:off x="2632" y="643"/>
              <a:ext cx="1920" cy="288"/>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48139" name="Line 8"/>
            <p:cNvSpPr>
              <a:spLocks noChangeShapeType="1"/>
            </p:cNvSpPr>
            <p:nvPr/>
          </p:nvSpPr>
          <p:spPr bwMode="auto">
            <a:xfrm flipV="1">
              <a:off x="2632" y="643"/>
              <a:ext cx="1920" cy="288"/>
            </a:xfrm>
            <a:prstGeom prst="line">
              <a:avLst/>
            </a:prstGeom>
            <a:noFill/>
            <a:ln w="28575">
              <a:solidFill>
                <a:srgbClr val="FF0000"/>
              </a:solidFill>
              <a:round/>
              <a:headEnd/>
              <a:tailEnd/>
            </a:ln>
          </p:spPr>
          <p:txBody>
            <a:bodyPr wrap="none" anchor="ctr">
              <a:prstTxWarp prst="textNoShape">
                <a:avLst/>
              </a:prstTxWarp>
            </a:bodyPr>
            <a:lstStyle/>
            <a:p>
              <a:endParaRPr lang="en-US"/>
            </a:p>
          </p:txBody>
        </p:sp>
      </p:grpSp>
      <p:sp>
        <p:nvSpPr>
          <p:cNvPr id="48133" name="Text Box 9"/>
          <p:cNvSpPr txBox="1">
            <a:spLocks noChangeArrowheads="1"/>
          </p:cNvSpPr>
          <p:nvPr/>
        </p:nvSpPr>
        <p:spPr bwMode="auto">
          <a:xfrm>
            <a:off x="468313" y="1770063"/>
            <a:ext cx="2112962" cy="477837"/>
          </a:xfrm>
          <a:prstGeom prst="rect">
            <a:avLst/>
          </a:prstGeom>
          <a:noFill/>
          <a:ln w="9525">
            <a:noFill/>
            <a:miter lim="800000"/>
            <a:headEnd/>
            <a:tailEnd/>
          </a:ln>
        </p:spPr>
        <p:txBody>
          <a:bodyPr wrap="none">
            <a:prstTxWarp prst="textNoShape">
              <a:avLst/>
            </a:prstTxWarp>
            <a:spAutoFit/>
          </a:bodyPr>
          <a:lstStyle/>
          <a:p>
            <a:r>
              <a:rPr lang="en-US" sz="2400">
                <a:solidFill>
                  <a:srgbClr val="000000"/>
                </a:solidFill>
                <a:latin typeface="Times New Roman" pitchFamily="-84" charset="0"/>
                <a:ea typeface="굴림" charset="-128"/>
                <a:cs typeface="Times New Roman" pitchFamily="-84" charset="0"/>
              </a:rPr>
              <a:t>Π(</a:t>
            </a:r>
            <a:r>
              <a:rPr lang="en-US" sz="2400" i="1">
                <a:solidFill>
                  <a:srgbClr val="000000"/>
                </a:solidFill>
                <a:latin typeface="Times New Roman" pitchFamily="-84" charset="0"/>
                <a:ea typeface="굴림" charset="-128"/>
                <a:cs typeface="Times New Roman" pitchFamily="-84" charset="0"/>
              </a:rPr>
              <a:t>k</a:t>
            </a:r>
            <a:r>
              <a:rPr lang="en-US" sz="2400" i="1" baseline="-25000">
                <a:solidFill>
                  <a:srgbClr val="000000"/>
                </a:solidFill>
                <a:latin typeface="Times New Roman" pitchFamily="-84" charset="0"/>
                <a:ea typeface="굴림" charset="-128"/>
                <a:cs typeface="Times New Roman" pitchFamily="-84" charset="0"/>
              </a:rPr>
              <a:t>i</a:t>
            </a:r>
            <a:r>
              <a:rPr lang="en-US" sz="2400">
                <a:solidFill>
                  <a:srgbClr val="000000"/>
                </a:solidFill>
                <a:latin typeface="Times New Roman" pitchFamily="-84" charset="0"/>
                <a:ea typeface="굴림" charset="-128"/>
                <a:cs typeface="Times New Roman" pitchFamily="-84" charset="0"/>
              </a:rPr>
              <a:t>) : </a:t>
            </a:r>
            <a:r>
              <a:rPr lang="en-US" sz="2400">
                <a:solidFill>
                  <a:srgbClr val="000000"/>
                </a:solidFill>
                <a:latin typeface="Helvetica" pitchFamily="-84" charset="0"/>
                <a:ea typeface="굴림" charset="-128"/>
                <a:cs typeface="굴림" charset="-128"/>
              </a:rPr>
              <a:t>uniform</a:t>
            </a:r>
          </a:p>
        </p:txBody>
      </p:sp>
      <p:sp>
        <p:nvSpPr>
          <p:cNvPr id="48135"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MODEL  A</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pic>
        <p:nvPicPr>
          <p:cNvPr id="2" name="Picture 1"/>
          <p:cNvPicPr>
            <a:picLocks noChangeAspect="1"/>
          </p:cNvPicPr>
          <p:nvPr/>
        </p:nvPicPr>
        <p:blipFill>
          <a:blip r:embed="rId5"/>
          <a:stretch>
            <a:fillRect/>
          </a:stretch>
        </p:blipFill>
        <p:spPr>
          <a:xfrm>
            <a:off x="5702300" y="1482724"/>
            <a:ext cx="3048000" cy="4111256"/>
          </a:xfrm>
          <a:prstGeom prst="rect">
            <a:avLst/>
          </a:prstGeom>
        </p:spPr>
      </p:pic>
    </p:spTree>
    <p:extLst>
      <p:ext uri="{BB962C8B-B14F-4D97-AF65-F5344CB8AC3E}">
        <p14:creationId xmlns:p14="http://schemas.microsoft.com/office/powerpoint/2010/main" val="2024398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
          <p:cNvGraphicFramePr>
            <a:graphicFrameLocks noChangeAspect="1"/>
          </p:cNvGraphicFramePr>
          <p:nvPr/>
        </p:nvGraphicFramePr>
        <p:xfrm>
          <a:off x="355600" y="2222500"/>
          <a:ext cx="4267200" cy="1500188"/>
        </p:xfrm>
        <a:graphic>
          <a:graphicData uri="http://schemas.openxmlformats.org/presentationml/2006/ole">
            <mc:AlternateContent xmlns:mc="http://schemas.openxmlformats.org/markup-compatibility/2006">
              <mc:Choice xmlns:v="urn:schemas-microsoft-com:vml" Requires="v">
                <p:oleObj spid="_x0000_s2054" name="Equation" r:id="rId3" imgW="2108160" imgH="888840" progId="Equation.3">
                  <p:embed/>
                </p:oleObj>
              </mc:Choice>
              <mc:Fallback>
                <p:oleObj name="Equation" r:id="rId3" imgW="2108160" imgH="888840" progId="Equation.3">
                  <p:embed/>
                  <p:pic>
                    <p:nvPicPr>
                      <p:cNvPr id="4915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00" y="2222500"/>
                        <a:ext cx="4267200"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56" name="Text Box 4"/>
          <p:cNvSpPr txBox="1">
            <a:spLocks noChangeArrowheads="1"/>
          </p:cNvSpPr>
          <p:nvPr/>
        </p:nvSpPr>
        <p:spPr bwMode="auto">
          <a:xfrm>
            <a:off x="1460500" y="1143000"/>
            <a:ext cx="5943600" cy="430213"/>
          </a:xfrm>
          <a:prstGeom prst="rect">
            <a:avLst/>
          </a:prstGeom>
          <a:noFill/>
          <a:ln w="9525">
            <a:noFill/>
            <a:miter lim="800000"/>
            <a:headEnd/>
            <a:tailEnd/>
          </a:ln>
        </p:spPr>
        <p:txBody>
          <a:bodyPr>
            <a:prstTxWarp prst="textNoShape">
              <a:avLst/>
            </a:prstTxWarp>
            <a:spAutoFit/>
          </a:bodyPr>
          <a:lstStyle/>
          <a:p>
            <a:pPr>
              <a:spcBef>
                <a:spcPct val="50000"/>
              </a:spcBef>
            </a:pPr>
            <a:r>
              <a:rPr lang="en-US" sz="2200">
                <a:solidFill>
                  <a:srgbClr val="000000"/>
                </a:solidFill>
                <a:latin typeface="Helvetica" pitchFamily="-84" charset="0"/>
                <a:ea typeface="굴림" charset="-128"/>
                <a:cs typeface="굴림" charset="-128"/>
              </a:rPr>
              <a:t>       growth                  preferential attachment</a:t>
            </a:r>
          </a:p>
        </p:txBody>
      </p:sp>
      <p:sp>
        <p:nvSpPr>
          <p:cNvPr id="49157" name="Rectangle 5"/>
          <p:cNvSpPr>
            <a:spLocks noChangeArrowheads="1"/>
          </p:cNvSpPr>
          <p:nvPr/>
        </p:nvSpPr>
        <p:spPr bwMode="auto">
          <a:xfrm>
            <a:off x="1676400" y="1066800"/>
            <a:ext cx="5791200" cy="635000"/>
          </a:xfrm>
          <a:prstGeom prst="rect">
            <a:avLst/>
          </a:prstGeom>
          <a:noFill/>
          <a:ln w="9525">
            <a:solidFill>
              <a:schemeClr val="tx1"/>
            </a:solidFill>
            <a:miter lim="800000"/>
            <a:headEnd/>
            <a:tailEnd/>
          </a:ln>
        </p:spPr>
        <p:txBody>
          <a:bodyPr wrap="none" anchor="ctr">
            <a:prstTxWarp prst="textNoShape">
              <a:avLst/>
            </a:prstTxWarp>
          </a:bodyPr>
          <a:lstStyle/>
          <a:p>
            <a:pPr algn="ctr">
              <a:spcBef>
                <a:spcPct val="50000"/>
              </a:spcBef>
            </a:pPr>
            <a:endParaRPr lang="hu-HU" sz="2400" b="1">
              <a:solidFill>
                <a:srgbClr val="000000"/>
              </a:solidFill>
              <a:latin typeface="Times New Roman" pitchFamily="-84" charset="0"/>
              <a:ea typeface="굴림" charset="-128"/>
              <a:cs typeface="굴림" charset="-128"/>
            </a:endParaRPr>
          </a:p>
        </p:txBody>
      </p:sp>
      <p:sp>
        <p:nvSpPr>
          <p:cNvPr id="49158" name="Line 6"/>
          <p:cNvSpPr>
            <a:spLocks noChangeShapeType="1"/>
          </p:cNvSpPr>
          <p:nvPr/>
        </p:nvSpPr>
        <p:spPr bwMode="auto">
          <a:xfrm>
            <a:off x="1905000" y="1193800"/>
            <a:ext cx="1143000" cy="3810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49159" name="Line 7"/>
          <p:cNvSpPr>
            <a:spLocks noChangeShapeType="1"/>
          </p:cNvSpPr>
          <p:nvPr/>
        </p:nvSpPr>
        <p:spPr bwMode="auto">
          <a:xfrm flipV="1">
            <a:off x="1905000" y="1193800"/>
            <a:ext cx="1143000" cy="3810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49160" name="Text Box 8"/>
          <p:cNvSpPr txBox="1">
            <a:spLocks noChangeArrowheads="1"/>
          </p:cNvSpPr>
          <p:nvPr/>
        </p:nvSpPr>
        <p:spPr bwMode="auto">
          <a:xfrm>
            <a:off x="304800" y="4254500"/>
            <a:ext cx="5943600" cy="1016000"/>
          </a:xfrm>
          <a:prstGeom prst="rect">
            <a:avLst/>
          </a:prstGeom>
          <a:noFill/>
          <a:ln w="9525">
            <a:noFill/>
            <a:miter lim="800000"/>
            <a:headEnd/>
            <a:tailEnd/>
          </a:ln>
        </p:spPr>
        <p:txBody>
          <a:bodyPr>
            <a:prstTxWarp prst="textNoShape">
              <a:avLst/>
            </a:prstTxWarp>
            <a:spAutoFit/>
          </a:bodyPr>
          <a:lstStyle/>
          <a:p>
            <a:pPr>
              <a:spcBef>
                <a:spcPct val="50000"/>
              </a:spcBef>
            </a:pPr>
            <a:r>
              <a:rPr lang="en-US" sz="2400" dirty="0" err="1">
                <a:solidFill>
                  <a:srgbClr val="000000"/>
                </a:solidFill>
                <a:latin typeface="Helvetica" pitchFamily="-84" charset="0"/>
                <a:ea typeface="굴림" charset="-128"/>
                <a:cs typeface="굴림" charset="-128"/>
              </a:rPr>
              <a:t>p</a:t>
            </a:r>
            <a:r>
              <a:rPr lang="en-US" sz="2400" baseline="-25000" dirty="0" err="1">
                <a:solidFill>
                  <a:srgbClr val="000000"/>
                </a:solidFill>
                <a:latin typeface="Helvetica" pitchFamily="-84" charset="0"/>
                <a:ea typeface="굴림" charset="-128"/>
                <a:cs typeface="굴림" charset="-128"/>
              </a:rPr>
              <a:t>k</a:t>
            </a:r>
            <a:r>
              <a:rPr lang="en-US" sz="2400" dirty="0">
                <a:solidFill>
                  <a:srgbClr val="000000"/>
                </a:solidFill>
                <a:latin typeface="Helvetica" pitchFamily="-84" charset="0"/>
                <a:ea typeface="굴림" charset="-128"/>
                <a:cs typeface="굴림" charset="-128"/>
              </a:rPr>
              <a:t> : power law (initially) </a:t>
            </a:r>
            <a:r>
              <a:rPr lang="en-US" sz="2400" dirty="0" err="1">
                <a:solidFill>
                  <a:srgbClr val="000000"/>
                </a:solidFill>
                <a:latin typeface="Helvetica" pitchFamily="-84" charset="0"/>
                <a:ea typeface="굴림" charset="-128"/>
                <a:cs typeface="굴림" charset="-128"/>
                <a:sym typeface="Wingdings"/>
              </a:rPr>
              <a:t></a:t>
            </a:r>
            <a:r>
              <a:rPr lang="en-US" sz="2400" dirty="0">
                <a:solidFill>
                  <a:srgbClr val="000000"/>
                </a:solidFill>
                <a:latin typeface="Helvetica" pitchFamily="-84" charset="0"/>
                <a:ea typeface="굴림" charset="-128"/>
                <a:cs typeface="굴림" charset="-128"/>
                <a:sym typeface="Wingdings"/>
              </a:rPr>
              <a:t> </a:t>
            </a:r>
            <a:endParaRPr lang="en-US" sz="2400" dirty="0">
              <a:solidFill>
                <a:srgbClr val="000000"/>
              </a:solidFill>
              <a:latin typeface="Helvetica" pitchFamily="-84" charset="0"/>
              <a:ea typeface="굴림" charset="-128"/>
              <a:cs typeface="굴림" charset="-128"/>
            </a:endParaRPr>
          </a:p>
          <a:p>
            <a:pPr>
              <a:spcBef>
                <a:spcPct val="50000"/>
              </a:spcBef>
            </a:pPr>
            <a:r>
              <a:rPr lang="en-US" sz="2400" dirty="0">
                <a:solidFill>
                  <a:srgbClr val="000000"/>
                </a:solidFill>
                <a:latin typeface="Helvetica" pitchFamily="-84" charset="0"/>
                <a:ea typeface="굴림" charset="-128"/>
                <a:cs typeface="굴림" charset="-128"/>
              </a:rPr>
              <a:t>     </a:t>
            </a:r>
            <a:r>
              <a:rPr lang="en-US" sz="2400" dirty="0" err="1">
                <a:solidFill>
                  <a:srgbClr val="000000"/>
                </a:solidFill>
                <a:latin typeface="Helvetica" pitchFamily="-84" charset="0"/>
                <a:ea typeface="굴림" charset="-128"/>
                <a:cs typeface="굴림" charset="-128"/>
                <a:sym typeface="Wingdings"/>
              </a:rPr>
              <a:t></a:t>
            </a:r>
            <a:r>
              <a:rPr lang="en-US" sz="2400" dirty="0">
                <a:solidFill>
                  <a:srgbClr val="000000"/>
                </a:solidFill>
                <a:latin typeface="Helvetica" pitchFamily="-84" charset="0"/>
                <a:ea typeface="굴림" charset="-128"/>
                <a:cs typeface="굴림" charset="-128"/>
              </a:rPr>
              <a:t> </a:t>
            </a:r>
            <a:r>
              <a:rPr lang="en-US" sz="2400" dirty="0">
                <a:solidFill>
                  <a:srgbClr val="000000"/>
                </a:solidFill>
                <a:latin typeface="Helvetica" pitchFamily="-84" charset="0"/>
                <a:ea typeface="굴림" charset="-128"/>
                <a:cs typeface="굴림" charset="-128"/>
                <a:sym typeface="Symbol" pitchFamily="-84" charset="2"/>
              </a:rPr>
              <a:t> Gaussian</a:t>
            </a:r>
            <a:r>
              <a:rPr lang="en-US" sz="2400" dirty="0">
                <a:solidFill>
                  <a:srgbClr val="000000"/>
                </a:solidFill>
                <a:latin typeface="Helvetica" pitchFamily="-84" charset="0"/>
                <a:ea typeface="굴림" charset="-128"/>
                <a:cs typeface="굴림" charset="-128"/>
              </a:rPr>
              <a:t> </a:t>
            </a:r>
            <a:r>
              <a:rPr lang="en-US" sz="2400" dirty="0" err="1">
                <a:solidFill>
                  <a:srgbClr val="000000"/>
                </a:solidFill>
                <a:latin typeface="Helvetica" pitchFamily="-84" charset="0"/>
                <a:ea typeface="굴림" charset="-128"/>
                <a:cs typeface="굴림" charset="-128"/>
                <a:sym typeface="Wingdings"/>
              </a:rPr>
              <a:t></a:t>
            </a:r>
            <a:r>
              <a:rPr lang="en-US" sz="2400" dirty="0">
                <a:solidFill>
                  <a:srgbClr val="000000"/>
                </a:solidFill>
                <a:latin typeface="Helvetica" pitchFamily="-84" charset="0"/>
                <a:ea typeface="굴림" charset="-128"/>
                <a:cs typeface="굴림" charset="-128"/>
                <a:sym typeface="Wingdings"/>
              </a:rPr>
              <a:t> </a:t>
            </a:r>
            <a:r>
              <a:rPr lang="en-US" sz="2400" dirty="0">
                <a:solidFill>
                  <a:srgbClr val="000000"/>
                </a:solidFill>
                <a:latin typeface="Helvetica" pitchFamily="-84" charset="0"/>
                <a:ea typeface="굴림" charset="-128"/>
                <a:cs typeface="굴림" charset="-128"/>
                <a:sym typeface="Symbol" pitchFamily="-84" charset="2"/>
              </a:rPr>
              <a:t> Fully Connected </a:t>
            </a:r>
            <a:endParaRPr lang="en-US" sz="2400" dirty="0">
              <a:solidFill>
                <a:srgbClr val="000000"/>
              </a:solidFill>
              <a:latin typeface="Helvetica" pitchFamily="-84" charset="0"/>
              <a:ea typeface="굴림" charset="-128"/>
              <a:cs typeface="굴림" charset="-128"/>
            </a:endParaRPr>
          </a:p>
        </p:txBody>
      </p:sp>
      <p:sp>
        <p:nvSpPr>
          <p:cNvPr id="4916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MODEL  B</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pic>
        <p:nvPicPr>
          <p:cNvPr id="2" name="Picture 1"/>
          <p:cNvPicPr>
            <a:picLocks noChangeAspect="1"/>
          </p:cNvPicPr>
          <p:nvPr/>
        </p:nvPicPr>
        <p:blipFill>
          <a:blip r:embed="rId5"/>
          <a:stretch>
            <a:fillRect/>
          </a:stretch>
        </p:blipFill>
        <p:spPr>
          <a:xfrm>
            <a:off x="5969000" y="1844269"/>
            <a:ext cx="2692400" cy="3756837"/>
          </a:xfrm>
          <a:prstGeom prst="rect">
            <a:avLst/>
          </a:prstGeom>
        </p:spPr>
      </p:pic>
    </p:spTree>
    <p:extLst>
      <p:ext uri="{BB962C8B-B14F-4D97-AF65-F5344CB8AC3E}">
        <p14:creationId xmlns:p14="http://schemas.microsoft.com/office/powerpoint/2010/main" val="4134163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9144000" cy="5715000"/>
          </a:xfrm>
        </p:spPr>
        <p:txBody>
          <a:bodyPr/>
          <a:lstStyle/>
          <a:p>
            <a:pPr>
              <a:defRPr/>
            </a:pPr>
            <a:r>
              <a:rPr lang="en-US" sz="4000" dirty="0">
                <a:latin typeface="Trajan Pro"/>
                <a:ea typeface="+mj-ea"/>
                <a:cs typeface="Trajan Pro"/>
              </a:rPr>
              <a:t>Do we need both growth and preferential attachment?</a:t>
            </a:r>
            <a:br>
              <a:rPr lang="en-US" sz="4000" dirty="0">
                <a:latin typeface="Trajan Pro"/>
                <a:ea typeface="+mj-ea"/>
                <a:cs typeface="Trajan Pro"/>
              </a:rPr>
            </a:br>
            <a:r>
              <a:rPr lang="en-US" sz="4000" dirty="0">
                <a:latin typeface="Trajan Pro"/>
                <a:ea typeface="+mj-ea"/>
                <a:cs typeface="Trajan Pro"/>
              </a:rPr>
              <a:t/>
            </a:r>
            <a:br>
              <a:rPr lang="en-US" sz="4000" dirty="0">
                <a:latin typeface="Trajan Pro"/>
                <a:ea typeface="+mj-ea"/>
                <a:cs typeface="Trajan Pro"/>
              </a:rPr>
            </a:br>
            <a:r>
              <a:rPr lang="en-US" sz="4000" dirty="0">
                <a:solidFill>
                  <a:srgbClr val="FF0000"/>
                </a:solidFill>
                <a:latin typeface="Trajan Pro"/>
                <a:ea typeface="+mj-ea"/>
                <a:cs typeface="Trajan Pro"/>
              </a:rPr>
              <a:t>YEP</a:t>
            </a:r>
            <a:endParaRPr lang="en-US" sz="4000" dirty="0">
              <a:latin typeface="Trajan Pro"/>
              <a:ea typeface="+mj-ea"/>
              <a:cs typeface="Trajan Pro"/>
            </a:endParaRPr>
          </a:p>
        </p:txBody>
      </p:sp>
      <p:sp>
        <p:nvSpPr>
          <p:cNvPr id="3"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defRPr/>
            </a:pPr>
            <a:r>
              <a:rPr lang="en-US" sz="900" b="1" dirty="0">
                <a:solidFill>
                  <a:schemeClr val="bg1">
                    <a:lumMod val="65000"/>
                  </a:schemeClr>
                </a:solidFill>
                <a:latin typeface="Helvetica" pitchFamily="-111" charset="0"/>
                <a:ea typeface="Helvetica" pitchFamily="-111" charset="0"/>
                <a:cs typeface="Helvetica" pitchFamily="-111" charset="0"/>
              </a:rPr>
              <a:t>Network Science: Evolving Network Models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Tree>
    <p:extLst>
      <p:ext uri="{BB962C8B-B14F-4D97-AF65-F5344CB8AC3E}">
        <p14:creationId xmlns:p14="http://schemas.microsoft.com/office/powerpoint/2010/main" val="299728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27188" y="3399373"/>
            <a:ext cx="1852612" cy="33020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Rectangle 2"/>
          <p:cNvSpPr/>
          <p:nvPr/>
        </p:nvSpPr>
        <p:spPr>
          <a:xfrm>
            <a:off x="4148667" y="4001036"/>
            <a:ext cx="2157677" cy="473868"/>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Rectangle 1"/>
          <p:cNvSpPr/>
          <p:nvPr/>
        </p:nvSpPr>
        <p:spPr>
          <a:xfrm>
            <a:off x="7296150" y="3388261"/>
            <a:ext cx="1847850" cy="1766887"/>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1211" name="Picture 2053" descr="fit_diam_er"/>
          <p:cNvPicPr>
            <a:picLocks noChangeAspect="1" noChangeArrowheads="1"/>
          </p:cNvPicPr>
          <p:nvPr/>
        </p:nvPicPr>
        <p:blipFill>
          <a:blip r:embed="rId4"/>
          <a:srcRect/>
          <a:stretch>
            <a:fillRect/>
          </a:stretch>
        </p:blipFill>
        <p:spPr bwMode="auto">
          <a:xfrm>
            <a:off x="195250" y="699013"/>
            <a:ext cx="3498850" cy="2914650"/>
          </a:xfrm>
          <a:prstGeom prst="rect">
            <a:avLst/>
          </a:prstGeom>
          <a:noFill/>
          <a:ln w="9525">
            <a:noFill/>
            <a:miter lim="800000"/>
            <a:headEnd/>
            <a:tailEnd/>
          </a:ln>
        </p:spPr>
      </p:pic>
      <p:graphicFrame>
        <p:nvGraphicFramePr>
          <p:cNvPr id="51202" name="Object 2051"/>
          <p:cNvGraphicFramePr>
            <a:graphicFrameLocks noChangeAspect="1"/>
          </p:cNvGraphicFramePr>
          <p:nvPr/>
        </p:nvGraphicFramePr>
        <p:xfrm>
          <a:off x="1912938" y="1382713"/>
          <a:ext cx="795337" cy="315912"/>
        </p:xfrm>
        <a:graphic>
          <a:graphicData uri="http://schemas.openxmlformats.org/presentationml/2006/ole">
            <mc:AlternateContent xmlns:mc="http://schemas.openxmlformats.org/markup-compatibility/2006">
              <mc:Choice xmlns:v="urn:schemas-microsoft-com:vml" Requires="v">
                <p:oleObj spid="_x0000_s3110" name="Equation" r:id="rId5" imgW="825500" imgH="393700" progId="Equation.3">
                  <p:embed/>
                </p:oleObj>
              </mc:Choice>
              <mc:Fallback>
                <p:oleObj name="Equation" r:id="rId5" imgW="825500" imgH="393700" progId="Equation.3">
                  <p:embed/>
                  <p:pic>
                    <p:nvPicPr>
                      <p:cNvPr id="51202" name="Object 20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2938" y="1382713"/>
                        <a:ext cx="795337" cy="315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1212" name="Picture 2054" descr="fit_ccoef_er"/>
          <p:cNvPicPr>
            <a:picLocks noChangeAspect="1" noChangeArrowheads="1"/>
          </p:cNvPicPr>
          <p:nvPr/>
        </p:nvPicPr>
        <p:blipFill>
          <a:blip r:embed="rId7"/>
          <a:srcRect/>
          <a:stretch>
            <a:fillRect/>
          </a:stretch>
        </p:blipFill>
        <p:spPr bwMode="auto">
          <a:xfrm>
            <a:off x="3368675" y="702718"/>
            <a:ext cx="3605213" cy="2928938"/>
          </a:xfrm>
          <a:prstGeom prst="rect">
            <a:avLst/>
          </a:prstGeom>
          <a:noFill/>
          <a:ln w="9525">
            <a:noFill/>
            <a:miter lim="800000"/>
            <a:headEnd/>
            <a:tailEnd/>
          </a:ln>
        </p:spPr>
      </p:pic>
      <p:graphicFrame>
        <p:nvGraphicFramePr>
          <p:cNvPr id="51203" name="Object 2052"/>
          <p:cNvGraphicFramePr>
            <a:graphicFrameLocks noChangeAspect="1"/>
          </p:cNvGraphicFramePr>
          <p:nvPr>
            <p:extLst>
              <p:ext uri="{D42A27DB-BD31-4B8C-83A1-F6EECF244321}">
                <p14:modId xmlns:p14="http://schemas.microsoft.com/office/powerpoint/2010/main" val="328849532"/>
              </p:ext>
            </p:extLst>
          </p:nvPr>
        </p:nvGraphicFramePr>
        <p:xfrm>
          <a:off x="5171281" y="2038350"/>
          <a:ext cx="1135063" cy="192088"/>
        </p:xfrm>
        <a:graphic>
          <a:graphicData uri="http://schemas.openxmlformats.org/presentationml/2006/ole">
            <mc:AlternateContent xmlns:mc="http://schemas.openxmlformats.org/markup-compatibility/2006">
              <mc:Choice xmlns:v="urn:schemas-microsoft-com:vml" Requires="v">
                <p:oleObj spid="_x0000_s3111" name="Equation" r:id="rId8" imgW="622300" imgH="127000" progId="Equation.3">
                  <p:embed/>
                </p:oleObj>
              </mc:Choice>
              <mc:Fallback>
                <p:oleObj name="Equation" r:id="rId8" imgW="622300" imgH="127000" progId="Equation.3">
                  <p:embed/>
                  <p:pic>
                    <p:nvPicPr>
                      <p:cNvPr id="51203" name="Object 20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71281" y="2038350"/>
                        <a:ext cx="1135063" cy="1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1213" name="Group 12"/>
          <p:cNvGrpSpPr>
            <a:grpSpLocks/>
          </p:cNvGrpSpPr>
          <p:nvPr/>
        </p:nvGrpSpPr>
        <p:grpSpPr bwMode="auto">
          <a:xfrm>
            <a:off x="6172200" y="1003299"/>
            <a:ext cx="3455988" cy="2019300"/>
            <a:chOff x="2349" y="1872"/>
            <a:chExt cx="2487" cy="1872"/>
          </a:xfrm>
        </p:grpSpPr>
        <p:grpSp>
          <p:nvGrpSpPr>
            <p:cNvPr id="51240" name="Group 13"/>
            <p:cNvGrpSpPr>
              <a:grpSpLocks/>
            </p:cNvGrpSpPr>
            <p:nvPr/>
          </p:nvGrpSpPr>
          <p:grpSpPr bwMode="auto">
            <a:xfrm>
              <a:off x="2349" y="1872"/>
              <a:ext cx="2487" cy="1872"/>
              <a:chOff x="2349" y="1872"/>
              <a:chExt cx="2487" cy="1872"/>
            </a:xfrm>
          </p:grpSpPr>
          <p:pic>
            <p:nvPicPr>
              <p:cNvPr id="51242" name="Picture 14" descr="out"/>
              <p:cNvPicPr>
                <a:picLocks noChangeAspect="1" noChangeArrowheads="1"/>
              </p:cNvPicPr>
              <p:nvPr/>
            </p:nvPicPr>
            <p:blipFill>
              <a:blip r:embed="rId10"/>
              <a:srcRect t="5060"/>
              <a:stretch>
                <a:fillRect/>
              </a:stretch>
            </p:blipFill>
            <p:spPr bwMode="auto">
              <a:xfrm>
                <a:off x="2349" y="1872"/>
                <a:ext cx="1992" cy="1872"/>
              </a:xfrm>
              <a:prstGeom prst="rect">
                <a:avLst/>
              </a:prstGeom>
              <a:noFill/>
              <a:ln w="9525">
                <a:noFill/>
                <a:miter lim="800000"/>
                <a:headEnd/>
                <a:tailEnd/>
              </a:ln>
            </p:spPr>
          </p:pic>
          <p:sp>
            <p:nvSpPr>
              <p:cNvPr id="51243" name="Text Box 15"/>
              <p:cNvSpPr txBox="1">
                <a:spLocks noChangeArrowheads="1"/>
              </p:cNvSpPr>
              <p:nvPr/>
            </p:nvSpPr>
            <p:spPr bwMode="auto">
              <a:xfrm>
                <a:off x="3280" y="2063"/>
                <a:ext cx="1556" cy="342"/>
              </a:xfrm>
              <a:prstGeom prst="rect">
                <a:avLst/>
              </a:prstGeom>
              <a:noFill/>
              <a:ln w="9525">
                <a:noFill/>
                <a:miter lim="800000"/>
                <a:headEnd/>
                <a:tailEnd/>
              </a:ln>
            </p:spPr>
            <p:txBody>
              <a:bodyPr lIns="91407" tIns="45704" rIns="91407" bIns="45704">
                <a:prstTxWarp prst="textNoShape">
                  <a:avLst/>
                </a:prstTxWarp>
                <a:spAutoFit/>
              </a:bodyPr>
              <a:lstStyle/>
              <a:p>
                <a:r>
                  <a:rPr lang="en-US" dirty="0"/>
                  <a:t>P(</a:t>
                </a:r>
                <a:r>
                  <a:rPr lang="en-US" i="1" dirty="0"/>
                  <a:t>k</a:t>
                </a:r>
                <a:r>
                  <a:rPr lang="en-US" dirty="0"/>
                  <a:t>)  ~ </a:t>
                </a:r>
                <a:r>
                  <a:rPr lang="en-US" i="1" dirty="0"/>
                  <a:t>k</a:t>
                </a:r>
                <a:r>
                  <a:rPr lang="en-US" baseline="30000" dirty="0"/>
                  <a:t>-</a:t>
                </a:r>
                <a:r>
                  <a:rPr lang="en-US" baseline="30000" dirty="0">
                    <a:sym typeface="Symbol" pitchFamily="-84" charset="2"/>
                  </a:rPr>
                  <a:t></a:t>
                </a:r>
                <a:endParaRPr lang="en-US" dirty="0"/>
              </a:p>
            </p:txBody>
          </p:sp>
        </p:grpSp>
        <p:sp>
          <p:nvSpPr>
            <p:cNvPr id="51241" name="Text Box 17"/>
            <p:cNvSpPr txBox="1">
              <a:spLocks noChangeArrowheads="1"/>
            </p:cNvSpPr>
            <p:nvPr/>
          </p:nvSpPr>
          <p:spPr bwMode="auto">
            <a:xfrm>
              <a:off x="3648" y="3034"/>
              <a:ext cx="952" cy="250"/>
            </a:xfrm>
            <a:prstGeom prst="rect">
              <a:avLst/>
            </a:prstGeom>
            <a:noFill/>
            <a:ln w="12700">
              <a:noFill/>
              <a:miter lim="800000"/>
              <a:headEnd/>
              <a:tailEnd/>
            </a:ln>
          </p:spPr>
          <p:txBody>
            <a:bodyPr>
              <a:prstTxWarp prst="textNoShape">
                <a:avLst/>
              </a:prstTxWarp>
              <a:spAutoFit/>
            </a:bodyPr>
            <a:lstStyle/>
            <a:p>
              <a:endParaRPr lang="hu-HU">
                <a:ea typeface="Times New Roman" pitchFamily="-84" charset="0"/>
                <a:cs typeface="Times New Roman" pitchFamily="-84" charset="0"/>
              </a:endParaRPr>
            </a:p>
          </p:txBody>
        </p:sp>
      </p:grpSp>
      <p:sp>
        <p:nvSpPr>
          <p:cNvPr id="51214" name="Rectangle 1026"/>
          <p:cNvSpPr>
            <a:spLocks noGrp="1" noChangeArrowheads="1"/>
          </p:cNvSpPr>
          <p:nvPr>
            <p:ph type="title"/>
          </p:nvPr>
        </p:nvSpPr>
        <p:spPr>
          <a:xfrm>
            <a:off x="-193675" y="3097748"/>
            <a:ext cx="1376363" cy="952500"/>
          </a:xfrm>
        </p:spPr>
        <p:txBody>
          <a:bodyPr/>
          <a:lstStyle/>
          <a:p>
            <a:r>
              <a:rPr lang="en-US" sz="1600" b="1">
                <a:latin typeface="Arial" pitchFamily="-84" charset="0"/>
                <a:ea typeface="ＭＳ Ｐゴシック" charset="-128"/>
                <a:cs typeface="ＭＳ Ｐゴシック" charset="-128"/>
              </a:rPr>
              <a:t>Regu</a:t>
            </a:r>
            <a:r>
              <a:rPr lang="en-US" sz="1600" b="1">
                <a:latin typeface="Helvetica" pitchFamily="-84" charset="0"/>
                <a:ea typeface="Helvetica" pitchFamily="-84" charset="0"/>
                <a:cs typeface="Helvetica" pitchFamily="-84" charset="0"/>
              </a:rPr>
              <a:t>lar network</a:t>
            </a:r>
          </a:p>
        </p:txBody>
      </p:sp>
      <p:sp>
        <p:nvSpPr>
          <p:cNvPr id="51215" name="Text Box 7"/>
          <p:cNvSpPr txBox="1">
            <a:spLocks noChangeArrowheads="1"/>
          </p:cNvSpPr>
          <p:nvPr/>
        </p:nvSpPr>
        <p:spPr bwMode="auto">
          <a:xfrm>
            <a:off x="19050" y="3889911"/>
            <a:ext cx="1876425" cy="584200"/>
          </a:xfrm>
          <a:prstGeom prst="rect">
            <a:avLst/>
          </a:prstGeom>
          <a:noFill/>
          <a:ln w="9525">
            <a:noFill/>
            <a:miter lim="800000"/>
            <a:headEnd/>
            <a:tailEnd/>
          </a:ln>
        </p:spPr>
        <p:txBody>
          <a:bodyPr>
            <a:prstTxWarp prst="textNoShape">
              <a:avLst/>
            </a:prstTxWarp>
            <a:spAutoFit/>
          </a:bodyPr>
          <a:lstStyle/>
          <a:p>
            <a:r>
              <a:rPr lang="en-US" sz="1600" b="1"/>
              <a:t>Erdos-</a:t>
            </a:r>
            <a:endParaRPr lang="en-US" sz="1600" b="1">
              <a:latin typeface="Helvetica" pitchFamily="-84" charset="0"/>
              <a:ea typeface="Helvetica" pitchFamily="-84" charset="0"/>
              <a:cs typeface="Helvetica" pitchFamily="-84" charset="0"/>
            </a:endParaRPr>
          </a:p>
          <a:p>
            <a:r>
              <a:rPr lang="en-US" sz="1600" b="1">
                <a:latin typeface="Helvetica" pitchFamily="-84" charset="0"/>
                <a:ea typeface="Helvetica" pitchFamily="-84" charset="0"/>
                <a:cs typeface="Helvetica" pitchFamily="-84" charset="0"/>
              </a:rPr>
              <a:t>Renyi</a:t>
            </a:r>
            <a:endParaRPr lang="en-US" sz="1600" b="1">
              <a:solidFill>
                <a:srgbClr val="6666FF"/>
              </a:solidFill>
              <a:latin typeface="Helvetica" pitchFamily="-84" charset="0"/>
              <a:ea typeface="Helvetica" pitchFamily="-84" charset="0"/>
              <a:cs typeface="Helvetica" pitchFamily="-84" charset="0"/>
            </a:endParaRPr>
          </a:p>
        </p:txBody>
      </p:sp>
      <p:sp>
        <p:nvSpPr>
          <p:cNvPr id="51216" name="Text Box 7"/>
          <p:cNvSpPr txBox="1">
            <a:spLocks noChangeArrowheads="1"/>
          </p:cNvSpPr>
          <p:nvPr/>
        </p:nvSpPr>
        <p:spPr bwMode="auto">
          <a:xfrm>
            <a:off x="-9525" y="4531261"/>
            <a:ext cx="1874838" cy="585787"/>
          </a:xfrm>
          <a:prstGeom prst="rect">
            <a:avLst/>
          </a:prstGeom>
          <a:noFill/>
          <a:ln w="9525">
            <a:noFill/>
            <a:miter lim="800000"/>
            <a:headEnd/>
            <a:tailEnd/>
          </a:ln>
        </p:spPr>
        <p:txBody>
          <a:bodyPr>
            <a:prstTxWarp prst="textNoShape">
              <a:avLst/>
            </a:prstTxWarp>
            <a:spAutoFit/>
          </a:bodyPr>
          <a:lstStyle/>
          <a:p>
            <a:r>
              <a:rPr lang="en-US" sz="1600" b="1">
                <a:latin typeface="Helvetica" pitchFamily="-84" charset="0"/>
                <a:ea typeface="Helvetica" pitchFamily="-84" charset="0"/>
                <a:cs typeface="Helvetica" pitchFamily="-84" charset="0"/>
              </a:rPr>
              <a:t>Watts-</a:t>
            </a:r>
          </a:p>
          <a:p>
            <a:r>
              <a:rPr lang="en-US" sz="1600" b="1">
                <a:latin typeface="Helvetica" pitchFamily="-84" charset="0"/>
                <a:ea typeface="Helvetica" pitchFamily="-84" charset="0"/>
                <a:cs typeface="Helvetica" pitchFamily="-84" charset="0"/>
              </a:rPr>
              <a:t>Strogatz</a:t>
            </a:r>
            <a:endParaRPr lang="en-US" sz="1600" b="1">
              <a:solidFill>
                <a:srgbClr val="6666FF"/>
              </a:solidFill>
              <a:latin typeface="Helvetica" pitchFamily="-84" charset="0"/>
              <a:ea typeface="Helvetica" pitchFamily="-84" charset="0"/>
              <a:cs typeface="Helvetica" pitchFamily="-84" charset="0"/>
            </a:endParaRPr>
          </a:p>
        </p:txBody>
      </p:sp>
      <p:graphicFrame>
        <p:nvGraphicFramePr>
          <p:cNvPr id="51204" name="Object 1043"/>
          <p:cNvGraphicFramePr>
            <a:graphicFrameLocks noChangeAspect="1"/>
          </p:cNvGraphicFramePr>
          <p:nvPr>
            <p:extLst>
              <p:ext uri="{D42A27DB-BD31-4B8C-83A1-F6EECF244321}">
                <p14:modId xmlns:p14="http://schemas.microsoft.com/office/powerpoint/2010/main" val="3067885946"/>
              </p:ext>
            </p:extLst>
          </p:nvPr>
        </p:nvGraphicFramePr>
        <p:xfrm>
          <a:off x="1627188" y="3388261"/>
          <a:ext cx="898525" cy="252412"/>
        </p:xfrm>
        <a:graphic>
          <a:graphicData uri="http://schemas.openxmlformats.org/presentationml/2006/ole">
            <mc:AlternateContent xmlns:mc="http://schemas.openxmlformats.org/markup-compatibility/2006">
              <mc:Choice xmlns:v="urn:schemas-microsoft-com:vml" Requires="v">
                <p:oleObj spid="_x0000_s3112" name="Equation" r:id="rId11" imgW="495300" imgH="165100" progId="Equation.3">
                  <p:embed/>
                </p:oleObj>
              </mc:Choice>
              <mc:Fallback>
                <p:oleObj name="Equation" r:id="rId11" imgW="495300" imgH="165100" progId="Equation.3">
                  <p:embed/>
                  <p:pic>
                    <p:nvPicPr>
                      <p:cNvPr id="51204" name="Object 104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27188" y="3388261"/>
                        <a:ext cx="898525" cy="252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5" name="Object 20"/>
          <p:cNvGraphicFramePr>
            <a:graphicFrameLocks noChangeAspect="1"/>
          </p:cNvGraphicFramePr>
          <p:nvPr>
            <p:extLst>
              <p:ext uri="{D42A27DB-BD31-4B8C-83A1-F6EECF244321}">
                <p14:modId xmlns:p14="http://schemas.microsoft.com/office/powerpoint/2010/main" val="3994547849"/>
              </p:ext>
            </p:extLst>
          </p:nvPr>
        </p:nvGraphicFramePr>
        <p:xfrm>
          <a:off x="1419225" y="3977223"/>
          <a:ext cx="1046163" cy="455613"/>
        </p:xfrm>
        <a:graphic>
          <a:graphicData uri="http://schemas.openxmlformats.org/presentationml/2006/ole">
            <mc:AlternateContent xmlns:mc="http://schemas.openxmlformats.org/markup-compatibility/2006">
              <mc:Choice xmlns:v="urn:schemas-microsoft-com:vml" Requires="v">
                <p:oleObj spid="_x0000_s3113" name="Equation" r:id="rId13" imgW="876240" imgH="457200" progId="Equation.3">
                  <p:embed/>
                </p:oleObj>
              </mc:Choice>
              <mc:Fallback>
                <p:oleObj name="Equation" r:id="rId13" imgW="876240" imgH="457200" progId="Equation.3">
                  <p:embed/>
                  <p:pic>
                    <p:nvPicPr>
                      <p:cNvPr id="51205" name="Object 2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19225" y="3977223"/>
                        <a:ext cx="1046163" cy="455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6" name="Object 6"/>
          <p:cNvGraphicFramePr>
            <a:graphicFrameLocks noChangeAspect="1"/>
          </p:cNvGraphicFramePr>
          <p:nvPr>
            <p:extLst>
              <p:ext uri="{D42A27DB-BD31-4B8C-83A1-F6EECF244321}">
                <p14:modId xmlns:p14="http://schemas.microsoft.com/office/powerpoint/2010/main" val="237638166"/>
              </p:ext>
            </p:extLst>
          </p:nvPr>
        </p:nvGraphicFramePr>
        <p:xfrm>
          <a:off x="1419225" y="4661436"/>
          <a:ext cx="1047750" cy="455612"/>
        </p:xfrm>
        <a:graphic>
          <a:graphicData uri="http://schemas.openxmlformats.org/presentationml/2006/ole">
            <mc:AlternateContent xmlns:mc="http://schemas.openxmlformats.org/markup-compatibility/2006">
              <mc:Choice xmlns:v="urn:schemas-microsoft-com:vml" Requires="v">
                <p:oleObj spid="_x0000_s3114" name="Equation" r:id="rId15" imgW="876240" imgH="457200" progId="Equation.3">
                  <p:embed/>
                </p:oleObj>
              </mc:Choice>
              <mc:Fallback>
                <p:oleObj name="Equation" r:id="rId15" imgW="876240" imgH="457200" progId="Equation.3">
                  <p:embed/>
                  <p:pic>
                    <p:nvPicPr>
                      <p:cNvPr id="51206"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19225" y="4661436"/>
                        <a:ext cx="1047750" cy="455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7" name="Object 7"/>
          <p:cNvGraphicFramePr>
            <a:graphicFrameLocks noChangeAspect="1"/>
          </p:cNvGraphicFramePr>
          <p:nvPr>
            <p:extLst>
              <p:ext uri="{D42A27DB-BD31-4B8C-83A1-F6EECF244321}">
                <p14:modId xmlns:p14="http://schemas.microsoft.com/office/powerpoint/2010/main" val="3604995075"/>
              </p:ext>
            </p:extLst>
          </p:nvPr>
        </p:nvGraphicFramePr>
        <p:xfrm>
          <a:off x="4254500" y="2860417"/>
          <a:ext cx="1135063" cy="192088"/>
        </p:xfrm>
        <a:graphic>
          <a:graphicData uri="http://schemas.openxmlformats.org/presentationml/2006/ole">
            <mc:AlternateContent xmlns:mc="http://schemas.openxmlformats.org/markup-compatibility/2006">
              <mc:Choice xmlns:v="urn:schemas-microsoft-com:vml" Requires="v">
                <p:oleObj spid="_x0000_s3115" name="Equation" r:id="rId16" imgW="622300" imgH="127000" progId="Equation.3">
                  <p:embed/>
                </p:oleObj>
              </mc:Choice>
              <mc:Fallback>
                <p:oleObj name="Equation" r:id="rId16" imgW="622300" imgH="127000" progId="Equation.3">
                  <p:embed/>
                  <p:pic>
                    <p:nvPicPr>
                      <p:cNvPr id="51207" name="Object 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54500" y="2860417"/>
                        <a:ext cx="1135063" cy="1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8" name="Object 8"/>
          <p:cNvGraphicFramePr>
            <a:graphicFrameLocks noChangeAspect="1"/>
          </p:cNvGraphicFramePr>
          <p:nvPr>
            <p:extLst>
              <p:ext uri="{D42A27DB-BD31-4B8C-83A1-F6EECF244321}">
                <p14:modId xmlns:p14="http://schemas.microsoft.com/office/powerpoint/2010/main" val="826865648"/>
              </p:ext>
            </p:extLst>
          </p:nvPr>
        </p:nvGraphicFramePr>
        <p:xfrm>
          <a:off x="4395788" y="4775736"/>
          <a:ext cx="1135062" cy="192087"/>
        </p:xfrm>
        <a:graphic>
          <a:graphicData uri="http://schemas.openxmlformats.org/presentationml/2006/ole">
            <mc:AlternateContent xmlns:mc="http://schemas.openxmlformats.org/markup-compatibility/2006">
              <mc:Choice xmlns:v="urn:schemas-microsoft-com:vml" Requires="v">
                <p:oleObj spid="_x0000_s3116" name="Equation" r:id="rId18" imgW="622300" imgH="127000" progId="Equation.3">
                  <p:embed/>
                </p:oleObj>
              </mc:Choice>
              <mc:Fallback>
                <p:oleObj name="Equation" r:id="rId18" imgW="622300" imgH="127000" progId="Equation.3">
                  <p:embed/>
                  <p:pic>
                    <p:nvPicPr>
                      <p:cNvPr id="51208" name="Object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395788" y="4775736"/>
                        <a:ext cx="1135062" cy="192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9" name="Object 21"/>
          <p:cNvGraphicFramePr>
            <a:graphicFrameLocks noChangeAspect="1"/>
          </p:cNvGraphicFramePr>
          <p:nvPr>
            <p:extLst>
              <p:ext uri="{D42A27DB-BD31-4B8C-83A1-F6EECF244321}">
                <p14:modId xmlns:p14="http://schemas.microsoft.com/office/powerpoint/2010/main" val="1244986446"/>
              </p:ext>
            </p:extLst>
          </p:nvPr>
        </p:nvGraphicFramePr>
        <p:xfrm>
          <a:off x="4254500" y="3988336"/>
          <a:ext cx="1295400" cy="463550"/>
        </p:xfrm>
        <a:graphic>
          <a:graphicData uri="http://schemas.openxmlformats.org/presentationml/2006/ole">
            <mc:AlternateContent xmlns:mc="http://schemas.openxmlformats.org/markup-compatibility/2006">
              <mc:Choice xmlns:v="urn:schemas-microsoft-com:vml" Requires="v">
                <p:oleObj spid="_x0000_s3117" name="Equation" r:id="rId20" imgW="977760" imgH="419040" progId="Equation.3">
                  <p:embed/>
                </p:oleObj>
              </mc:Choice>
              <mc:Fallback>
                <p:oleObj name="Equation" r:id="rId20" imgW="977760" imgH="419040" progId="Equation.3">
                  <p:embed/>
                  <p:pic>
                    <p:nvPicPr>
                      <p:cNvPr id="51209" name="Object 2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254500" y="3988336"/>
                        <a:ext cx="1295400"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17" name="Rectangle 27"/>
          <p:cNvSpPr>
            <a:spLocks noChangeArrowheads="1"/>
          </p:cNvSpPr>
          <p:nvPr/>
        </p:nvSpPr>
        <p:spPr bwMode="auto">
          <a:xfrm>
            <a:off x="7296150" y="3348573"/>
            <a:ext cx="1417638" cy="369888"/>
          </a:xfrm>
          <a:prstGeom prst="rect">
            <a:avLst/>
          </a:prstGeom>
          <a:noFill/>
          <a:ln w="9525">
            <a:noFill/>
            <a:miter lim="800000"/>
            <a:headEnd/>
            <a:tailEnd/>
          </a:ln>
        </p:spPr>
        <p:txBody>
          <a:bodyPr wrap="none">
            <a:prstTxWarp prst="textNoShape">
              <a:avLst/>
            </a:prstTxWarp>
            <a:spAutoFit/>
          </a:bodyPr>
          <a:lstStyle/>
          <a:p>
            <a:r>
              <a:rPr lang="hu-HU"/>
              <a:t>P(k)=δ(k-k</a:t>
            </a:r>
            <a:r>
              <a:rPr lang="hu-HU" baseline="-25000"/>
              <a:t>d</a:t>
            </a:r>
            <a:r>
              <a:rPr lang="hu-HU"/>
              <a:t>)</a:t>
            </a:r>
          </a:p>
        </p:txBody>
      </p:sp>
      <p:graphicFrame>
        <p:nvGraphicFramePr>
          <p:cNvPr id="7" name="Object 10"/>
          <p:cNvGraphicFramePr>
            <a:graphicFrameLocks noChangeAspect="1"/>
          </p:cNvGraphicFramePr>
          <p:nvPr>
            <p:extLst>
              <p:ext uri="{D42A27DB-BD31-4B8C-83A1-F6EECF244321}">
                <p14:modId xmlns:p14="http://schemas.microsoft.com/office/powerpoint/2010/main" val="3062750311"/>
              </p:ext>
            </p:extLst>
          </p:nvPr>
        </p:nvGraphicFramePr>
        <p:xfrm>
          <a:off x="7296150" y="4001036"/>
          <a:ext cx="1347788" cy="415925"/>
        </p:xfrm>
        <a:graphic>
          <a:graphicData uri="http://schemas.openxmlformats.org/presentationml/2006/ole">
            <mc:AlternateContent xmlns:mc="http://schemas.openxmlformats.org/markup-compatibility/2006">
              <mc:Choice xmlns:v="urn:schemas-microsoft-com:vml" Requires="v">
                <p:oleObj spid="_x0000_s3118" name="Equation" r:id="rId22" imgW="1168400" imgH="393700" progId="Equation.3">
                  <p:embed/>
                </p:oleObj>
              </mc:Choice>
              <mc:Fallback>
                <p:oleObj name="Equation" r:id="rId22" imgW="1168400" imgH="393700" progId="Equation.3">
                  <p:embed/>
                  <p:pic>
                    <p:nvPicPr>
                      <p:cNvPr id="7" name="Object 1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296150" y="4001036"/>
                        <a:ext cx="1347788"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18" name="TextBox 29"/>
          <p:cNvSpPr txBox="1">
            <a:spLocks noChangeArrowheads="1"/>
          </p:cNvSpPr>
          <p:nvPr/>
        </p:nvSpPr>
        <p:spPr bwMode="auto">
          <a:xfrm>
            <a:off x="7434263" y="4661436"/>
            <a:ext cx="1165225" cy="306387"/>
          </a:xfrm>
          <a:prstGeom prst="rect">
            <a:avLst/>
          </a:prstGeom>
          <a:noFill/>
          <a:ln w="9525">
            <a:noFill/>
            <a:miter lim="800000"/>
            <a:headEnd/>
            <a:tailEnd/>
          </a:ln>
        </p:spPr>
        <p:txBody>
          <a:bodyPr wrap="none">
            <a:prstTxWarp prst="textNoShape">
              <a:avLst/>
            </a:prstTxWarp>
            <a:spAutoFit/>
          </a:bodyPr>
          <a:lstStyle/>
          <a:p>
            <a:r>
              <a:rPr lang="hu-HU" sz="1400" i="1">
                <a:latin typeface="Helvetica" pitchFamily="-84" charset="0"/>
                <a:ea typeface="Helvetica" pitchFamily="-84" charset="0"/>
                <a:cs typeface="Helvetica" pitchFamily="-84" charset="0"/>
              </a:rPr>
              <a:t>Exponential</a:t>
            </a:r>
          </a:p>
        </p:txBody>
      </p:sp>
      <p:pic>
        <p:nvPicPr>
          <p:cNvPr id="51219" name="Picture 7"/>
          <p:cNvPicPr>
            <a:picLocks noChangeAspect="1"/>
          </p:cNvPicPr>
          <p:nvPr/>
        </p:nvPicPr>
        <p:blipFill>
          <a:blip r:embed="rId24"/>
          <a:srcRect/>
          <a:stretch>
            <a:fillRect/>
          </a:stretch>
        </p:blipFill>
        <p:spPr bwMode="auto">
          <a:xfrm>
            <a:off x="2924175" y="3399373"/>
            <a:ext cx="350838" cy="290513"/>
          </a:xfrm>
          <a:prstGeom prst="rect">
            <a:avLst/>
          </a:prstGeom>
          <a:noFill/>
          <a:ln w="9525">
            <a:noFill/>
            <a:miter lim="800000"/>
            <a:headEnd/>
            <a:tailEnd/>
          </a:ln>
        </p:spPr>
      </p:pic>
      <p:pic>
        <p:nvPicPr>
          <p:cNvPr id="51220" name="Picture 6"/>
          <p:cNvPicPr>
            <a:picLocks noChangeAspect="1"/>
          </p:cNvPicPr>
          <p:nvPr/>
        </p:nvPicPr>
        <p:blipFill>
          <a:blip r:embed="rId25"/>
          <a:srcRect/>
          <a:stretch>
            <a:fillRect/>
          </a:stretch>
        </p:blipFill>
        <p:spPr bwMode="auto">
          <a:xfrm>
            <a:off x="2944813" y="4070886"/>
            <a:ext cx="338137" cy="280987"/>
          </a:xfrm>
          <a:prstGeom prst="rect">
            <a:avLst/>
          </a:prstGeom>
          <a:noFill/>
          <a:ln w="9525">
            <a:noFill/>
            <a:miter lim="800000"/>
            <a:headEnd/>
            <a:tailEnd/>
          </a:ln>
        </p:spPr>
      </p:pic>
      <p:pic>
        <p:nvPicPr>
          <p:cNvPr id="51221" name="Picture 7"/>
          <p:cNvPicPr>
            <a:picLocks noChangeAspect="1"/>
          </p:cNvPicPr>
          <p:nvPr/>
        </p:nvPicPr>
        <p:blipFill>
          <a:blip r:embed="rId24"/>
          <a:srcRect/>
          <a:stretch>
            <a:fillRect/>
          </a:stretch>
        </p:blipFill>
        <p:spPr bwMode="auto">
          <a:xfrm>
            <a:off x="8753475" y="3437473"/>
            <a:ext cx="350838" cy="292100"/>
          </a:xfrm>
          <a:prstGeom prst="rect">
            <a:avLst/>
          </a:prstGeom>
          <a:noFill/>
          <a:ln w="9525">
            <a:noFill/>
            <a:miter lim="800000"/>
            <a:headEnd/>
            <a:tailEnd/>
          </a:ln>
        </p:spPr>
      </p:pic>
      <p:pic>
        <p:nvPicPr>
          <p:cNvPr id="51222" name="Picture 7"/>
          <p:cNvPicPr>
            <a:picLocks noChangeAspect="1"/>
          </p:cNvPicPr>
          <p:nvPr/>
        </p:nvPicPr>
        <p:blipFill>
          <a:blip r:embed="rId24"/>
          <a:srcRect/>
          <a:stretch>
            <a:fillRect/>
          </a:stretch>
        </p:blipFill>
        <p:spPr bwMode="auto">
          <a:xfrm>
            <a:off x="8783638" y="4097873"/>
            <a:ext cx="349250" cy="292100"/>
          </a:xfrm>
          <a:prstGeom prst="rect">
            <a:avLst/>
          </a:prstGeom>
          <a:noFill/>
          <a:ln w="9525">
            <a:noFill/>
            <a:miter lim="800000"/>
            <a:headEnd/>
            <a:tailEnd/>
          </a:ln>
        </p:spPr>
      </p:pic>
      <p:pic>
        <p:nvPicPr>
          <p:cNvPr id="51223" name="Picture 7"/>
          <p:cNvPicPr>
            <a:picLocks noChangeAspect="1"/>
          </p:cNvPicPr>
          <p:nvPr/>
        </p:nvPicPr>
        <p:blipFill>
          <a:blip r:embed="rId24"/>
          <a:srcRect/>
          <a:stretch>
            <a:fillRect/>
          </a:stretch>
        </p:blipFill>
        <p:spPr bwMode="auto">
          <a:xfrm>
            <a:off x="8783638" y="4709061"/>
            <a:ext cx="349250" cy="292100"/>
          </a:xfrm>
          <a:prstGeom prst="rect">
            <a:avLst/>
          </a:prstGeom>
          <a:noFill/>
          <a:ln w="9525">
            <a:noFill/>
            <a:miter lim="800000"/>
            <a:headEnd/>
            <a:tailEnd/>
          </a:ln>
        </p:spPr>
      </p:pic>
      <p:pic>
        <p:nvPicPr>
          <p:cNvPr id="51224" name="Picture 6"/>
          <p:cNvPicPr>
            <a:picLocks noChangeAspect="1"/>
          </p:cNvPicPr>
          <p:nvPr/>
        </p:nvPicPr>
        <p:blipFill>
          <a:blip r:embed="rId25"/>
          <a:srcRect/>
          <a:stretch>
            <a:fillRect/>
          </a:stretch>
        </p:blipFill>
        <p:spPr bwMode="auto">
          <a:xfrm>
            <a:off x="2946400" y="4696361"/>
            <a:ext cx="338138" cy="282575"/>
          </a:xfrm>
          <a:prstGeom prst="rect">
            <a:avLst/>
          </a:prstGeom>
          <a:noFill/>
          <a:ln w="9525">
            <a:noFill/>
            <a:miter lim="800000"/>
            <a:headEnd/>
            <a:tailEnd/>
          </a:ln>
        </p:spPr>
      </p:pic>
      <p:pic>
        <p:nvPicPr>
          <p:cNvPr id="51225" name="Picture 6"/>
          <p:cNvPicPr>
            <a:picLocks noChangeAspect="1"/>
          </p:cNvPicPr>
          <p:nvPr/>
        </p:nvPicPr>
        <p:blipFill>
          <a:blip r:embed="rId25"/>
          <a:srcRect/>
          <a:stretch>
            <a:fillRect/>
          </a:stretch>
        </p:blipFill>
        <p:spPr bwMode="auto">
          <a:xfrm>
            <a:off x="5940425" y="3446998"/>
            <a:ext cx="338138" cy="282575"/>
          </a:xfrm>
          <a:prstGeom prst="rect">
            <a:avLst/>
          </a:prstGeom>
          <a:noFill/>
          <a:ln w="9525">
            <a:noFill/>
            <a:miter lim="800000"/>
            <a:headEnd/>
            <a:tailEnd/>
          </a:ln>
        </p:spPr>
      </p:pic>
      <p:pic>
        <p:nvPicPr>
          <p:cNvPr id="51226" name="Picture 6"/>
          <p:cNvPicPr>
            <a:picLocks noChangeAspect="1"/>
          </p:cNvPicPr>
          <p:nvPr/>
        </p:nvPicPr>
        <p:blipFill>
          <a:blip r:embed="rId25"/>
          <a:srcRect/>
          <a:stretch>
            <a:fillRect/>
          </a:stretch>
        </p:blipFill>
        <p:spPr bwMode="auto">
          <a:xfrm>
            <a:off x="5940425" y="4686836"/>
            <a:ext cx="338138" cy="280987"/>
          </a:xfrm>
          <a:prstGeom prst="rect">
            <a:avLst/>
          </a:prstGeom>
          <a:noFill/>
          <a:ln w="9525">
            <a:noFill/>
            <a:miter lim="800000"/>
            <a:headEnd/>
            <a:tailEnd/>
          </a:ln>
        </p:spPr>
      </p:pic>
      <p:pic>
        <p:nvPicPr>
          <p:cNvPr id="51227" name="Picture 7"/>
          <p:cNvPicPr>
            <a:picLocks noChangeAspect="1"/>
          </p:cNvPicPr>
          <p:nvPr/>
        </p:nvPicPr>
        <p:blipFill>
          <a:blip r:embed="rId24"/>
          <a:srcRect/>
          <a:stretch>
            <a:fillRect/>
          </a:stretch>
        </p:blipFill>
        <p:spPr bwMode="auto">
          <a:xfrm>
            <a:off x="5940425" y="4110573"/>
            <a:ext cx="350838" cy="292100"/>
          </a:xfrm>
          <a:prstGeom prst="rect">
            <a:avLst/>
          </a:prstGeom>
          <a:noFill/>
          <a:ln w="9525">
            <a:noFill/>
            <a:miter lim="800000"/>
            <a:headEnd/>
            <a:tailEnd/>
          </a:ln>
        </p:spPr>
      </p:pic>
      <p:cxnSp>
        <p:nvCxnSpPr>
          <p:cNvPr id="42" name="Straight Connector 41"/>
          <p:cNvCxnSpPr/>
          <p:nvPr/>
        </p:nvCxnSpPr>
        <p:spPr>
          <a:xfrm>
            <a:off x="-19050" y="3858161"/>
            <a:ext cx="9144000" cy="1587"/>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9525" y="4528086"/>
            <a:ext cx="9142413" cy="1587"/>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9525" y="3275548"/>
            <a:ext cx="9144000" cy="1588"/>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0" y="5153561"/>
            <a:ext cx="9144000" cy="1587"/>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51232" name="Rectangle 1026"/>
          <p:cNvSpPr txBox="1">
            <a:spLocks noChangeArrowheads="1"/>
          </p:cNvSpPr>
          <p:nvPr/>
        </p:nvSpPr>
        <p:spPr bwMode="auto">
          <a:xfrm>
            <a:off x="-180975" y="5001161"/>
            <a:ext cx="1376363" cy="952500"/>
          </a:xfrm>
          <a:prstGeom prst="rect">
            <a:avLst/>
          </a:prstGeom>
          <a:noFill/>
          <a:ln w="9525">
            <a:noFill/>
            <a:miter lim="800000"/>
            <a:headEnd/>
            <a:tailEnd/>
          </a:ln>
        </p:spPr>
        <p:txBody>
          <a:bodyPr anchor="ctr">
            <a:prstTxWarp prst="textNoShape">
              <a:avLst/>
            </a:prstTxWarp>
          </a:bodyPr>
          <a:lstStyle/>
          <a:p>
            <a:pPr algn="ctr" eaLnBrk="0" hangingPunct="0"/>
            <a:r>
              <a:rPr lang="en-US" sz="1600" b="1">
                <a:latin typeface="Helvetica" pitchFamily="-84" charset="0"/>
                <a:ea typeface="Helvetica" pitchFamily="-84" charset="0"/>
                <a:cs typeface="Helvetica" pitchFamily="-84" charset="0"/>
              </a:rPr>
              <a:t>Barabasi-Albert</a:t>
            </a:r>
          </a:p>
        </p:txBody>
      </p:sp>
      <p:sp>
        <p:nvSpPr>
          <p:cNvPr id="51233" name="Text Box 15"/>
          <p:cNvSpPr txBox="1">
            <a:spLocks noChangeArrowheads="1"/>
          </p:cNvSpPr>
          <p:nvPr/>
        </p:nvSpPr>
        <p:spPr bwMode="auto">
          <a:xfrm>
            <a:off x="7537450" y="5155148"/>
            <a:ext cx="2162175" cy="368300"/>
          </a:xfrm>
          <a:prstGeom prst="rect">
            <a:avLst/>
          </a:prstGeom>
          <a:noFill/>
          <a:ln w="9525">
            <a:noFill/>
            <a:miter lim="800000"/>
            <a:headEnd/>
            <a:tailEnd/>
          </a:ln>
        </p:spPr>
        <p:txBody>
          <a:bodyPr lIns="91407" tIns="45704" rIns="91407" bIns="45704">
            <a:prstTxWarp prst="textNoShape">
              <a:avLst/>
            </a:prstTxWarp>
            <a:spAutoFit/>
          </a:bodyPr>
          <a:lstStyle/>
          <a:p>
            <a:r>
              <a:rPr lang="en-US" dirty="0">
                <a:latin typeface="Helvetica" pitchFamily="-84" charset="0"/>
                <a:ea typeface="Helvetica" pitchFamily="-84" charset="0"/>
                <a:cs typeface="Helvetica" pitchFamily="-84" charset="0"/>
              </a:rPr>
              <a:t>P(</a:t>
            </a:r>
            <a:r>
              <a:rPr lang="en-US" i="1" dirty="0">
                <a:latin typeface="Helvetica" pitchFamily="-84" charset="0"/>
                <a:ea typeface="Helvetica" pitchFamily="-84" charset="0"/>
                <a:cs typeface="Helvetica" pitchFamily="-84" charset="0"/>
              </a:rPr>
              <a:t>k</a:t>
            </a:r>
            <a:r>
              <a:rPr lang="en-US" dirty="0">
                <a:latin typeface="Helvetica" pitchFamily="-84" charset="0"/>
                <a:ea typeface="Helvetica" pitchFamily="-84" charset="0"/>
                <a:cs typeface="Helvetica" pitchFamily="-84" charset="0"/>
              </a:rPr>
              <a:t>)  ~ </a:t>
            </a:r>
            <a:r>
              <a:rPr lang="en-US" i="1" dirty="0">
                <a:latin typeface="Helvetica" pitchFamily="-84" charset="0"/>
                <a:ea typeface="Helvetica" pitchFamily="-84" charset="0"/>
                <a:cs typeface="Helvetica" pitchFamily="-84" charset="0"/>
              </a:rPr>
              <a:t>k</a:t>
            </a:r>
            <a:r>
              <a:rPr lang="en-US" baseline="30000" dirty="0">
                <a:latin typeface="Helvetica" pitchFamily="-84" charset="0"/>
                <a:ea typeface="Helvetica" pitchFamily="-84" charset="0"/>
                <a:cs typeface="Helvetica" pitchFamily="-84" charset="0"/>
              </a:rPr>
              <a:t>-</a:t>
            </a:r>
            <a:r>
              <a:rPr lang="en-US" baseline="30000" dirty="0">
                <a:latin typeface="Helvetica" pitchFamily="-84" charset="0"/>
                <a:ea typeface="Helvetica" pitchFamily="-84" charset="0"/>
                <a:cs typeface="Helvetica" pitchFamily="-84" charset="0"/>
                <a:sym typeface="Symbol" pitchFamily="-84" charset="2"/>
              </a:rPr>
              <a:t></a:t>
            </a:r>
            <a:endParaRPr lang="en-US" dirty="0">
              <a:latin typeface="Helvetica" pitchFamily="-84" charset="0"/>
              <a:ea typeface="Helvetica" pitchFamily="-84" charset="0"/>
              <a:cs typeface="Helvetica" pitchFamily="-84" charset="0"/>
            </a:endParaRPr>
          </a:p>
        </p:txBody>
      </p:sp>
      <p:pic>
        <p:nvPicPr>
          <p:cNvPr id="51234" name="Picture 6"/>
          <p:cNvPicPr>
            <a:picLocks noChangeAspect="1"/>
          </p:cNvPicPr>
          <p:nvPr/>
        </p:nvPicPr>
        <p:blipFill>
          <a:blip r:embed="rId25"/>
          <a:srcRect/>
          <a:stretch>
            <a:fillRect/>
          </a:stretch>
        </p:blipFill>
        <p:spPr bwMode="auto">
          <a:xfrm>
            <a:off x="8791575" y="5204361"/>
            <a:ext cx="338138" cy="280987"/>
          </a:xfrm>
          <a:prstGeom prst="rect">
            <a:avLst/>
          </a:prstGeom>
          <a:noFill/>
          <a:ln w="9525">
            <a:noFill/>
            <a:miter lim="800000"/>
            <a:headEnd/>
            <a:tailEnd/>
          </a:ln>
        </p:spPr>
      </p:pic>
      <p:sp>
        <p:nvSpPr>
          <p:cNvPr id="51236"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84" charset="0"/>
                <a:ea typeface="Helvetica" pitchFamily="-84" charset="0"/>
                <a:cs typeface="Helvetica" pitchFamily="-84" charset="0"/>
              </a:rPr>
              <a:t>EMPIRICAL DATA FOR REAL NETWORKS</a:t>
            </a:r>
          </a:p>
          <a:p>
            <a:pPr>
              <a:spcBef>
                <a:spcPct val="20000"/>
              </a:spcBef>
            </a:pPr>
            <a:r>
              <a:rPr lang="en-US" sz="2000" b="1" dirty="0">
                <a:solidFill>
                  <a:schemeClr val="bg1"/>
                </a:solidFill>
                <a:latin typeface="Helvetica" pitchFamily="-84" charset="0"/>
                <a:ea typeface="Helvetica" pitchFamily="-84" charset="0"/>
                <a:cs typeface="Helvetica" pitchFamily="-84" charset="0"/>
              </a:rPr>
              <a:t> </a:t>
            </a:r>
          </a:p>
        </p:txBody>
      </p:sp>
      <p:sp>
        <p:nvSpPr>
          <p:cNvPr id="51237" name="TextBox 18"/>
          <p:cNvSpPr txBox="1">
            <a:spLocks noChangeArrowheads="1"/>
          </p:cNvSpPr>
          <p:nvPr/>
        </p:nvSpPr>
        <p:spPr bwMode="auto">
          <a:xfrm>
            <a:off x="1033463" y="507994"/>
            <a:ext cx="1389062" cy="369888"/>
          </a:xfrm>
          <a:prstGeom prst="rect">
            <a:avLst/>
          </a:prstGeom>
          <a:noFill/>
          <a:ln w="9525">
            <a:noFill/>
            <a:miter lim="800000"/>
            <a:headEnd/>
            <a:tailEnd/>
          </a:ln>
        </p:spPr>
        <p:txBody>
          <a:bodyPr wrap="none">
            <a:prstTxWarp prst="textNoShape">
              <a:avLst/>
            </a:prstTxWarp>
            <a:spAutoFit/>
          </a:bodyPr>
          <a:lstStyle/>
          <a:p>
            <a:pPr algn="ctr"/>
            <a:r>
              <a:rPr lang="hu-HU" b="1" dirty="0">
                <a:solidFill>
                  <a:srgbClr val="FF0000"/>
                </a:solidFill>
                <a:latin typeface="Helvetica" pitchFamily="-84" charset="0"/>
                <a:ea typeface="Helvetica" pitchFamily="-84" charset="0"/>
                <a:cs typeface="Helvetica" pitchFamily="-84" charset="0"/>
              </a:rPr>
              <a:t>Pathlenght</a:t>
            </a:r>
          </a:p>
        </p:txBody>
      </p:sp>
      <p:sp>
        <p:nvSpPr>
          <p:cNvPr id="51238" name="TextBox 19"/>
          <p:cNvSpPr txBox="1">
            <a:spLocks noChangeArrowheads="1"/>
          </p:cNvSpPr>
          <p:nvPr/>
        </p:nvSpPr>
        <p:spPr bwMode="auto">
          <a:xfrm>
            <a:off x="3973513" y="520694"/>
            <a:ext cx="1325562" cy="368300"/>
          </a:xfrm>
          <a:prstGeom prst="rect">
            <a:avLst/>
          </a:prstGeom>
          <a:noFill/>
          <a:ln w="9525">
            <a:noFill/>
            <a:miter lim="800000"/>
            <a:headEnd/>
            <a:tailEnd/>
          </a:ln>
        </p:spPr>
        <p:txBody>
          <a:bodyPr wrap="none">
            <a:prstTxWarp prst="textNoShape">
              <a:avLst/>
            </a:prstTxWarp>
            <a:spAutoFit/>
          </a:bodyPr>
          <a:lstStyle/>
          <a:p>
            <a:pPr algn="ctr"/>
            <a:r>
              <a:rPr lang="hu-HU" b="1">
                <a:solidFill>
                  <a:srgbClr val="FF0000"/>
                </a:solidFill>
                <a:latin typeface="Helvetica" pitchFamily="-84" charset="0"/>
                <a:ea typeface="Helvetica" pitchFamily="-84" charset="0"/>
                <a:cs typeface="Helvetica" pitchFamily="-84" charset="0"/>
              </a:rPr>
              <a:t>Clustering</a:t>
            </a:r>
          </a:p>
        </p:txBody>
      </p:sp>
      <p:sp>
        <p:nvSpPr>
          <p:cNvPr id="51239" name="TextBox 20"/>
          <p:cNvSpPr txBox="1">
            <a:spLocks noChangeArrowheads="1"/>
          </p:cNvSpPr>
          <p:nvPr/>
        </p:nvSpPr>
        <p:spPr bwMode="auto">
          <a:xfrm>
            <a:off x="6911975" y="509582"/>
            <a:ext cx="1608138" cy="368300"/>
          </a:xfrm>
          <a:prstGeom prst="rect">
            <a:avLst/>
          </a:prstGeom>
          <a:noFill/>
          <a:ln w="9525">
            <a:noFill/>
            <a:miter lim="800000"/>
            <a:headEnd/>
            <a:tailEnd/>
          </a:ln>
        </p:spPr>
        <p:txBody>
          <a:bodyPr wrap="none">
            <a:prstTxWarp prst="textNoShape">
              <a:avLst/>
            </a:prstTxWarp>
            <a:spAutoFit/>
          </a:bodyPr>
          <a:lstStyle/>
          <a:p>
            <a:r>
              <a:rPr lang="hu-HU" b="1">
                <a:solidFill>
                  <a:srgbClr val="FF0000"/>
                </a:solidFill>
                <a:latin typeface="Helvetica" pitchFamily="-84" charset="0"/>
                <a:ea typeface="Helvetica" pitchFamily="-84" charset="0"/>
                <a:cs typeface="Helvetica" pitchFamily="-84" charset="0"/>
              </a:rPr>
              <a:t>Degree Distr.</a:t>
            </a:r>
          </a:p>
        </p:txBody>
      </p:sp>
      <p:sp>
        <p:nvSpPr>
          <p:cNvPr id="44" name="TextBox 3"/>
          <p:cNvSpPr txBox="1">
            <a:spLocks noChangeArrowheads="1"/>
          </p:cNvSpPr>
          <p:nvPr/>
        </p:nvSpPr>
        <p:spPr bwMode="auto">
          <a:xfrm>
            <a:off x="5638800" y="5561548"/>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202497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2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2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0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2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20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2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2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2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2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12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2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12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12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12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12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122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12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12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2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12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51214" grpId="0"/>
      <p:bldP spid="51215" grpId="0"/>
      <p:bldP spid="51216" grpId="0"/>
      <p:bldP spid="51217" grpId="0"/>
      <p:bldP spid="51218" grpId="0"/>
      <p:bldP spid="51232" grpId="0"/>
      <p:bldP spid="5123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DEGREE CORRELATIONS IN NETWORKS</a:t>
            </a:r>
          </a:p>
        </p:txBody>
      </p:sp>
      <p:sp>
        <p:nvSpPr>
          <p:cNvPr id="22536" name="Rectangle 17"/>
          <p:cNvSpPr>
            <a:spLocks noChangeArrowheads="1"/>
          </p:cNvSpPr>
          <p:nvPr/>
        </p:nvSpPr>
        <p:spPr bwMode="auto">
          <a:xfrm>
            <a:off x="503238" y="3070183"/>
            <a:ext cx="2552700" cy="997196"/>
          </a:xfrm>
          <a:prstGeom prst="rect">
            <a:avLst/>
          </a:prstGeom>
          <a:noFill/>
          <a:ln w="9525">
            <a:noFill/>
            <a:miter lim="800000"/>
            <a:headEnd/>
            <a:tailEnd/>
          </a:ln>
        </p:spPr>
        <p:txBody>
          <a:bodyPr>
            <a:prstTxWarp prst="textNoShape">
              <a:avLst/>
            </a:prstTxWarp>
            <a:spAutoFit/>
          </a:bodyPr>
          <a:lstStyle/>
          <a:p>
            <a:r>
              <a:rPr lang="en-US" b="1" dirty="0" err="1">
                <a:latin typeface="Helvetica" pitchFamily="-111" charset="0"/>
                <a:ea typeface="Helvetica" pitchFamily="-111" charset="0"/>
                <a:cs typeface="Helvetica" pitchFamily="-111" charset="0"/>
              </a:rPr>
              <a:t>Assortative</a:t>
            </a:r>
            <a:r>
              <a:rPr lang="en-US" b="1" dirty="0">
                <a:latin typeface="Helvetica" pitchFamily="-111" charset="0"/>
                <a:ea typeface="Helvetica" pitchFamily="-111" charset="0"/>
                <a:cs typeface="Helvetica" pitchFamily="-111" charset="0"/>
              </a:rPr>
              <a:t>:</a:t>
            </a:r>
          </a:p>
          <a:p>
            <a:pPr>
              <a:lnSpc>
                <a:spcPct val="130000"/>
              </a:lnSpc>
            </a:pPr>
            <a:r>
              <a:rPr lang="en-US" sz="1600" dirty="0">
                <a:latin typeface="Helvetica" pitchFamily="-111" charset="0"/>
                <a:ea typeface="Helvetica" pitchFamily="-111" charset="0"/>
                <a:cs typeface="Helvetica" pitchFamily="-111" charset="0"/>
              </a:rPr>
              <a:t>hubs show a tendency to link to each other.</a:t>
            </a:r>
            <a:endParaRPr lang="hu-HU" sz="1600" dirty="0">
              <a:latin typeface="Helvetica" pitchFamily="-111" charset="0"/>
              <a:ea typeface="Helvetica" pitchFamily="-111" charset="0"/>
              <a:cs typeface="Helvetica" pitchFamily="-111" charset="0"/>
            </a:endParaRPr>
          </a:p>
        </p:txBody>
      </p:sp>
      <p:sp>
        <p:nvSpPr>
          <p:cNvPr id="22537" name="Rectangle 18"/>
          <p:cNvSpPr>
            <a:spLocks noChangeArrowheads="1"/>
          </p:cNvSpPr>
          <p:nvPr/>
        </p:nvSpPr>
        <p:spPr bwMode="auto">
          <a:xfrm>
            <a:off x="3435350" y="3006685"/>
            <a:ext cx="2560638" cy="1400383"/>
          </a:xfrm>
          <a:prstGeom prst="rect">
            <a:avLst/>
          </a:prstGeom>
          <a:noFill/>
          <a:ln w="9525">
            <a:noFill/>
            <a:miter lim="800000"/>
            <a:headEnd/>
            <a:tailEnd/>
          </a:ln>
        </p:spPr>
        <p:txBody>
          <a:bodyPr>
            <a:prstTxWarp prst="textNoShape">
              <a:avLst/>
            </a:prstTxWarp>
            <a:spAutoFit/>
          </a:bodyPr>
          <a:lstStyle/>
          <a:p>
            <a:pPr>
              <a:lnSpc>
                <a:spcPct val="130000"/>
              </a:lnSpc>
            </a:pPr>
            <a:r>
              <a:rPr lang="en-US" b="1" dirty="0">
                <a:latin typeface="Helvetica" pitchFamily="-111" charset="0"/>
                <a:ea typeface="Helvetica" pitchFamily="-111" charset="0"/>
                <a:cs typeface="Helvetica" pitchFamily="-111" charset="0"/>
              </a:rPr>
              <a:t>Neutral</a:t>
            </a:r>
            <a:r>
              <a:rPr lang="en-US" dirty="0">
                <a:latin typeface="Helvetica" pitchFamily="-111" charset="0"/>
                <a:ea typeface="Helvetica" pitchFamily="-111" charset="0"/>
                <a:cs typeface="Helvetica" pitchFamily="-111" charset="0"/>
              </a:rPr>
              <a:t>: </a:t>
            </a:r>
          </a:p>
          <a:p>
            <a:pPr>
              <a:lnSpc>
                <a:spcPct val="130000"/>
              </a:lnSpc>
            </a:pPr>
            <a:r>
              <a:rPr lang="en-US" sz="1600" dirty="0">
                <a:latin typeface="Helvetica" pitchFamily="-111" charset="0"/>
                <a:ea typeface="Helvetica" pitchFamily="-111" charset="0"/>
                <a:cs typeface="Helvetica" pitchFamily="-111" charset="0"/>
              </a:rPr>
              <a:t>nodes connect to each other with the expected random probabilities.</a:t>
            </a:r>
          </a:p>
        </p:txBody>
      </p:sp>
      <p:sp>
        <p:nvSpPr>
          <p:cNvPr id="22538" name="Rectangle 19"/>
          <p:cNvSpPr>
            <a:spLocks noChangeArrowheads="1"/>
          </p:cNvSpPr>
          <p:nvPr/>
        </p:nvSpPr>
        <p:spPr bwMode="auto">
          <a:xfrm>
            <a:off x="6538929" y="3006682"/>
            <a:ext cx="2403475" cy="1080296"/>
          </a:xfrm>
          <a:prstGeom prst="rect">
            <a:avLst/>
          </a:prstGeom>
          <a:noFill/>
          <a:ln w="9525">
            <a:noFill/>
            <a:miter lim="800000"/>
            <a:headEnd/>
            <a:tailEnd/>
          </a:ln>
        </p:spPr>
        <p:txBody>
          <a:bodyPr>
            <a:prstTxWarp prst="textNoShape">
              <a:avLst/>
            </a:prstTxWarp>
            <a:spAutoFit/>
          </a:bodyPr>
          <a:lstStyle/>
          <a:p>
            <a:pPr>
              <a:lnSpc>
                <a:spcPct val="130000"/>
              </a:lnSpc>
            </a:pPr>
            <a:r>
              <a:rPr lang="en-US" b="1" dirty="0" err="1">
                <a:latin typeface="Helvetica" pitchFamily="-111" charset="0"/>
                <a:ea typeface="Helvetica" pitchFamily="-111" charset="0"/>
                <a:cs typeface="Helvetica" pitchFamily="-111" charset="0"/>
              </a:rPr>
              <a:t>Disassortative</a:t>
            </a:r>
            <a:r>
              <a:rPr lang="en-US" b="1" dirty="0">
                <a:latin typeface="Helvetica" pitchFamily="-111" charset="0"/>
                <a:ea typeface="Helvetica" pitchFamily="-111" charset="0"/>
                <a:cs typeface="Helvetica" pitchFamily="-111" charset="0"/>
              </a:rPr>
              <a:t>: </a:t>
            </a:r>
          </a:p>
          <a:p>
            <a:pPr>
              <a:lnSpc>
                <a:spcPct val="130000"/>
              </a:lnSpc>
            </a:pPr>
            <a:r>
              <a:rPr lang="en-US" sz="1600" dirty="0">
                <a:latin typeface="Helvetica" pitchFamily="-111" charset="0"/>
                <a:ea typeface="Helvetica" pitchFamily="-111" charset="0"/>
                <a:cs typeface="Helvetica" pitchFamily="-111" charset="0"/>
              </a:rPr>
              <a:t>Hubs tend to avoid linking to each other.</a:t>
            </a:r>
          </a:p>
        </p:txBody>
      </p:sp>
      <p:pic>
        <p:nvPicPr>
          <p:cNvPr id="17" name="Picture 16" descr="assort_cyto_hub.eps"/>
          <p:cNvPicPr>
            <a:picLocks noChangeAspect="1"/>
          </p:cNvPicPr>
          <p:nvPr/>
        </p:nvPicPr>
        <p:blipFill>
          <a:blip r:embed="rId2"/>
          <a:srcRect l="6294" r="6294"/>
          <a:stretch>
            <a:fillRect/>
          </a:stretch>
        </p:blipFill>
        <p:spPr>
          <a:xfrm>
            <a:off x="422812" y="641348"/>
            <a:ext cx="2633126" cy="2375095"/>
          </a:xfrm>
          <a:prstGeom prst="rect">
            <a:avLst/>
          </a:prstGeom>
        </p:spPr>
      </p:pic>
      <p:pic>
        <p:nvPicPr>
          <p:cNvPr id="18" name="Picture 17" descr="neutral_cyto_hub.eps"/>
          <p:cNvPicPr>
            <a:picLocks noChangeAspect="1"/>
          </p:cNvPicPr>
          <p:nvPr/>
        </p:nvPicPr>
        <p:blipFill>
          <a:blip r:embed="rId3"/>
          <a:srcRect l="12587" r="12587"/>
          <a:stretch>
            <a:fillRect/>
          </a:stretch>
        </p:blipFill>
        <p:spPr>
          <a:xfrm>
            <a:off x="3598313" y="641348"/>
            <a:ext cx="2253995" cy="2375095"/>
          </a:xfrm>
          <a:prstGeom prst="rect">
            <a:avLst/>
          </a:prstGeom>
        </p:spPr>
      </p:pic>
      <p:pic>
        <p:nvPicPr>
          <p:cNvPr id="19" name="Picture 18" descr="disassort_cyto_hub.eps"/>
          <p:cNvPicPr>
            <a:picLocks noChangeAspect="1"/>
          </p:cNvPicPr>
          <p:nvPr/>
        </p:nvPicPr>
        <p:blipFill>
          <a:blip r:embed="rId4"/>
          <a:srcRect l="11329" r="11329"/>
          <a:stretch>
            <a:fillRect/>
          </a:stretch>
        </p:blipFill>
        <p:spPr>
          <a:xfrm>
            <a:off x="6344785" y="641348"/>
            <a:ext cx="2329785" cy="2375095"/>
          </a:xfrm>
          <a:prstGeom prst="rect">
            <a:avLst/>
          </a:prstGeom>
        </p:spPr>
      </p:pic>
      <p:sp>
        <p:nvSpPr>
          <p:cNvPr id="20" name="TextBox 19"/>
          <p:cNvSpPr txBox="1"/>
          <p:nvPr/>
        </p:nvSpPr>
        <p:spPr>
          <a:xfrm>
            <a:off x="558821" y="4492797"/>
            <a:ext cx="6917954" cy="1077218"/>
          </a:xfrm>
          <a:prstGeom prst="rect">
            <a:avLst/>
          </a:prstGeom>
          <a:noFill/>
        </p:spPr>
        <p:txBody>
          <a:bodyPr wrap="none" rtlCol="0">
            <a:spAutoFit/>
          </a:bodyPr>
          <a:lstStyle/>
          <a:p>
            <a:r>
              <a:rPr lang="en-US" sz="1600" u="sng" dirty="0">
                <a:solidFill>
                  <a:srgbClr val="0000FF"/>
                </a:solidFill>
                <a:latin typeface="Helvetica"/>
                <a:cs typeface="Helvetica"/>
              </a:rPr>
              <a:t>Quantifying degree correlations (three approaches):</a:t>
            </a:r>
          </a:p>
          <a:p>
            <a:r>
              <a:rPr lang="en-US" sz="1600" dirty="0">
                <a:latin typeface="Helvetica"/>
                <a:cs typeface="Helvetica"/>
              </a:rPr>
              <a:t>		</a:t>
            </a:r>
            <a:r>
              <a:rPr lang="en-US" sz="1600" dirty="0" err="1">
                <a:latin typeface="Helvetica"/>
                <a:cs typeface="Helvetica"/>
                <a:sym typeface="Wingdings"/>
              </a:rPr>
              <a:t></a:t>
            </a:r>
            <a:r>
              <a:rPr lang="en-US" sz="1600" dirty="0">
                <a:latin typeface="Helvetica"/>
                <a:cs typeface="Helvetica"/>
                <a:sym typeface="Wingdings"/>
              </a:rPr>
              <a:t> full statistical description (</a:t>
            </a:r>
            <a:r>
              <a:rPr lang="en-US" sz="1200" dirty="0" err="1">
                <a:solidFill>
                  <a:srgbClr val="376092"/>
                </a:solidFill>
                <a:latin typeface="Helvetica"/>
                <a:cs typeface="Helvetica"/>
                <a:sym typeface="Wingdings"/>
              </a:rPr>
              <a:t>Maslov</a:t>
            </a:r>
            <a:r>
              <a:rPr lang="en-US" sz="1200" dirty="0">
                <a:solidFill>
                  <a:srgbClr val="376092"/>
                </a:solidFill>
                <a:latin typeface="Helvetica"/>
                <a:cs typeface="Helvetica"/>
                <a:sym typeface="Wingdings"/>
              </a:rPr>
              <a:t> and </a:t>
            </a:r>
            <a:r>
              <a:rPr lang="en-US" sz="1200" dirty="0" err="1">
                <a:solidFill>
                  <a:srgbClr val="376092"/>
                </a:solidFill>
                <a:latin typeface="Helvetica"/>
                <a:cs typeface="Helvetica"/>
                <a:sym typeface="Wingdings"/>
              </a:rPr>
              <a:t>Sneppen</a:t>
            </a:r>
            <a:r>
              <a:rPr lang="en-US" sz="1200" dirty="0">
                <a:solidFill>
                  <a:srgbClr val="376092"/>
                </a:solidFill>
                <a:latin typeface="Helvetica"/>
                <a:cs typeface="Helvetica"/>
                <a:sym typeface="Wingdings"/>
              </a:rPr>
              <a:t>, Science 2001</a:t>
            </a:r>
            <a:r>
              <a:rPr lang="en-US" sz="1600" dirty="0">
                <a:latin typeface="Helvetica"/>
                <a:cs typeface="Helvetica"/>
                <a:sym typeface="Wingdings"/>
              </a:rPr>
              <a:t>)</a:t>
            </a:r>
          </a:p>
          <a:p>
            <a:r>
              <a:rPr lang="en-US" sz="1600" dirty="0">
                <a:latin typeface="Helvetica"/>
                <a:cs typeface="Helvetica"/>
                <a:sym typeface="Wingdings"/>
              </a:rPr>
              <a:t>		</a:t>
            </a:r>
            <a:r>
              <a:rPr lang="en-US" sz="1600" dirty="0" err="1">
                <a:latin typeface="Helvetica"/>
                <a:cs typeface="Helvetica"/>
                <a:sym typeface="Wingdings"/>
              </a:rPr>
              <a:t></a:t>
            </a:r>
            <a:r>
              <a:rPr lang="en-US" sz="1600" dirty="0">
                <a:latin typeface="Helvetica"/>
                <a:cs typeface="Helvetica"/>
                <a:sym typeface="Wingdings"/>
              </a:rPr>
              <a:t> degree correlation function (</a:t>
            </a:r>
            <a:r>
              <a:rPr lang="en-US" sz="1200" dirty="0">
                <a:solidFill>
                  <a:srgbClr val="376092"/>
                </a:solidFill>
                <a:latin typeface="Helvetica"/>
                <a:cs typeface="Helvetica"/>
                <a:sym typeface="Wingdings"/>
              </a:rPr>
              <a:t>Pastor </a:t>
            </a:r>
            <a:r>
              <a:rPr lang="en-US" sz="1200" dirty="0" err="1">
                <a:solidFill>
                  <a:srgbClr val="376092"/>
                </a:solidFill>
                <a:latin typeface="Helvetica"/>
                <a:cs typeface="Helvetica"/>
                <a:sym typeface="Wingdings"/>
              </a:rPr>
              <a:t>Satorras</a:t>
            </a:r>
            <a:r>
              <a:rPr lang="en-US" sz="1200" dirty="0">
                <a:solidFill>
                  <a:srgbClr val="376092"/>
                </a:solidFill>
                <a:latin typeface="Helvetica"/>
                <a:cs typeface="Helvetica"/>
                <a:sym typeface="Wingdings"/>
              </a:rPr>
              <a:t> and </a:t>
            </a:r>
            <a:r>
              <a:rPr lang="en-US" sz="1200" dirty="0" err="1">
                <a:solidFill>
                  <a:srgbClr val="376092"/>
                </a:solidFill>
                <a:latin typeface="Helvetica"/>
                <a:cs typeface="Helvetica"/>
                <a:sym typeface="Wingdings"/>
              </a:rPr>
              <a:t>Vespignani</a:t>
            </a:r>
            <a:r>
              <a:rPr lang="en-US" sz="1200" dirty="0">
                <a:solidFill>
                  <a:srgbClr val="376092"/>
                </a:solidFill>
                <a:latin typeface="Helvetica"/>
                <a:cs typeface="Helvetica"/>
                <a:sym typeface="Wingdings"/>
              </a:rPr>
              <a:t>, PRL 2001</a:t>
            </a:r>
            <a:r>
              <a:rPr lang="en-US" sz="1600" dirty="0">
                <a:latin typeface="Helvetica"/>
                <a:cs typeface="Helvetica"/>
                <a:sym typeface="Wingdings"/>
              </a:rPr>
              <a:t>)</a:t>
            </a:r>
          </a:p>
          <a:p>
            <a:r>
              <a:rPr lang="en-US" sz="1600" dirty="0">
                <a:latin typeface="Helvetica"/>
                <a:cs typeface="Helvetica"/>
                <a:sym typeface="Wingdings"/>
              </a:rPr>
              <a:t>		</a:t>
            </a:r>
            <a:r>
              <a:rPr lang="en-US" sz="1600" dirty="0" err="1">
                <a:latin typeface="Helvetica"/>
                <a:cs typeface="Helvetica"/>
                <a:sym typeface="Wingdings"/>
              </a:rPr>
              <a:t></a:t>
            </a:r>
            <a:r>
              <a:rPr lang="en-US" sz="1600" dirty="0">
                <a:latin typeface="Helvetica"/>
                <a:cs typeface="Helvetica"/>
                <a:sym typeface="Wingdings"/>
              </a:rPr>
              <a:t> correlation coefficient (</a:t>
            </a:r>
            <a:r>
              <a:rPr lang="en-US" sz="1200" dirty="0">
                <a:solidFill>
                  <a:srgbClr val="376092"/>
                </a:solidFill>
                <a:latin typeface="Helvetica"/>
                <a:cs typeface="Helvetica"/>
                <a:sym typeface="Wingdings"/>
              </a:rPr>
              <a:t>Newman, PRL 2002</a:t>
            </a:r>
            <a:r>
              <a:rPr lang="en-US" sz="1600" dirty="0">
                <a:latin typeface="Helvetica"/>
                <a:cs typeface="Helvetica"/>
                <a:sym typeface="Wingdings"/>
              </a:rPr>
              <a:t>)</a:t>
            </a:r>
            <a:endParaRPr lang="en-US" sz="1600" dirty="0">
              <a:latin typeface="Helvetica"/>
              <a:cs typeface="Helvetica"/>
            </a:endParaRPr>
          </a:p>
        </p:txBody>
      </p:sp>
      <p:sp>
        <p:nvSpPr>
          <p:cNvPr id="11" name="TextBox 3"/>
          <p:cNvSpPr txBox="1">
            <a:spLocks noChangeArrowheads="1"/>
          </p:cNvSpPr>
          <p:nvPr/>
        </p:nvSpPr>
        <p:spPr bwMode="auto">
          <a:xfrm>
            <a:off x="5638800" y="5400675"/>
            <a:ext cx="3429000" cy="230832"/>
          </a:xfrm>
          <a:prstGeom prst="rect">
            <a:avLst/>
          </a:prstGeom>
          <a:noFill/>
          <a:ln w="9525">
            <a:noFill/>
            <a:miter lim="800000"/>
            <a:headEnd/>
            <a:tailEnd/>
          </a:ln>
        </p:spPr>
        <p:txBody>
          <a:bodyPr>
            <a:prstTxWarp prst="textNoShape">
              <a:avLst/>
            </a:prstTxWarp>
            <a:spAutoFit/>
          </a:bodyPr>
          <a:lstStyle/>
          <a:p>
            <a:pPr algn="r"/>
            <a:r>
              <a:rPr lang="en-US" sz="900" b="1" dirty="0">
                <a:solidFill>
                  <a:schemeClr val="bg1">
                    <a:lumMod val="65000"/>
                  </a:schemeClr>
                </a:solidFill>
                <a:latin typeface="Helvetica" pitchFamily="-111" charset="0"/>
                <a:ea typeface="Helvetica" pitchFamily="-111" charset="0"/>
                <a:cs typeface="Helvetica" pitchFamily="-111" charset="0"/>
              </a:rPr>
              <a:t>Network Science: Degree Correlations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STATISTICAL DESCRIPTION</a:t>
            </a:r>
          </a:p>
        </p:txBody>
      </p:sp>
      <p:sp>
        <p:nvSpPr>
          <p:cNvPr id="17" name="TextBox 3"/>
          <p:cNvSpPr txBox="1">
            <a:spLocks noChangeArrowheads="1"/>
          </p:cNvSpPr>
          <p:nvPr/>
        </p:nvSpPr>
        <p:spPr bwMode="auto">
          <a:xfrm>
            <a:off x="5638800" y="5400675"/>
            <a:ext cx="3429000" cy="230832"/>
          </a:xfrm>
          <a:prstGeom prst="rect">
            <a:avLst/>
          </a:prstGeom>
          <a:noFill/>
          <a:ln w="9525">
            <a:noFill/>
            <a:miter lim="800000"/>
            <a:headEnd/>
            <a:tailEnd/>
          </a:ln>
        </p:spPr>
        <p:txBody>
          <a:bodyPr>
            <a:prstTxWarp prst="textNoShape">
              <a:avLst/>
            </a:prstTxWarp>
            <a:spAutoFit/>
          </a:bodyPr>
          <a:lstStyle/>
          <a:p>
            <a:pPr algn="r"/>
            <a:r>
              <a:rPr lang="en-US" sz="900" b="1" dirty="0">
                <a:solidFill>
                  <a:schemeClr val="bg1">
                    <a:lumMod val="65000"/>
                  </a:schemeClr>
                </a:solidFill>
                <a:latin typeface="Helvetica" pitchFamily="-111" charset="0"/>
                <a:ea typeface="Helvetica" pitchFamily="-111" charset="0"/>
                <a:cs typeface="Helvetica" pitchFamily="-111" charset="0"/>
              </a:rPr>
              <a:t>Network Science: Degree Correlations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
        <p:nvSpPr>
          <p:cNvPr id="18" name="TextBox 17"/>
          <p:cNvSpPr txBox="1"/>
          <p:nvPr/>
        </p:nvSpPr>
        <p:spPr>
          <a:xfrm>
            <a:off x="263025" y="1042835"/>
            <a:ext cx="8098353" cy="1323439"/>
          </a:xfrm>
          <a:prstGeom prst="rect">
            <a:avLst/>
          </a:prstGeom>
          <a:noFill/>
        </p:spPr>
        <p:txBody>
          <a:bodyPr wrap="square" rtlCol="0">
            <a:spAutoFit/>
          </a:bodyPr>
          <a:lstStyle/>
          <a:p>
            <a:pPr marL="365760" indent="-914400"/>
            <a:r>
              <a:rPr lang="en-US" sz="1600" i="1" dirty="0" err="1">
                <a:latin typeface="Helvetica"/>
                <a:cs typeface="Helvetica"/>
              </a:rPr>
              <a:t>e</a:t>
            </a:r>
            <a:r>
              <a:rPr lang="en-US" sz="1600" i="1" baseline="-25000" dirty="0" err="1">
                <a:latin typeface="Helvetica"/>
                <a:cs typeface="Helvetica"/>
              </a:rPr>
              <a:t>jk</a:t>
            </a:r>
            <a:r>
              <a:rPr lang="en-US" sz="1600" dirty="0">
                <a:latin typeface="Helvetica"/>
                <a:cs typeface="Helvetica"/>
              </a:rPr>
              <a:t>: probability to find a node with degree </a:t>
            </a:r>
            <a:r>
              <a:rPr lang="en-US" sz="1600" i="1" dirty="0" err="1">
                <a:latin typeface="Helvetica"/>
                <a:cs typeface="Helvetica"/>
              </a:rPr>
              <a:t>j</a:t>
            </a:r>
            <a:r>
              <a:rPr lang="en-US" sz="1600" dirty="0">
                <a:latin typeface="Helvetica"/>
                <a:cs typeface="Helvetica"/>
              </a:rPr>
              <a:t> and degree </a:t>
            </a:r>
            <a:r>
              <a:rPr lang="en-US" sz="1600" i="1" dirty="0" err="1">
                <a:latin typeface="Helvetica"/>
                <a:cs typeface="Helvetica"/>
              </a:rPr>
              <a:t>k</a:t>
            </a:r>
            <a:r>
              <a:rPr lang="en-US" sz="1600" dirty="0">
                <a:latin typeface="Helvetica"/>
                <a:cs typeface="Helvetica"/>
              </a:rPr>
              <a:t> at the two ends of a randomly selected edge</a:t>
            </a:r>
          </a:p>
          <a:p>
            <a:pPr marL="365760" indent="-914400"/>
            <a:endParaRPr lang="en-US" sz="1600" dirty="0">
              <a:latin typeface="Helvetica"/>
              <a:cs typeface="Helvetica"/>
            </a:endParaRPr>
          </a:p>
          <a:p>
            <a:pPr marL="365760" indent="-914400"/>
            <a:endParaRPr lang="en-US" sz="1600" dirty="0">
              <a:latin typeface="Helvetica"/>
              <a:cs typeface="Helvetica"/>
            </a:endParaRPr>
          </a:p>
          <a:p>
            <a:pPr marL="365760" indent="-914400"/>
            <a:r>
              <a:rPr lang="en-US" sz="1600" i="1" dirty="0" err="1">
                <a:latin typeface="Helvetica"/>
                <a:cs typeface="Helvetica"/>
              </a:rPr>
              <a:t>q</a:t>
            </a:r>
            <a:r>
              <a:rPr lang="en-US" sz="1600" i="1" baseline="-25000" dirty="0" err="1">
                <a:latin typeface="Helvetica"/>
                <a:cs typeface="Helvetica"/>
              </a:rPr>
              <a:t>k</a:t>
            </a:r>
            <a:r>
              <a:rPr lang="en-US" sz="1600" dirty="0">
                <a:latin typeface="Helvetica"/>
                <a:cs typeface="Helvetica"/>
              </a:rPr>
              <a:t>: the probability to have a degree </a:t>
            </a:r>
            <a:r>
              <a:rPr lang="en-US" sz="1600" i="1" dirty="0" err="1">
                <a:latin typeface="Helvetica"/>
                <a:cs typeface="Helvetica"/>
              </a:rPr>
              <a:t>k</a:t>
            </a:r>
            <a:r>
              <a:rPr lang="en-US" sz="1600" dirty="0">
                <a:latin typeface="Helvetica"/>
                <a:cs typeface="Helvetica"/>
              </a:rPr>
              <a:t> node at the end of a link.</a:t>
            </a:r>
          </a:p>
        </p:txBody>
      </p:sp>
      <p:graphicFrame>
        <p:nvGraphicFramePr>
          <p:cNvPr id="22" name="Object 21"/>
          <p:cNvGraphicFramePr>
            <a:graphicFrameLocks noChangeAspect="1"/>
          </p:cNvGraphicFramePr>
          <p:nvPr/>
        </p:nvGraphicFramePr>
        <p:xfrm>
          <a:off x="2486379" y="1573603"/>
          <a:ext cx="705554" cy="454135"/>
        </p:xfrm>
        <a:graphic>
          <a:graphicData uri="http://schemas.openxmlformats.org/presentationml/2006/ole">
            <mc:AlternateContent xmlns:mc="http://schemas.openxmlformats.org/markup-compatibility/2006">
              <mc:Choice xmlns:v="urn:schemas-microsoft-com:vml" Requires="v">
                <p:oleObj spid="_x0000_s4114" name="Equation" r:id="rId3" imgW="571500" imgH="368300" progId="Equation.3">
                  <p:embed/>
                </p:oleObj>
              </mc:Choice>
              <mc:Fallback>
                <p:oleObj name="Equation" r:id="rId3" imgW="571500" imgH="36830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6379" y="1573603"/>
                        <a:ext cx="705554" cy="4541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22"/>
          <p:cNvGraphicFramePr>
            <a:graphicFrameLocks noChangeAspect="1"/>
          </p:cNvGraphicFramePr>
          <p:nvPr/>
        </p:nvGraphicFramePr>
        <p:xfrm>
          <a:off x="3794131" y="1581117"/>
          <a:ext cx="800325" cy="455087"/>
        </p:xfrm>
        <a:graphic>
          <a:graphicData uri="http://schemas.openxmlformats.org/presentationml/2006/ole">
            <mc:AlternateContent xmlns:mc="http://schemas.openxmlformats.org/markup-compatibility/2006">
              <mc:Choice xmlns:v="urn:schemas-microsoft-com:vml" Requires="v">
                <p:oleObj spid="_x0000_s4115" name="Equation" r:id="rId5" imgW="647700" imgH="368300" progId="Equation.3">
                  <p:embed/>
                </p:oleObj>
              </mc:Choice>
              <mc:Fallback>
                <p:oleObj name="Equation" r:id="rId5" imgW="647700" imgH="368300" progId="Equation.3">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4131" y="1581117"/>
                        <a:ext cx="800325" cy="455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263014" y="3665416"/>
            <a:ext cx="2514599" cy="584775"/>
          </a:xfrm>
          <a:prstGeom prst="rect">
            <a:avLst/>
          </a:prstGeom>
          <a:noFill/>
        </p:spPr>
        <p:txBody>
          <a:bodyPr wrap="square" rtlCol="0">
            <a:spAutoFit/>
          </a:bodyPr>
          <a:lstStyle/>
          <a:p>
            <a:r>
              <a:rPr lang="en-US" sz="1600" dirty="0">
                <a:latin typeface="Helvetica"/>
                <a:cs typeface="Helvetica"/>
              </a:rPr>
              <a:t>If the network has no  degree correlations:</a:t>
            </a:r>
          </a:p>
        </p:txBody>
      </p:sp>
      <p:graphicFrame>
        <p:nvGraphicFramePr>
          <p:cNvPr id="27" name="Object 11"/>
          <p:cNvGraphicFramePr>
            <a:graphicFrameLocks noChangeAspect="1"/>
          </p:cNvGraphicFramePr>
          <p:nvPr/>
        </p:nvGraphicFramePr>
        <p:xfrm>
          <a:off x="2557535" y="3872364"/>
          <a:ext cx="887412" cy="301625"/>
        </p:xfrm>
        <a:graphic>
          <a:graphicData uri="http://schemas.openxmlformats.org/presentationml/2006/ole">
            <mc:AlternateContent xmlns:mc="http://schemas.openxmlformats.org/markup-compatibility/2006">
              <mc:Choice xmlns:v="urn:schemas-microsoft-com:vml" Requires="v">
                <p:oleObj spid="_x0000_s4116" name="Equation" r:id="rId7" imgW="596900" imgH="203200" progId="Equation.3">
                  <p:embed/>
                </p:oleObj>
              </mc:Choice>
              <mc:Fallback>
                <p:oleObj name="Equation" r:id="rId7" imgW="596900" imgH="203200" progId="Equation.3">
                  <p:embed/>
                  <p:pic>
                    <p:nvPicPr>
                      <p:cNvPr id="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7535" y="3872364"/>
                        <a:ext cx="887412" cy="301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8" name="Group 27"/>
          <p:cNvGrpSpPr/>
          <p:nvPr/>
        </p:nvGrpSpPr>
        <p:grpSpPr>
          <a:xfrm>
            <a:off x="288412" y="2574832"/>
            <a:ext cx="1974850" cy="598488"/>
            <a:chOff x="1371769" y="5076825"/>
            <a:chExt cx="1974850" cy="598488"/>
          </a:xfrm>
        </p:grpSpPr>
        <p:graphicFrame>
          <p:nvGraphicFramePr>
            <p:cNvPr id="29" name="Object 28"/>
            <p:cNvGraphicFramePr>
              <a:graphicFrameLocks noChangeAspect="1"/>
            </p:cNvGraphicFramePr>
            <p:nvPr/>
          </p:nvGraphicFramePr>
          <p:xfrm>
            <a:off x="2514769" y="5076825"/>
            <a:ext cx="831850" cy="598488"/>
          </p:xfrm>
          <a:graphic>
            <a:graphicData uri="http://schemas.openxmlformats.org/presentationml/2006/ole">
              <mc:AlternateContent xmlns:mc="http://schemas.openxmlformats.org/markup-compatibility/2006">
                <mc:Choice xmlns:v="urn:schemas-microsoft-com:vml" Requires="v">
                  <p:oleObj spid="_x0000_s4117" name="Equation" r:id="rId9" imgW="546100" imgH="393700" progId="Equation.3">
                    <p:embed/>
                  </p:oleObj>
                </mc:Choice>
                <mc:Fallback>
                  <p:oleObj name="Equation" r:id="rId9" imgW="546100" imgH="393700" progId="Equation.3">
                    <p:embed/>
                    <p:pic>
                      <p:nvPicPr>
                        <p:cNvPr id="0"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14769" y="5076825"/>
                          <a:ext cx="831850" cy="598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TextBox 29"/>
            <p:cNvSpPr txBox="1"/>
            <p:nvPr/>
          </p:nvSpPr>
          <p:spPr>
            <a:xfrm>
              <a:off x="1371769" y="5181600"/>
              <a:ext cx="846005" cy="338554"/>
            </a:xfrm>
            <a:prstGeom prst="rect">
              <a:avLst/>
            </a:prstGeom>
            <a:noFill/>
          </p:spPr>
          <p:txBody>
            <a:bodyPr wrap="none" rtlCol="0">
              <a:spAutoFit/>
            </a:bodyPr>
            <a:lstStyle/>
            <a:p>
              <a:r>
                <a:rPr lang="en-US" sz="1600" dirty="0">
                  <a:latin typeface="Helvetica"/>
                  <a:cs typeface="Helvetica"/>
                </a:rPr>
                <a:t>Where:</a:t>
              </a:r>
            </a:p>
          </p:txBody>
        </p:sp>
      </p:grpSp>
      <p:sp>
        <p:nvSpPr>
          <p:cNvPr id="31" name="TextBox 30"/>
          <p:cNvSpPr txBox="1"/>
          <p:nvPr/>
        </p:nvSpPr>
        <p:spPr>
          <a:xfrm>
            <a:off x="88225" y="5346044"/>
            <a:ext cx="4990124" cy="276999"/>
          </a:xfrm>
          <a:prstGeom prst="rect">
            <a:avLst/>
          </a:prstGeom>
          <a:noFill/>
        </p:spPr>
        <p:txBody>
          <a:bodyPr wrap="square" rtlCol="0">
            <a:spAutoFit/>
          </a:bodyPr>
          <a:lstStyle/>
          <a:p>
            <a:r>
              <a:rPr lang="en-US" sz="1200" dirty="0">
                <a:solidFill>
                  <a:srgbClr val="376092"/>
                </a:solidFill>
              </a:rPr>
              <a:t>M. E. J. Newman, Phys. Rev. </a:t>
            </a:r>
            <a:r>
              <a:rPr lang="en-US" sz="1200" dirty="0" err="1">
                <a:solidFill>
                  <a:srgbClr val="376092"/>
                </a:solidFill>
              </a:rPr>
              <a:t>Lett</a:t>
            </a:r>
            <a:r>
              <a:rPr lang="en-US" sz="1200" dirty="0">
                <a:solidFill>
                  <a:srgbClr val="376092"/>
                </a:solidFill>
              </a:rPr>
              <a:t>. </a:t>
            </a:r>
            <a:r>
              <a:rPr lang="en-US" sz="1200" b="1" dirty="0">
                <a:solidFill>
                  <a:srgbClr val="376092"/>
                </a:solidFill>
              </a:rPr>
              <a:t>89,</a:t>
            </a:r>
            <a:r>
              <a:rPr lang="en-US" sz="1200" dirty="0">
                <a:solidFill>
                  <a:srgbClr val="376092"/>
                </a:solidFill>
              </a:rPr>
              <a:t> 208701 (2002)</a:t>
            </a:r>
          </a:p>
        </p:txBody>
      </p:sp>
      <p:sp>
        <p:nvSpPr>
          <p:cNvPr id="34" name="TextBox 33"/>
          <p:cNvSpPr txBox="1"/>
          <p:nvPr/>
        </p:nvSpPr>
        <p:spPr>
          <a:xfrm>
            <a:off x="2879734" y="2594733"/>
            <a:ext cx="5791201" cy="646331"/>
          </a:xfrm>
          <a:prstGeom prst="rect">
            <a:avLst/>
          </a:prstGeom>
          <a:noFill/>
        </p:spPr>
        <p:txBody>
          <a:bodyPr wrap="square" rtlCol="0">
            <a:spAutoFit/>
          </a:bodyPr>
          <a:lstStyle/>
          <a:p>
            <a:r>
              <a:rPr lang="en-US" sz="1200" dirty="0">
                <a:latin typeface="Helvetica"/>
                <a:cs typeface="Helvetica"/>
              </a:rPr>
              <a:t>Probability to find a node at the end of a link is biased towards the more connected nodes, i.e.  </a:t>
            </a:r>
            <a:r>
              <a:rPr lang="en-US" sz="1200" dirty="0" err="1">
                <a:latin typeface="Helvetica"/>
                <a:cs typeface="Helvetica"/>
              </a:rPr>
              <a:t>q</a:t>
            </a:r>
            <a:r>
              <a:rPr lang="en-US" sz="1200" baseline="-25000" dirty="0" err="1">
                <a:latin typeface="Helvetica"/>
                <a:cs typeface="Helvetica"/>
              </a:rPr>
              <a:t>k</a:t>
            </a:r>
            <a:r>
              <a:rPr lang="en-US" sz="1200" dirty="0">
                <a:latin typeface="Helvetica"/>
                <a:cs typeface="Helvetica"/>
              </a:rPr>
              <a:t>=</a:t>
            </a:r>
            <a:r>
              <a:rPr lang="en-US" sz="1200" dirty="0" err="1">
                <a:latin typeface="Helvetica"/>
                <a:cs typeface="Helvetica"/>
              </a:rPr>
              <a:t>Ckp</a:t>
            </a:r>
            <a:r>
              <a:rPr lang="en-US" sz="1200" baseline="-25000" dirty="0" err="1">
                <a:latin typeface="Helvetica"/>
                <a:cs typeface="Helvetica"/>
              </a:rPr>
              <a:t>k</a:t>
            </a:r>
            <a:r>
              <a:rPr lang="en-US" sz="1200" baseline="-25000" dirty="0">
                <a:latin typeface="Helvetica"/>
                <a:cs typeface="Helvetica"/>
              </a:rPr>
              <a:t>,</a:t>
            </a:r>
            <a:r>
              <a:rPr lang="en-US" sz="1200" dirty="0">
                <a:latin typeface="Helvetica"/>
                <a:cs typeface="Helvetica"/>
              </a:rPr>
              <a:t> where C is a normalization constant . After normalization we find C=1/&lt;</a:t>
            </a:r>
            <a:r>
              <a:rPr lang="en-US" sz="1200" dirty="0" err="1">
                <a:latin typeface="Helvetica"/>
                <a:cs typeface="Helvetica"/>
              </a:rPr>
              <a:t>k</a:t>
            </a:r>
            <a:r>
              <a:rPr lang="en-US" sz="1200" dirty="0">
                <a:latin typeface="Helvetica"/>
                <a:cs typeface="Helvetica"/>
              </a:rPr>
              <a:t>&gt;, or </a:t>
            </a:r>
            <a:r>
              <a:rPr lang="en-US" sz="1200" dirty="0" err="1">
                <a:latin typeface="Helvetica"/>
                <a:cs typeface="Helvetica"/>
              </a:rPr>
              <a:t>q</a:t>
            </a:r>
            <a:r>
              <a:rPr lang="en-US" sz="1200" baseline="-25000" dirty="0" err="1">
                <a:latin typeface="Helvetica"/>
                <a:cs typeface="Helvetica"/>
              </a:rPr>
              <a:t>k</a:t>
            </a:r>
            <a:r>
              <a:rPr lang="en-US" sz="1200" dirty="0">
                <a:latin typeface="Helvetica"/>
                <a:cs typeface="Helvetica"/>
              </a:rPr>
              <a:t>=</a:t>
            </a:r>
            <a:r>
              <a:rPr lang="en-US" sz="1200" dirty="0" err="1">
                <a:latin typeface="Helvetica"/>
                <a:cs typeface="Helvetica"/>
              </a:rPr>
              <a:t>kp</a:t>
            </a:r>
            <a:r>
              <a:rPr lang="en-US" sz="1200" baseline="-25000" dirty="0" err="1">
                <a:latin typeface="Helvetica"/>
                <a:cs typeface="Helvetica"/>
              </a:rPr>
              <a:t>k</a:t>
            </a:r>
            <a:r>
              <a:rPr lang="en-US" sz="1200" dirty="0">
                <a:latin typeface="Helvetica"/>
                <a:cs typeface="Helvetica"/>
              </a:rPr>
              <a:t>/&lt;</a:t>
            </a:r>
            <a:r>
              <a:rPr lang="en-US" sz="1200" dirty="0" err="1">
                <a:latin typeface="Helvetica"/>
                <a:cs typeface="Helvetica"/>
              </a:rPr>
              <a:t>k</a:t>
            </a:r>
            <a:r>
              <a:rPr lang="en-US" sz="1200" dirty="0">
                <a:latin typeface="Helvetica"/>
                <a:cs typeface="Helvetica"/>
              </a:rPr>
              <a:t>&gt;</a:t>
            </a:r>
          </a:p>
        </p:txBody>
      </p:sp>
      <p:sp>
        <p:nvSpPr>
          <p:cNvPr id="36" name="TextBox 35"/>
          <p:cNvSpPr txBox="1"/>
          <p:nvPr/>
        </p:nvSpPr>
        <p:spPr>
          <a:xfrm>
            <a:off x="3805374" y="3673883"/>
            <a:ext cx="3103426" cy="523220"/>
          </a:xfrm>
          <a:prstGeom prst="rect">
            <a:avLst/>
          </a:prstGeom>
          <a:noFill/>
        </p:spPr>
        <p:txBody>
          <a:bodyPr wrap="square" rtlCol="0">
            <a:spAutoFit/>
          </a:bodyPr>
          <a:lstStyle/>
          <a:p>
            <a:pPr algn="ctr"/>
            <a:r>
              <a:rPr lang="en-US" sz="1400" dirty="0">
                <a:solidFill>
                  <a:srgbClr val="0000FF"/>
                </a:solidFill>
                <a:latin typeface="Helvetica"/>
                <a:cs typeface="Helvetica"/>
              </a:rPr>
              <a:t>Deviations from this prediction are a signature of </a:t>
            </a:r>
            <a:r>
              <a:rPr lang="en-US" sz="1400" i="1" dirty="0">
                <a:solidFill>
                  <a:srgbClr val="0000FF"/>
                </a:solidFill>
                <a:latin typeface="Helvetica"/>
                <a:cs typeface="Helvetica"/>
              </a:rPr>
              <a:t>degree correlation.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EXAMPLE: </a:t>
            </a:r>
            <a:r>
              <a:rPr lang="en-US" sz="2000" b="1" i="1" dirty="0" err="1">
                <a:solidFill>
                  <a:schemeClr val="bg1"/>
                </a:solidFill>
                <a:latin typeface="Helvetica"/>
                <a:cs typeface="Helvetica"/>
              </a:rPr>
              <a:t>e</a:t>
            </a:r>
            <a:r>
              <a:rPr lang="en-US" sz="2000" b="1" i="1" baseline="-25000" dirty="0" err="1">
                <a:solidFill>
                  <a:schemeClr val="bg1"/>
                </a:solidFill>
                <a:latin typeface="Helvetica"/>
                <a:cs typeface="Helvetica"/>
              </a:rPr>
              <a:t>jk</a:t>
            </a:r>
            <a:r>
              <a:rPr lang="en-US" sz="2000" b="1" i="1" baseline="-25000" dirty="0">
                <a:solidFill>
                  <a:schemeClr val="bg1"/>
                </a:solidFill>
                <a:latin typeface="Helvetica"/>
                <a:cs typeface="Helvetica"/>
              </a:rPr>
              <a:t>  </a:t>
            </a:r>
            <a:r>
              <a:rPr lang="en-US" sz="2000" b="1" dirty="0">
                <a:solidFill>
                  <a:schemeClr val="bg1"/>
                </a:solidFill>
                <a:latin typeface="Helvetica" pitchFamily="-111" charset="0"/>
                <a:ea typeface="Helvetica" pitchFamily="-111" charset="0"/>
                <a:cs typeface="Helvetica" pitchFamily="-111" charset="0"/>
              </a:rPr>
              <a:t>FOR A SCALE-FREE NETWORK</a:t>
            </a:r>
          </a:p>
        </p:txBody>
      </p:sp>
      <p:sp>
        <p:nvSpPr>
          <p:cNvPr id="21" name="TextBox 3"/>
          <p:cNvSpPr txBox="1">
            <a:spLocks noChangeArrowheads="1"/>
          </p:cNvSpPr>
          <p:nvPr/>
        </p:nvSpPr>
        <p:spPr bwMode="auto">
          <a:xfrm>
            <a:off x="5638800" y="5400675"/>
            <a:ext cx="3429000" cy="230832"/>
          </a:xfrm>
          <a:prstGeom prst="rect">
            <a:avLst/>
          </a:prstGeom>
          <a:noFill/>
          <a:ln w="9525">
            <a:noFill/>
            <a:miter lim="800000"/>
            <a:headEnd/>
            <a:tailEnd/>
          </a:ln>
        </p:spPr>
        <p:txBody>
          <a:bodyPr>
            <a:prstTxWarp prst="textNoShape">
              <a:avLst/>
            </a:prstTxWarp>
            <a:spAutoFit/>
          </a:bodyPr>
          <a:lstStyle/>
          <a:p>
            <a:pPr algn="r"/>
            <a:r>
              <a:rPr lang="en-US" sz="900" b="1" dirty="0">
                <a:solidFill>
                  <a:schemeClr val="bg1">
                    <a:lumMod val="65000"/>
                  </a:schemeClr>
                </a:solidFill>
                <a:latin typeface="Helvetica" pitchFamily="-111" charset="0"/>
                <a:ea typeface="Helvetica" pitchFamily="-111" charset="0"/>
                <a:cs typeface="Helvetica" pitchFamily="-111" charset="0"/>
              </a:rPr>
              <a:t>Network Science: Degree Correlations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graphicFrame>
        <p:nvGraphicFramePr>
          <p:cNvPr id="23" name="Object 22"/>
          <p:cNvGraphicFramePr>
            <a:graphicFrameLocks noChangeAspect="1"/>
          </p:cNvGraphicFramePr>
          <p:nvPr/>
        </p:nvGraphicFramePr>
        <p:xfrm>
          <a:off x="3059780" y="1731159"/>
          <a:ext cx="284163" cy="303213"/>
        </p:xfrm>
        <a:graphic>
          <a:graphicData uri="http://schemas.openxmlformats.org/presentationml/2006/ole">
            <mc:AlternateContent xmlns:mc="http://schemas.openxmlformats.org/markup-compatibility/2006">
              <mc:Choice xmlns:v="urn:schemas-microsoft-com:vml" Requires="v">
                <p:oleObj spid="_x0000_s5134" name="Equation" r:id="rId3" imgW="190500" imgH="203200" progId="Equation.3">
                  <p:embed/>
                </p:oleObj>
              </mc:Choice>
              <mc:Fallback>
                <p:oleObj name="Equation" r:id="rId3" imgW="190500" imgH="2032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780" y="1731159"/>
                        <a:ext cx="284163" cy="303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 name="Object 3"/>
          <p:cNvGraphicFramePr>
            <a:graphicFrameLocks noChangeAspect="1"/>
          </p:cNvGraphicFramePr>
          <p:nvPr/>
        </p:nvGraphicFramePr>
        <p:xfrm>
          <a:off x="8524938" y="1579554"/>
          <a:ext cx="284163" cy="303213"/>
        </p:xfrm>
        <a:graphic>
          <a:graphicData uri="http://schemas.openxmlformats.org/presentationml/2006/ole">
            <mc:AlternateContent xmlns:mc="http://schemas.openxmlformats.org/markup-compatibility/2006">
              <mc:Choice xmlns:v="urn:schemas-microsoft-com:vml" Requires="v">
                <p:oleObj spid="_x0000_s5135" name="Equation" r:id="rId5" imgW="190500" imgH="203200" progId="Equation.3">
                  <p:embed/>
                </p:oleObj>
              </mc:Choice>
              <mc:Fallback>
                <p:oleObj name="Equation" r:id="rId5" imgW="190500" imgH="2032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24938" y="1579554"/>
                        <a:ext cx="284163" cy="303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3848174" y="3120492"/>
            <a:ext cx="1864246" cy="1077218"/>
          </a:xfrm>
          <a:prstGeom prst="rect">
            <a:avLst/>
          </a:prstGeom>
          <a:noFill/>
        </p:spPr>
        <p:txBody>
          <a:bodyPr wrap="square" rtlCol="0">
            <a:spAutoFit/>
          </a:bodyPr>
          <a:lstStyle/>
          <a:p>
            <a:r>
              <a:rPr lang="en-US" sz="1600" b="1" dirty="0" err="1">
                <a:solidFill>
                  <a:srgbClr val="FF0000"/>
                </a:solidFill>
                <a:latin typeface="Helvetica"/>
                <a:cs typeface="Helvetica"/>
              </a:rPr>
              <a:t>Disassortative</a:t>
            </a:r>
            <a:r>
              <a:rPr lang="en-US" sz="1600" b="1" dirty="0">
                <a:solidFill>
                  <a:srgbClr val="FF0000"/>
                </a:solidFill>
                <a:latin typeface="Helvetica"/>
                <a:cs typeface="Helvetica"/>
              </a:rPr>
              <a:t>:</a:t>
            </a:r>
          </a:p>
          <a:p>
            <a:r>
              <a:rPr lang="en-US" sz="1600" dirty="0">
                <a:latin typeface="Helvetica"/>
                <a:cs typeface="Helvetica"/>
              </a:rPr>
              <a:t>Hubs tend to connect to small nodes.</a:t>
            </a:r>
          </a:p>
        </p:txBody>
      </p:sp>
      <p:pic>
        <p:nvPicPr>
          <p:cNvPr id="13" name="Picture 12" descr="scalefree_neutral2.eps"/>
          <p:cNvPicPr>
            <a:picLocks noChangeAspect="1"/>
          </p:cNvPicPr>
          <p:nvPr/>
        </p:nvPicPr>
        <p:blipFill>
          <a:blip r:embed="rId7"/>
          <a:srcRect l="17970" r="15574"/>
          <a:stretch>
            <a:fillRect/>
          </a:stretch>
        </p:blipFill>
        <p:spPr>
          <a:xfrm>
            <a:off x="264615" y="714623"/>
            <a:ext cx="2829020" cy="2443692"/>
          </a:xfrm>
          <a:prstGeom prst="rect">
            <a:avLst/>
          </a:prstGeom>
        </p:spPr>
      </p:pic>
      <p:pic>
        <p:nvPicPr>
          <p:cNvPr id="14" name="Picture 13" descr="scalefree_assort2.eps"/>
          <p:cNvPicPr>
            <a:picLocks noChangeAspect="1"/>
          </p:cNvPicPr>
          <p:nvPr/>
        </p:nvPicPr>
        <p:blipFill>
          <a:blip r:embed="rId8"/>
          <a:srcRect l="15574" r="17970"/>
          <a:stretch>
            <a:fillRect/>
          </a:stretch>
        </p:blipFill>
        <p:spPr>
          <a:xfrm>
            <a:off x="5563163" y="579967"/>
            <a:ext cx="2941124" cy="2540527"/>
          </a:xfrm>
          <a:prstGeom prst="rect">
            <a:avLst/>
          </a:prstGeom>
        </p:spPr>
      </p:pic>
      <p:pic>
        <p:nvPicPr>
          <p:cNvPr id="15" name="Picture 14" descr="scalefree_disassort2.eps"/>
          <p:cNvPicPr>
            <a:picLocks noChangeAspect="1"/>
          </p:cNvPicPr>
          <p:nvPr/>
        </p:nvPicPr>
        <p:blipFill>
          <a:blip r:embed="rId9"/>
          <a:srcRect l="15574" r="16772"/>
          <a:stretch>
            <a:fillRect/>
          </a:stretch>
        </p:blipFill>
        <p:spPr>
          <a:xfrm>
            <a:off x="5712420" y="2930529"/>
            <a:ext cx="2744768" cy="2443691"/>
          </a:xfrm>
          <a:prstGeom prst="rect">
            <a:avLst/>
          </a:prstGeom>
        </p:spPr>
      </p:pic>
      <p:graphicFrame>
        <p:nvGraphicFramePr>
          <p:cNvPr id="16" name="Object 3"/>
          <p:cNvGraphicFramePr>
            <a:graphicFrameLocks noChangeAspect="1"/>
          </p:cNvGraphicFramePr>
          <p:nvPr/>
        </p:nvGraphicFramePr>
        <p:xfrm>
          <a:off x="8524938" y="4018744"/>
          <a:ext cx="284163" cy="303213"/>
        </p:xfrm>
        <a:graphic>
          <a:graphicData uri="http://schemas.openxmlformats.org/presentationml/2006/ole">
            <mc:AlternateContent xmlns:mc="http://schemas.openxmlformats.org/markup-compatibility/2006">
              <mc:Choice xmlns:v="urn:schemas-microsoft-com:vml" Requires="v">
                <p:oleObj spid="_x0000_s5136" name="Equation" r:id="rId10" imgW="190500" imgH="203200" progId="Equation.3">
                  <p:embed/>
                </p:oleObj>
              </mc:Choice>
              <mc:Fallback>
                <p:oleObj name="Equation" r:id="rId10" imgW="190500" imgH="203200" progId="Equation.3">
                  <p:embed/>
                  <p:pic>
                    <p:nvPicPr>
                      <p:cNvPr id="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24938" y="4018744"/>
                        <a:ext cx="284163" cy="303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Box 21"/>
          <p:cNvSpPr txBox="1"/>
          <p:nvPr/>
        </p:nvSpPr>
        <p:spPr>
          <a:xfrm>
            <a:off x="519405" y="3018952"/>
            <a:ext cx="891590" cy="338554"/>
          </a:xfrm>
          <a:prstGeom prst="rect">
            <a:avLst/>
          </a:prstGeom>
          <a:noFill/>
        </p:spPr>
        <p:txBody>
          <a:bodyPr wrap="none" rtlCol="0">
            <a:spAutoFit/>
          </a:bodyPr>
          <a:lstStyle/>
          <a:p>
            <a:r>
              <a:rPr lang="en-US" sz="1600" b="1" dirty="0">
                <a:solidFill>
                  <a:srgbClr val="FF0000"/>
                </a:solidFill>
                <a:latin typeface="Helvetica"/>
                <a:cs typeface="Helvetica"/>
              </a:rPr>
              <a:t>Neutral</a:t>
            </a:r>
          </a:p>
        </p:txBody>
      </p:sp>
      <p:sp>
        <p:nvSpPr>
          <p:cNvPr id="27" name="TextBox 26"/>
          <p:cNvSpPr txBox="1"/>
          <p:nvPr/>
        </p:nvSpPr>
        <p:spPr>
          <a:xfrm>
            <a:off x="25408" y="4798287"/>
            <a:ext cx="5901267" cy="523220"/>
          </a:xfrm>
          <a:prstGeom prst="rect">
            <a:avLst/>
          </a:prstGeom>
          <a:noFill/>
        </p:spPr>
        <p:txBody>
          <a:bodyPr wrap="square" rtlCol="0">
            <a:spAutoFit/>
          </a:bodyPr>
          <a:lstStyle/>
          <a:p>
            <a:r>
              <a:rPr lang="en-US" sz="1400" dirty="0">
                <a:latin typeface="Helvetica"/>
                <a:cs typeface="Helvetica"/>
              </a:rPr>
              <a:t>Each matrix is the average of a 100 independent scale-free networks, generated using the static model with N=10</a:t>
            </a:r>
            <a:r>
              <a:rPr lang="en-US" sz="1400" baseline="30000" dirty="0">
                <a:latin typeface="Helvetica"/>
                <a:cs typeface="Helvetica"/>
              </a:rPr>
              <a:t>4</a:t>
            </a:r>
            <a:r>
              <a:rPr lang="en-US" sz="1400" dirty="0">
                <a:latin typeface="Helvetica"/>
                <a:cs typeface="Helvetica"/>
              </a:rPr>
              <a:t>, </a:t>
            </a:r>
            <a:r>
              <a:rPr lang="en-US" sz="1400" dirty="0" err="1">
                <a:latin typeface="Helvetica"/>
                <a:cs typeface="Helvetica"/>
              </a:rPr>
              <a:t>γ</a:t>
            </a:r>
            <a:r>
              <a:rPr lang="en-US" sz="1400" dirty="0">
                <a:latin typeface="Helvetica"/>
                <a:cs typeface="Helvetica"/>
              </a:rPr>
              <a:t>=2.5 and &lt;</a:t>
            </a:r>
            <a:r>
              <a:rPr lang="en-US" sz="1400" dirty="0" err="1">
                <a:latin typeface="Helvetica"/>
                <a:cs typeface="Helvetica"/>
              </a:rPr>
              <a:t>k</a:t>
            </a:r>
            <a:r>
              <a:rPr lang="en-US" sz="1400" dirty="0">
                <a:latin typeface="Helvetica"/>
                <a:cs typeface="Helvetica"/>
              </a:rPr>
              <a:t>&gt;=3.</a:t>
            </a:r>
          </a:p>
        </p:txBody>
      </p:sp>
      <p:sp>
        <p:nvSpPr>
          <p:cNvPr id="25" name="TextBox 24"/>
          <p:cNvSpPr txBox="1"/>
          <p:nvPr/>
        </p:nvSpPr>
        <p:spPr>
          <a:xfrm>
            <a:off x="3848188" y="917838"/>
            <a:ext cx="1884883" cy="1323439"/>
          </a:xfrm>
          <a:prstGeom prst="rect">
            <a:avLst/>
          </a:prstGeom>
          <a:noFill/>
        </p:spPr>
        <p:txBody>
          <a:bodyPr wrap="square" rtlCol="0">
            <a:spAutoFit/>
          </a:bodyPr>
          <a:lstStyle/>
          <a:p>
            <a:r>
              <a:rPr lang="en-US" sz="1600" b="1" dirty="0" err="1">
                <a:solidFill>
                  <a:srgbClr val="FF0000"/>
                </a:solidFill>
                <a:latin typeface="Helvetica"/>
                <a:cs typeface="Helvetica"/>
              </a:rPr>
              <a:t>Assortative</a:t>
            </a:r>
            <a:r>
              <a:rPr lang="en-US" sz="1600" b="1" dirty="0">
                <a:solidFill>
                  <a:srgbClr val="FF0000"/>
                </a:solidFill>
                <a:latin typeface="Helvetica"/>
                <a:cs typeface="Helvetica"/>
              </a:rPr>
              <a:t>:</a:t>
            </a:r>
          </a:p>
          <a:p>
            <a:r>
              <a:rPr lang="en-US" sz="1600" dirty="0">
                <a:latin typeface="Helvetica"/>
                <a:cs typeface="Helvetica"/>
              </a:rPr>
              <a:t>More strength in the diagonal,  hubs tend to link to each 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EXAMPLE: </a:t>
            </a:r>
            <a:r>
              <a:rPr lang="en-US" sz="2000" b="1" i="1" dirty="0" err="1">
                <a:solidFill>
                  <a:schemeClr val="bg1"/>
                </a:solidFill>
                <a:latin typeface="Helvetica"/>
                <a:cs typeface="Helvetica"/>
              </a:rPr>
              <a:t>e</a:t>
            </a:r>
            <a:r>
              <a:rPr lang="en-US" sz="2000" b="1" i="1" baseline="-25000" dirty="0" err="1">
                <a:solidFill>
                  <a:schemeClr val="bg1"/>
                </a:solidFill>
                <a:latin typeface="Helvetica"/>
                <a:cs typeface="Helvetica"/>
              </a:rPr>
              <a:t>jk</a:t>
            </a:r>
            <a:r>
              <a:rPr lang="en-US" sz="2000" b="1" i="1" baseline="-25000" dirty="0">
                <a:solidFill>
                  <a:schemeClr val="bg1"/>
                </a:solidFill>
                <a:latin typeface="Helvetica"/>
                <a:cs typeface="Helvetica"/>
              </a:rPr>
              <a:t>  </a:t>
            </a:r>
            <a:r>
              <a:rPr lang="en-US" sz="2000" b="1" dirty="0">
                <a:solidFill>
                  <a:schemeClr val="bg1"/>
                </a:solidFill>
                <a:latin typeface="Helvetica" pitchFamily="-111" charset="0"/>
                <a:ea typeface="Helvetica" pitchFamily="-111" charset="0"/>
                <a:cs typeface="Helvetica" pitchFamily="-111" charset="0"/>
              </a:rPr>
              <a:t>FOR A SCALE-FREE NETWORK</a:t>
            </a:r>
          </a:p>
        </p:txBody>
      </p:sp>
      <p:sp>
        <p:nvSpPr>
          <p:cNvPr id="21" name="TextBox 3"/>
          <p:cNvSpPr txBox="1">
            <a:spLocks noChangeArrowheads="1"/>
          </p:cNvSpPr>
          <p:nvPr/>
        </p:nvSpPr>
        <p:spPr bwMode="auto">
          <a:xfrm>
            <a:off x="5638800" y="5400675"/>
            <a:ext cx="3429000" cy="230832"/>
          </a:xfrm>
          <a:prstGeom prst="rect">
            <a:avLst/>
          </a:prstGeom>
          <a:noFill/>
          <a:ln w="9525">
            <a:noFill/>
            <a:miter lim="800000"/>
            <a:headEnd/>
            <a:tailEnd/>
          </a:ln>
        </p:spPr>
        <p:txBody>
          <a:bodyPr>
            <a:prstTxWarp prst="textNoShape">
              <a:avLst/>
            </a:prstTxWarp>
            <a:spAutoFit/>
          </a:bodyPr>
          <a:lstStyle/>
          <a:p>
            <a:pPr algn="r"/>
            <a:r>
              <a:rPr lang="en-US" sz="900" b="1" dirty="0">
                <a:solidFill>
                  <a:schemeClr val="bg1">
                    <a:lumMod val="65000"/>
                  </a:schemeClr>
                </a:solidFill>
                <a:latin typeface="Helvetica" pitchFamily="-111" charset="0"/>
                <a:ea typeface="Helvetica" pitchFamily="-111" charset="0"/>
                <a:cs typeface="Helvetica" pitchFamily="-111" charset="0"/>
              </a:rPr>
              <a:t>Network Science: Degree Correlations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graphicFrame>
        <p:nvGraphicFramePr>
          <p:cNvPr id="24" name="Object 3"/>
          <p:cNvGraphicFramePr>
            <a:graphicFrameLocks noChangeAspect="1"/>
          </p:cNvGraphicFramePr>
          <p:nvPr/>
        </p:nvGraphicFramePr>
        <p:xfrm>
          <a:off x="8524938" y="1579554"/>
          <a:ext cx="284163" cy="303213"/>
        </p:xfrm>
        <a:graphic>
          <a:graphicData uri="http://schemas.openxmlformats.org/presentationml/2006/ole">
            <mc:AlternateContent xmlns:mc="http://schemas.openxmlformats.org/markup-compatibility/2006">
              <mc:Choice xmlns:v="urn:schemas-microsoft-com:vml" Requires="v">
                <p:oleObj spid="_x0000_s6154" name="Equation" r:id="rId3" imgW="190500" imgH="203200" progId="Equation.3">
                  <p:embed/>
                </p:oleObj>
              </mc:Choice>
              <mc:Fallback>
                <p:oleObj name="Equation" r:id="rId3" imgW="190500" imgH="20320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4938" y="1579554"/>
                        <a:ext cx="284163" cy="303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3848174" y="3120492"/>
            <a:ext cx="1864246" cy="1077218"/>
          </a:xfrm>
          <a:prstGeom prst="rect">
            <a:avLst/>
          </a:prstGeom>
          <a:noFill/>
        </p:spPr>
        <p:txBody>
          <a:bodyPr wrap="square" rtlCol="0">
            <a:spAutoFit/>
          </a:bodyPr>
          <a:lstStyle/>
          <a:p>
            <a:r>
              <a:rPr lang="en-US" sz="1600" b="1" dirty="0" err="1">
                <a:solidFill>
                  <a:srgbClr val="FF0000"/>
                </a:solidFill>
                <a:latin typeface="Helvetica"/>
                <a:cs typeface="Helvetica"/>
              </a:rPr>
              <a:t>Disassortative</a:t>
            </a:r>
            <a:r>
              <a:rPr lang="en-US" sz="1600" b="1" dirty="0">
                <a:solidFill>
                  <a:srgbClr val="FF0000"/>
                </a:solidFill>
                <a:latin typeface="Helvetica"/>
                <a:cs typeface="Helvetica"/>
              </a:rPr>
              <a:t>:</a:t>
            </a:r>
          </a:p>
          <a:p>
            <a:r>
              <a:rPr lang="en-US" sz="1600" dirty="0">
                <a:latin typeface="Helvetica"/>
                <a:cs typeface="Helvetica"/>
              </a:rPr>
              <a:t>Hubs tend to connect to small nodes.</a:t>
            </a:r>
          </a:p>
        </p:txBody>
      </p:sp>
      <p:pic>
        <p:nvPicPr>
          <p:cNvPr id="14" name="Picture 13" descr="scalefree_assort2.eps"/>
          <p:cNvPicPr>
            <a:picLocks noChangeAspect="1"/>
          </p:cNvPicPr>
          <p:nvPr/>
        </p:nvPicPr>
        <p:blipFill>
          <a:blip r:embed="rId5"/>
          <a:srcRect l="15574" r="17970"/>
          <a:stretch>
            <a:fillRect/>
          </a:stretch>
        </p:blipFill>
        <p:spPr>
          <a:xfrm>
            <a:off x="5563163" y="579967"/>
            <a:ext cx="2941124" cy="2540527"/>
          </a:xfrm>
          <a:prstGeom prst="rect">
            <a:avLst/>
          </a:prstGeom>
        </p:spPr>
      </p:pic>
      <p:pic>
        <p:nvPicPr>
          <p:cNvPr id="15" name="Picture 14" descr="scalefree_disassort2.eps"/>
          <p:cNvPicPr>
            <a:picLocks noChangeAspect="1"/>
          </p:cNvPicPr>
          <p:nvPr/>
        </p:nvPicPr>
        <p:blipFill>
          <a:blip r:embed="rId6"/>
          <a:srcRect l="15574" r="16772"/>
          <a:stretch>
            <a:fillRect/>
          </a:stretch>
        </p:blipFill>
        <p:spPr>
          <a:xfrm>
            <a:off x="5712420" y="2930529"/>
            <a:ext cx="2744768" cy="2443691"/>
          </a:xfrm>
          <a:prstGeom prst="rect">
            <a:avLst/>
          </a:prstGeom>
        </p:spPr>
      </p:pic>
      <p:graphicFrame>
        <p:nvGraphicFramePr>
          <p:cNvPr id="16" name="Object 3"/>
          <p:cNvGraphicFramePr>
            <a:graphicFrameLocks noChangeAspect="1"/>
          </p:cNvGraphicFramePr>
          <p:nvPr/>
        </p:nvGraphicFramePr>
        <p:xfrm>
          <a:off x="8524938" y="4018744"/>
          <a:ext cx="284163" cy="303213"/>
        </p:xfrm>
        <a:graphic>
          <a:graphicData uri="http://schemas.openxmlformats.org/presentationml/2006/ole">
            <mc:AlternateContent xmlns:mc="http://schemas.openxmlformats.org/markup-compatibility/2006">
              <mc:Choice xmlns:v="urn:schemas-microsoft-com:vml" Requires="v">
                <p:oleObj spid="_x0000_s6155" name="Equation" r:id="rId7" imgW="190500" imgH="203200" progId="Equation.3">
                  <p:embed/>
                </p:oleObj>
              </mc:Choice>
              <mc:Fallback>
                <p:oleObj name="Equation" r:id="rId7" imgW="190500" imgH="2032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24938" y="4018744"/>
                        <a:ext cx="284163" cy="303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25408" y="4798287"/>
            <a:ext cx="5901267" cy="523220"/>
          </a:xfrm>
          <a:prstGeom prst="rect">
            <a:avLst/>
          </a:prstGeom>
          <a:noFill/>
        </p:spPr>
        <p:txBody>
          <a:bodyPr wrap="square" rtlCol="0">
            <a:spAutoFit/>
          </a:bodyPr>
          <a:lstStyle/>
          <a:p>
            <a:r>
              <a:rPr lang="en-US" sz="1400" dirty="0">
                <a:latin typeface="Helvetica"/>
                <a:cs typeface="Helvetica"/>
              </a:rPr>
              <a:t>Each matrix is the average of a 100 independent scale-free networks, generated using the static model with N=10</a:t>
            </a:r>
            <a:r>
              <a:rPr lang="en-US" sz="1400" baseline="30000" dirty="0">
                <a:latin typeface="Helvetica"/>
                <a:cs typeface="Helvetica"/>
              </a:rPr>
              <a:t>4</a:t>
            </a:r>
            <a:r>
              <a:rPr lang="en-US" sz="1400" dirty="0">
                <a:latin typeface="Helvetica"/>
                <a:cs typeface="Helvetica"/>
              </a:rPr>
              <a:t>, </a:t>
            </a:r>
            <a:r>
              <a:rPr lang="en-US" sz="1400" dirty="0" err="1">
                <a:latin typeface="Helvetica"/>
                <a:cs typeface="Helvetica"/>
              </a:rPr>
              <a:t>γ</a:t>
            </a:r>
            <a:r>
              <a:rPr lang="en-US" sz="1400" dirty="0">
                <a:latin typeface="Helvetica"/>
                <a:cs typeface="Helvetica"/>
              </a:rPr>
              <a:t>=2.5 and &lt;</a:t>
            </a:r>
            <a:r>
              <a:rPr lang="en-US" sz="1400" dirty="0" err="1">
                <a:latin typeface="Helvetica"/>
                <a:cs typeface="Helvetica"/>
              </a:rPr>
              <a:t>k</a:t>
            </a:r>
            <a:r>
              <a:rPr lang="en-US" sz="1400" dirty="0">
                <a:latin typeface="Helvetica"/>
                <a:cs typeface="Helvetica"/>
              </a:rPr>
              <a:t>&gt;=3.</a:t>
            </a:r>
          </a:p>
        </p:txBody>
      </p:sp>
      <p:sp>
        <p:nvSpPr>
          <p:cNvPr id="25" name="TextBox 24"/>
          <p:cNvSpPr txBox="1"/>
          <p:nvPr/>
        </p:nvSpPr>
        <p:spPr>
          <a:xfrm>
            <a:off x="3848188" y="917838"/>
            <a:ext cx="1884883" cy="1323439"/>
          </a:xfrm>
          <a:prstGeom prst="rect">
            <a:avLst/>
          </a:prstGeom>
          <a:noFill/>
        </p:spPr>
        <p:txBody>
          <a:bodyPr wrap="square" rtlCol="0">
            <a:spAutoFit/>
          </a:bodyPr>
          <a:lstStyle/>
          <a:p>
            <a:r>
              <a:rPr lang="en-US" sz="1600" b="1" dirty="0" err="1">
                <a:solidFill>
                  <a:srgbClr val="FF0000"/>
                </a:solidFill>
                <a:latin typeface="Helvetica"/>
                <a:cs typeface="Helvetica"/>
              </a:rPr>
              <a:t>Assortative</a:t>
            </a:r>
            <a:r>
              <a:rPr lang="en-US" sz="1600" b="1" dirty="0">
                <a:solidFill>
                  <a:srgbClr val="FF0000"/>
                </a:solidFill>
                <a:latin typeface="Helvetica"/>
                <a:cs typeface="Helvetica"/>
              </a:rPr>
              <a:t>:</a:t>
            </a:r>
          </a:p>
          <a:p>
            <a:r>
              <a:rPr lang="en-US" sz="1600" dirty="0">
                <a:latin typeface="Helvetica"/>
                <a:cs typeface="Helvetica"/>
              </a:rPr>
              <a:t>More strength in the diagonal,  hubs tend to link to each other.</a:t>
            </a:r>
          </a:p>
        </p:txBody>
      </p:sp>
      <p:sp>
        <p:nvSpPr>
          <p:cNvPr id="18" name="Rectangle 17"/>
          <p:cNvSpPr/>
          <p:nvPr/>
        </p:nvSpPr>
        <p:spPr>
          <a:xfrm>
            <a:off x="304490" y="1035542"/>
            <a:ext cx="2294133" cy="1200329"/>
          </a:xfrm>
          <a:prstGeom prst="rect">
            <a:avLst/>
          </a:prstGeom>
        </p:spPr>
        <p:txBody>
          <a:bodyPr wrap="square">
            <a:spAutoFit/>
          </a:bodyPr>
          <a:lstStyle/>
          <a:p>
            <a:r>
              <a:rPr lang="en-US" i="1" dirty="0">
                <a:solidFill>
                  <a:srgbClr val="0000FF"/>
                </a:solidFill>
                <a:latin typeface="Helvetica"/>
                <a:cs typeface="Helvetica"/>
              </a:rPr>
              <a:t>Perfectly </a:t>
            </a:r>
            <a:r>
              <a:rPr lang="en-US" i="1" dirty="0" err="1">
                <a:solidFill>
                  <a:srgbClr val="0000FF"/>
                </a:solidFill>
                <a:latin typeface="Helvetica"/>
                <a:cs typeface="Helvetica"/>
              </a:rPr>
              <a:t>assortative</a:t>
            </a:r>
            <a:r>
              <a:rPr lang="en-US" i="1" dirty="0">
                <a:solidFill>
                  <a:srgbClr val="0000FF"/>
                </a:solidFill>
                <a:latin typeface="Helvetica"/>
                <a:cs typeface="Helvetica"/>
              </a:rPr>
              <a:t> network</a:t>
            </a:r>
            <a:r>
              <a:rPr lang="en-US" dirty="0">
                <a:solidFill>
                  <a:srgbClr val="0000FF"/>
                </a:solidFill>
                <a:latin typeface="Helvetica"/>
                <a:cs typeface="Helvetica"/>
              </a:rPr>
              <a:t>:</a:t>
            </a:r>
          </a:p>
          <a:p>
            <a:endParaRPr lang="en-US" dirty="0">
              <a:latin typeface="Helvetica"/>
              <a:cs typeface="Helvetica"/>
            </a:endParaRPr>
          </a:p>
          <a:p>
            <a:r>
              <a:rPr lang="en-US" dirty="0">
                <a:latin typeface="Helvetica"/>
                <a:cs typeface="Helvetica"/>
              </a:rPr>
              <a:t> </a:t>
            </a:r>
            <a:r>
              <a:rPr lang="en-US" i="1" dirty="0" err="1">
                <a:latin typeface="Helvetica"/>
                <a:cs typeface="Helvetica"/>
              </a:rPr>
              <a:t>e</a:t>
            </a:r>
            <a:r>
              <a:rPr lang="en-US" i="1" baseline="-25000" dirty="0" err="1">
                <a:latin typeface="Helvetica"/>
                <a:cs typeface="Helvetica"/>
              </a:rPr>
              <a:t>jk</a:t>
            </a:r>
            <a:r>
              <a:rPr lang="en-US" i="1" dirty="0">
                <a:latin typeface="Helvetica"/>
                <a:cs typeface="Helvetica"/>
              </a:rPr>
              <a:t>=</a:t>
            </a:r>
            <a:r>
              <a:rPr lang="en-US" i="1" dirty="0" err="1">
                <a:latin typeface="Helvetica"/>
                <a:cs typeface="Helvetica"/>
              </a:rPr>
              <a:t>q</a:t>
            </a:r>
            <a:r>
              <a:rPr lang="en-US" i="1" baseline="-25000" dirty="0" err="1">
                <a:latin typeface="Helvetica"/>
                <a:cs typeface="Helvetica"/>
              </a:rPr>
              <a:t>k</a:t>
            </a:r>
            <a:r>
              <a:rPr lang="en-US" i="1" dirty="0" err="1">
                <a:latin typeface="Helvetica"/>
                <a:cs typeface="Helvetica"/>
              </a:rPr>
              <a:t>δ</a:t>
            </a:r>
            <a:r>
              <a:rPr lang="en-US" i="1" baseline="-25000" dirty="0" err="1">
                <a:latin typeface="Helvetica"/>
                <a:cs typeface="Helvetica"/>
              </a:rPr>
              <a:t>jk</a:t>
            </a:r>
            <a:r>
              <a:rPr lang="en-US" dirty="0">
                <a:latin typeface="Helvetica"/>
                <a:cs typeface="Helvetica"/>
              </a:rPr>
              <a:t> </a:t>
            </a:r>
            <a:endParaRPr lang="en-US" dirty="0"/>
          </a:p>
        </p:txBody>
      </p:sp>
      <p:cxnSp>
        <p:nvCxnSpPr>
          <p:cNvPr id="20" name="Straight Connector 19"/>
          <p:cNvCxnSpPr/>
          <p:nvPr/>
        </p:nvCxnSpPr>
        <p:spPr>
          <a:xfrm rot="16200000" flipH="1">
            <a:off x="5987965" y="905389"/>
            <a:ext cx="1971282" cy="1957096"/>
          </a:xfrm>
          <a:prstGeom prst="line">
            <a:avLst/>
          </a:prstGeom>
          <a:ln w="50800">
            <a:solidFill>
              <a:schemeClr val="bg1"/>
            </a:solidFill>
          </a:ln>
          <a:effectLst>
            <a:outerShdw blurRad="40000" dist="20000" dir="5400000" rotWithShape="0">
              <a:srgbClr val="FF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456890" y="3283748"/>
            <a:ext cx="2294133" cy="923330"/>
          </a:xfrm>
          <a:prstGeom prst="rect">
            <a:avLst/>
          </a:prstGeom>
        </p:spPr>
        <p:txBody>
          <a:bodyPr wrap="square">
            <a:spAutoFit/>
          </a:bodyPr>
          <a:lstStyle/>
          <a:p>
            <a:r>
              <a:rPr lang="en-US" i="1" dirty="0">
                <a:solidFill>
                  <a:srgbClr val="0000FF"/>
                </a:solidFill>
                <a:latin typeface="Helvetica"/>
                <a:cs typeface="Helvetica"/>
              </a:rPr>
              <a:t>Perfectly </a:t>
            </a:r>
            <a:r>
              <a:rPr lang="en-US" i="1" dirty="0" err="1">
                <a:solidFill>
                  <a:srgbClr val="0000FF"/>
                </a:solidFill>
                <a:latin typeface="Helvetica"/>
                <a:cs typeface="Helvetica"/>
              </a:rPr>
              <a:t>disassortative</a:t>
            </a:r>
            <a:r>
              <a:rPr lang="en-US" i="1" dirty="0">
                <a:solidFill>
                  <a:srgbClr val="0000FF"/>
                </a:solidFill>
                <a:latin typeface="Helvetica"/>
                <a:cs typeface="Helvetica"/>
              </a:rPr>
              <a:t> network</a:t>
            </a:r>
            <a:r>
              <a:rPr lang="en-US" dirty="0">
                <a:solidFill>
                  <a:srgbClr val="0000FF"/>
                </a:solidFill>
                <a:latin typeface="Helvetica"/>
                <a:cs typeface="Helvetica"/>
              </a:rPr>
              <a:t>:</a:t>
            </a:r>
          </a:p>
        </p:txBody>
      </p:sp>
      <p:cxnSp>
        <p:nvCxnSpPr>
          <p:cNvPr id="31" name="Straight Connector 30"/>
          <p:cNvCxnSpPr/>
          <p:nvPr/>
        </p:nvCxnSpPr>
        <p:spPr>
          <a:xfrm>
            <a:off x="6014604" y="3179108"/>
            <a:ext cx="1957097" cy="1588"/>
          </a:xfrm>
          <a:prstGeom prst="line">
            <a:avLst/>
          </a:prstGeom>
          <a:ln w="50800">
            <a:solidFill>
              <a:schemeClr val="bg1"/>
            </a:solidFill>
          </a:ln>
          <a:effectLst>
            <a:outerShdw blurRad="193675" dist="20000" dir="5400000" sx="98000" sy="98000" rotWithShape="0">
              <a:srgbClr val="FF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rot="16200000" flipH="1">
            <a:off x="5166727" y="4126263"/>
            <a:ext cx="1812973" cy="1"/>
          </a:xfrm>
          <a:prstGeom prst="line">
            <a:avLst/>
          </a:prstGeom>
          <a:ln w="50800">
            <a:solidFill>
              <a:schemeClr val="bg1"/>
            </a:solidFill>
          </a:ln>
          <a:effectLst>
            <a:outerShdw blurRad="40000" dist="20000" dir="5400000" rotWithShape="0">
              <a:srgbClr val="FF0000">
                <a:alpha val="38000"/>
              </a:srgbClr>
            </a:outerShdw>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REAL-WORLD EXAMPLES</a:t>
            </a:r>
          </a:p>
        </p:txBody>
      </p:sp>
      <p:sp>
        <p:nvSpPr>
          <p:cNvPr id="21" name="TextBox 3"/>
          <p:cNvSpPr txBox="1">
            <a:spLocks noChangeArrowheads="1"/>
          </p:cNvSpPr>
          <p:nvPr/>
        </p:nvSpPr>
        <p:spPr bwMode="auto">
          <a:xfrm>
            <a:off x="5638800" y="5400675"/>
            <a:ext cx="3429000" cy="230832"/>
          </a:xfrm>
          <a:prstGeom prst="rect">
            <a:avLst/>
          </a:prstGeom>
          <a:noFill/>
          <a:ln w="9525">
            <a:noFill/>
            <a:miter lim="800000"/>
            <a:headEnd/>
            <a:tailEnd/>
          </a:ln>
        </p:spPr>
        <p:txBody>
          <a:bodyPr>
            <a:prstTxWarp prst="textNoShape">
              <a:avLst/>
            </a:prstTxWarp>
            <a:spAutoFit/>
          </a:bodyPr>
          <a:lstStyle/>
          <a:p>
            <a:pPr algn="r"/>
            <a:r>
              <a:rPr lang="en-US" sz="900" b="1" dirty="0">
                <a:solidFill>
                  <a:schemeClr val="bg1">
                    <a:lumMod val="65000"/>
                  </a:schemeClr>
                </a:solidFill>
                <a:latin typeface="Helvetica" pitchFamily="-111" charset="0"/>
                <a:ea typeface="Helvetica" pitchFamily="-111" charset="0"/>
                <a:cs typeface="Helvetica" pitchFamily="-111" charset="0"/>
              </a:rPr>
              <a:t>Network Science: Degree Correlations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pic>
        <p:nvPicPr>
          <p:cNvPr id="5" name="Picture 4" descr="astroph_ejk.eps"/>
          <p:cNvPicPr>
            <a:picLocks noChangeAspect="1"/>
          </p:cNvPicPr>
          <p:nvPr/>
        </p:nvPicPr>
        <p:blipFill>
          <a:blip r:embed="rId3"/>
          <a:srcRect l="16772" r="17970"/>
          <a:stretch>
            <a:fillRect/>
          </a:stretch>
        </p:blipFill>
        <p:spPr>
          <a:xfrm>
            <a:off x="295391" y="1047620"/>
            <a:ext cx="3732377" cy="3283193"/>
          </a:xfrm>
          <a:prstGeom prst="rect">
            <a:avLst/>
          </a:prstGeom>
        </p:spPr>
      </p:pic>
      <p:graphicFrame>
        <p:nvGraphicFramePr>
          <p:cNvPr id="6" name="Object 5"/>
          <p:cNvGraphicFramePr>
            <a:graphicFrameLocks noChangeAspect="1"/>
          </p:cNvGraphicFramePr>
          <p:nvPr/>
        </p:nvGraphicFramePr>
        <p:xfrm>
          <a:off x="3856205" y="2571567"/>
          <a:ext cx="261290" cy="278807"/>
        </p:xfrm>
        <a:graphic>
          <a:graphicData uri="http://schemas.openxmlformats.org/presentationml/2006/ole">
            <mc:AlternateContent xmlns:mc="http://schemas.openxmlformats.org/markup-compatibility/2006">
              <mc:Choice xmlns:v="urn:schemas-microsoft-com:vml" Requires="v">
                <p:oleObj spid="_x0000_s7178" name="Equation" r:id="rId4" imgW="190500" imgH="203200" progId="Equation.3">
                  <p:embed/>
                </p:oleObj>
              </mc:Choice>
              <mc:Fallback>
                <p:oleObj name="Equation" r:id="rId4" imgW="190500" imgH="2032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6205" y="2571567"/>
                        <a:ext cx="261290" cy="2788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6" descr="yeast_ejk.eps"/>
          <p:cNvPicPr>
            <a:picLocks noChangeAspect="1"/>
          </p:cNvPicPr>
          <p:nvPr/>
        </p:nvPicPr>
        <p:blipFill>
          <a:blip r:embed="rId6"/>
          <a:srcRect l="17970" r="16772"/>
          <a:stretch>
            <a:fillRect/>
          </a:stretch>
        </p:blipFill>
        <p:spPr>
          <a:xfrm>
            <a:off x="4747893" y="1084991"/>
            <a:ext cx="3893006" cy="3245829"/>
          </a:xfrm>
          <a:prstGeom prst="rect">
            <a:avLst/>
          </a:prstGeom>
        </p:spPr>
      </p:pic>
      <p:graphicFrame>
        <p:nvGraphicFramePr>
          <p:cNvPr id="8" name="Object 3"/>
          <p:cNvGraphicFramePr>
            <a:graphicFrameLocks noChangeAspect="1"/>
          </p:cNvGraphicFramePr>
          <p:nvPr/>
        </p:nvGraphicFramePr>
        <p:xfrm>
          <a:off x="8500780" y="2505288"/>
          <a:ext cx="261289" cy="278807"/>
        </p:xfrm>
        <a:graphic>
          <a:graphicData uri="http://schemas.openxmlformats.org/presentationml/2006/ole">
            <mc:AlternateContent xmlns:mc="http://schemas.openxmlformats.org/markup-compatibility/2006">
              <mc:Choice xmlns:v="urn:schemas-microsoft-com:vml" Requires="v">
                <p:oleObj spid="_x0000_s7179" name="Equation" r:id="rId7" imgW="190500" imgH="203200" progId="Equation.3">
                  <p:embed/>
                </p:oleObj>
              </mc:Choice>
              <mc:Fallback>
                <p:oleObj name="Equation" r:id="rId7" imgW="190500" imgH="2032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00780" y="2505288"/>
                        <a:ext cx="261289" cy="2788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306100" y="747474"/>
            <a:ext cx="3753151" cy="338554"/>
          </a:xfrm>
          <a:prstGeom prst="rect">
            <a:avLst/>
          </a:prstGeom>
          <a:noFill/>
        </p:spPr>
        <p:txBody>
          <a:bodyPr wrap="none" rtlCol="0">
            <a:spAutoFit/>
          </a:bodyPr>
          <a:lstStyle/>
          <a:p>
            <a:r>
              <a:rPr lang="en-US" sz="1600" b="1" dirty="0">
                <a:solidFill>
                  <a:srgbClr val="FF0000"/>
                </a:solidFill>
                <a:latin typeface="Helvetica"/>
                <a:cs typeface="Helvetica"/>
              </a:rPr>
              <a:t>Astrophysics co-authorship network</a:t>
            </a:r>
          </a:p>
        </p:txBody>
      </p:sp>
      <p:sp>
        <p:nvSpPr>
          <p:cNvPr id="10" name="TextBox 9"/>
          <p:cNvSpPr txBox="1"/>
          <p:nvPr/>
        </p:nvSpPr>
        <p:spPr>
          <a:xfrm>
            <a:off x="6142958" y="747474"/>
            <a:ext cx="1108697" cy="338554"/>
          </a:xfrm>
          <a:prstGeom prst="rect">
            <a:avLst/>
          </a:prstGeom>
          <a:noFill/>
        </p:spPr>
        <p:txBody>
          <a:bodyPr wrap="none" rtlCol="0">
            <a:spAutoFit/>
          </a:bodyPr>
          <a:lstStyle/>
          <a:p>
            <a:r>
              <a:rPr lang="en-US" sz="1600" b="1" dirty="0">
                <a:solidFill>
                  <a:srgbClr val="FF0000"/>
                </a:solidFill>
                <a:latin typeface="Helvetica"/>
                <a:cs typeface="Helvetica"/>
              </a:rPr>
              <a:t>Yeast PPI</a:t>
            </a:r>
          </a:p>
        </p:txBody>
      </p:sp>
      <p:pic>
        <p:nvPicPr>
          <p:cNvPr id="11" name="Picture 10" descr="scalefree_assort2.eps"/>
          <p:cNvPicPr>
            <a:picLocks noChangeAspect="1"/>
          </p:cNvPicPr>
          <p:nvPr/>
        </p:nvPicPr>
        <p:blipFill>
          <a:blip r:embed="rId9"/>
          <a:srcRect l="15574" r="17970"/>
          <a:stretch>
            <a:fillRect/>
          </a:stretch>
        </p:blipFill>
        <p:spPr>
          <a:xfrm>
            <a:off x="1972724" y="3993247"/>
            <a:ext cx="1705674" cy="1473352"/>
          </a:xfrm>
          <a:prstGeom prst="rect">
            <a:avLst/>
          </a:prstGeom>
        </p:spPr>
      </p:pic>
      <p:pic>
        <p:nvPicPr>
          <p:cNvPr id="12" name="Picture 11" descr="scalefree_disassort2.eps"/>
          <p:cNvPicPr>
            <a:picLocks noChangeAspect="1"/>
          </p:cNvPicPr>
          <p:nvPr/>
        </p:nvPicPr>
        <p:blipFill>
          <a:blip r:embed="rId10"/>
          <a:srcRect l="15574" r="16772"/>
          <a:stretch>
            <a:fillRect/>
          </a:stretch>
        </p:blipFill>
        <p:spPr>
          <a:xfrm>
            <a:off x="6502342" y="4072085"/>
            <a:ext cx="1566334" cy="1394521"/>
          </a:xfrm>
          <a:prstGeom prst="rect">
            <a:avLst/>
          </a:prstGeom>
        </p:spPr>
      </p:pic>
      <p:sp>
        <p:nvSpPr>
          <p:cNvPr id="13" name="TextBox 12"/>
          <p:cNvSpPr txBox="1"/>
          <p:nvPr/>
        </p:nvSpPr>
        <p:spPr>
          <a:xfrm>
            <a:off x="474270" y="4072078"/>
            <a:ext cx="1473067" cy="1200328"/>
          </a:xfrm>
          <a:prstGeom prst="rect">
            <a:avLst/>
          </a:prstGeom>
          <a:noFill/>
        </p:spPr>
        <p:txBody>
          <a:bodyPr wrap="square" rtlCol="0">
            <a:spAutoFit/>
          </a:bodyPr>
          <a:lstStyle/>
          <a:p>
            <a:r>
              <a:rPr lang="en-US" sz="1600" dirty="0" err="1">
                <a:solidFill>
                  <a:srgbClr val="FF0000"/>
                </a:solidFill>
                <a:latin typeface="Helvetica"/>
                <a:cs typeface="Helvetica"/>
              </a:rPr>
              <a:t>Assortative</a:t>
            </a:r>
            <a:r>
              <a:rPr lang="en-US" sz="1600" b="1" dirty="0"/>
              <a:t>:</a:t>
            </a:r>
          </a:p>
          <a:p>
            <a:r>
              <a:rPr lang="en-US" sz="1400" dirty="0">
                <a:latin typeface="Helvetica"/>
                <a:cs typeface="Helvetica"/>
              </a:rPr>
              <a:t>More strength in the diagonal,  hubs tend to link to each other.</a:t>
            </a:r>
          </a:p>
        </p:txBody>
      </p:sp>
      <p:sp>
        <p:nvSpPr>
          <p:cNvPr id="14" name="TextBox 13"/>
          <p:cNvSpPr txBox="1"/>
          <p:nvPr/>
        </p:nvSpPr>
        <p:spPr>
          <a:xfrm>
            <a:off x="4980266" y="4072079"/>
            <a:ext cx="1655720" cy="984885"/>
          </a:xfrm>
          <a:prstGeom prst="rect">
            <a:avLst/>
          </a:prstGeom>
          <a:noFill/>
        </p:spPr>
        <p:txBody>
          <a:bodyPr wrap="square" rtlCol="0">
            <a:spAutoFit/>
          </a:bodyPr>
          <a:lstStyle/>
          <a:p>
            <a:r>
              <a:rPr lang="en-US" sz="1600" dirty="0" err="1">
                <a:solidFill>
                  <a:srgbClr val="FF0000"/>
                </a:solidFill>
                <a:latin typeface="Helvetica"/>
                <a:cs typeface="Helvetica"/>
              </a:rPr>
              <a:t>Disassortative</a:t>
            </a:r>
            <a:r>
              <a:rPr lang="en-US" sz="1600" dirty="0"/>
              <a:t>:</a:t>
            </a:r>
          </a:p>
          <a:p>
            <a:r>
              <a:rPr lang="en-US" sz="1400" dirty="0">
                <a:latin typeface="Helvetica"/>
                <a:cs typeface="Helvetica"/>
              </a:rPr>
              <a:t>Hubs tend to connect to small nodes.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9" grpId="0"/>
      <p:bldP spid="10"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PROBLEM WITH THE FULL STATISTICAL DESCRIPTION</a:t>
            </a:r>
          </a:p>
        </p:txBody>
      </p:sp>
      <p:sp>
        <p:nvSpPr>
          <p:cNvPr id="21" name="TextBox 3"/>
          <p:cNvSpPr txBox="1">
            <a:spLocks noChangeArrowheads="1"/>
          </p:cNvSpPr>
          <p:nvPr/>
        </p:nvSpPr>
        <p:spPr bwMode="auto">
          <a:xfrm>
            <a:off x="5638800" y="5400675"/>
            <a:ext cx="3429000" cy="230832"/>
          </a:xfrm>
          <a:prstGeom prst="rect">
            <a:avLst/>
          </a:prstGeom>
          <a:noFill/>
          <a:ln w="9525">
            <a:noFill/>
            <a:miter lim="800000"/>
            <a:headEnd/>
            <a:tailEnd/>
          </a:ln>
        </p:spPr>
        <p:txBody>
          <a:bodyPr>
            <a:prstTxWarp prst="textNoShape">
              <a:avLst/>
            </a:prstTxWarp>
            <a:spAutoFit/>
          </a:bodyPr>
          <a:lstStyle/>
          <a:p>
            <a:pPr algn="r"/>
            <a:r>
              <a:rPr lang="en-US" sz="900" b="1" dirty="0">
                <a:solidFill>
                  <a:schemeClr val="bg1">
                    <a:lumMod val="65000"/>
                  </a:schemeClr>
                </a:solidFill>
                <a:latin typeface="Helvetica" pitchFamily="-111" charset="0"/>
                <a:ea typeface="Helvetica" pitchFamily="-111" charset="0"/>
                <a:cs typeface="Helvetica" pitchFamily="-111" charset="0"/>
              </a:rPr>
              <a:t>Network Science: Degree Correlations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
        <p:nvSpPr>
          <p:cNvPr id="5" name="TextBox 4"/>
          <p:cNvSpPr txBox="1"/>
          <p:nvPr/>
        </p:nvSpPr>
        <p:spPr>
          <a:xfrm>
            <a:off x="59283" y="5371444"/>
            <a:ext cx="4438135" cy="276999"/>
          </a:xfrm>
          <a:prstGeom prst="rect">
            <a:avLst/>
          </a:prstGeom>
          <a:noFill/>
        </p:spPr>
        <p:txBody>
          <a:bodyPr wrap="square" rtlCol="0">
            <a:spAutoFit/>
          </a:bodyPr>
          <a:lstStyle/>
          <a:p>
            <a:r>
              <a:rPr lang="en-US" sz="1200" dirty="0">
                <a:solidFill>
                  <a:schemeClr val="accent1">
                    <a:lumMod val="75000"/>
                  </a:schemeClr>
                </a:solidFill>
                <a:latin typeface="Helvetica"/>
                <a:cs typeface="Helvetica"/>
              </a:rPr>
              <a:t>M. E. J. Newman, Phys. Rev. </a:t>
            </a:r>
            <a:r>
              <a:rPr lang="en-US" sz="1200" dirty="0" err="1">
                <a:solidFill>
                  <a:schemeClr val="accent1">
                    <a:lumMod val="75000"/>
                  </a:schemeClr>
                </a:solidFill>
                <a:latin typeface="Helvetica"/>
                <a:cs typeface="Helvetica"/>
              </a:rPr>
              <a:t>Lett</a:t>
            </a:r>
            <a:r>
              <a:rPr lang="en-US" sz="1200" dirty="0">
                <a:solidFill>
                  <a:schemeClr val="accent1">
                    <a:lumMod val="75000"/>
                  </a:schemeClr>
                </a:solidFill>
                <a:latin typeface="Helvetica"/>
                <a:cs typeface="Helvetica"/>
              </a:rPr>
              <a:t>. </a:t>
            </a:r>
            <a:r>
              <a:rPr lang="en-US" sz="1200" b="1" dirty="0">
                <a:solidFill>
                  <a:schemeClr val="accent1">
                    <a:lumMod val="75000"/>
                  </a:schemeClr>
                </a:solidFill>
                <a:latin typeface="Helvetica"/>
                <a:cs typeface="Helvetica"/>
              </a:rPr>
              <a:t>89,</a:t>
            </a:r>
            <a:r>
              <a:rPr lang="en-US" sz="1200" dirty="0">
                <a:solidFill>
                  <a:schemeClr val="accent1">
                    <a:lumMod val="75000"/>
                  </a:schemeClr>
                </a:solidFill>
                <a:latin typeface="Helvetica"/>
                <a:cs typeface="Helvetica"/>
              </a:rPr>
              <a:t> 208701 (2002)</a:t>
            </a:r>
          </a:p>
        </p:txBody>
      </p:sp>
      <p:sp>
        <p:nvSpPr>
          <p:cNvPr id="6" name="TextBox 5"/>
          <p:cNvSpPr txBox="1"/>
          <p:nvPr/>
        </p:nvSpPr>
        <p:spPr>
          <a:xfrm>
            <a:off x="3220131" y="3393959"/>
            <a:ext cx="2058348" cy="584776"/>
          </a:xfrm>
          <a:prstGeom prst="rect">
            <a:avLst/>
          </a:prstGeom>
          <a:noFill/>
        </p:spPr>
        <p:txBody>
          <a:bodyPr wrap="none" rtlCol="0">
            <a:spAutoFit/>
          </a:bodyPr>
          <a:lstStyle/>
          <a:p>
            <a:pPr algn="ctr"/>
            <a:r>
              <a:rPr lang="en-US" sz="1600" i="1" dirty="0"/>
              <a:t>Undirected network:  </a:t>
            </a:r>
          </a:p>
          <a:p>
            <a:pPr algn="ctr"/>
            <a:r>
              <a:rPr lang="en-US" sz="1600" dirty="0"/>
              <a:t> </a:t>
            </a:r>
            <a:r>
              <a:rPr lang="en-US" sz="1600" i="1" dirty="0" err="1"/>
              <a:t>k</a:t>
            </a:r>
            <a:r>
              <a:rPr lang="en-US" sz="1600" i="1" baseline="-25000" dirty="0" err="1"/>
              <a:t>max</a:t>
            </a:r>
            <a:r>
              <a:rPr lang="en-US" sz="1600" i="1" baseline="-25000" dirty="0"/>
              <a:t> </a:t>
            </a:r>
            <a:r>
              <a:rPr lang="en-US" sz="1600" i="1" dirty="0" err="1"/>
              <a:t>x</a:t>
            </a:r>
            <a:r>
              <a:rPr lang="en-US" sz="1600" i="1" dirty="0"/>
              <a:t> </a:t>
            </a:r>
            <a:r>
              <a:rPr lang="en-US" sz="1600" i="1" dirty="0" err="1"/>
              <a:t>k</a:t>
            </a:r>
            <a:r>
              <a:rPr lang="en-US" sz="1600" i="1" baseline="-25000" dirty="0" err="1"/>
              <a:t>max</a:t>
            </a:r>
            <a:r>
              <a:rPr lang="en-US" sz="1600" dirty="0"/>
              <a:t>  matrix           </a:t>
            </a:r>
            <a:r>
              <a:rPr lang="en-US" sz="1600" dirty="0">
                <a:latin typeface="Wingdings"/>
                <a:ea typeface="Wingdings"/>
                <a:cs typeface="Wingdings"/>
              </a:rPr>
              <a:t> </a:t>
            </a:r>
            <a:r>
              <a:rPr lang="en-US" sz="1600" dirty="0"/>
              <a:t> </a:t>
            </a:r>
          </a:p>
        </p:txBody>
      </p:sp>
      <p:sp>
        <p:nvSpPr>
          <p:cNvPr id="7" name="TextBox 6"/>
          <p:cNvSpPr txBox="1"/>
          <p:nvPr/>
        </p:nvSpPr>
        <p:spPr>
          <a:xfrm>
            <a:off x="7752972" y="2411051"/>
            <a:ext cx="1650305" cy="830997"/>
          </a:xfrm>
          <a:prstGeom prst="rect">
            <a:avLst/>
          </a:prstGeom>
          <a:noFill/>
        </p:spPr>
        <p:txBody>
          <a:bodyPr wrap="square" rtlCol="0">
            <a:spAutoFit/>
          </a:bodyPr>
          <a:lstStyle/>
          <a:p>
            <a:r>
              <a:rPr lang="en-US" sz="1600" i="1" dirty="0">
                <a:latin typeface="Helvetica"/>
                <a:cs typeface="Helvetica"/>
              </a:rPr>
              <a:t>Nr. of independent elements</a:t>
            </a:r>
          </a:p>
        </p:txBody>
      </p:sp>
      <p:sp>
        <p:nvSpPr>
          <p:cNvPr id="8" name="TextBox 7"/>
          <p:cNvSpPr txBox="1"/>
          <p:nvPr/>
        </p:nvSpPr>
        <p:spPr>
          <a:xfrm>
            <a:off x="6622309" y="4071065"/>
            <a:ext cx="1271374" cy="338554"/>
          </a:xfrm>
          <a:prstGeom prst="rect">
            <a:avLst/>
          </a:prstGeom>
          <a:noFill/>
        </p:spPr>
        <p:txBody>
          <a:bodyPr wrap="none" rtlCol="0">
            <a:spAutoFit/>
          </a:bodyPr>
          <a:lstStyle/>
          <a:p>
            <a:r>
              <a:rPr lang="en-US" sz="1600" i="1" dirty="0"/>
              <a:t>Constraints</a:t>
            </a:r>
          </a:p>
        </p:txBody>
      </p:sp>
      <p:graphicFrame>
        <p:nvGraphicFramePr>
          <p:cNvPr id="9" name="Object 10"/>
          <p:cNvGraphicFramePr>
            <a:graphicFrameLocks noChangeAspect="1"/>
          </p:cNvGraphicFramePr>
          <p:nvPr/>
        </p:nvGraphicFramePr>
        <p:xfrm>
          <a:off x="4382862" y="2495076"/>
          <a:ext cx="2984500" cy="852714"/>
        </p:xfrm>
        <a:graphic>
          <a:graphicData uri="http://schemas.openxmlformats.org/presentationml/2006/ole">
            <mc:AlternateContent xmlns:mc="http://schemas.openxmlformats.org/markup-compatibility/2006">
              <mc:Choice xmlns:v="urn:schemas-microsoft-com:vml" Requires="v">
                <p:oleObj spid="_x0000_s8206" name="Equation" r:id="rId3" imgW="1422400" imgH="406400" progId="Equation.3">
                  <p:embed/>
                </p:oleObj>
              </mc:Choice>
              <mc:Fallback>
                <p:oleObj name="Equation" r:id="rId3" imgW="1422400" imgH="406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2862" y="2495076"/>
                        <a:ext cx="2984500" cy="8527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15"/>
          <p:cNvGraphicFramePr>
            <a:graphicFrameLocks noChangeAspect="1"/>
          </p:cNvGraphicFramePr>
          <p:nvPr/>
        </p:nvGraphicFramePr>
        <p:xfrm>
          <a:off x="6076209" y="3492601"/>
          <a:ext cx="850900" cy="547687"/>
        </p:xfrm>
        <a:graphic>
          <a:graphicData uri="http://schemas.openxmlformats.org/presentationml/2006/ole">
            <mc:AlternateContent xmlns:mc="http://schemas.openxmlformats.org/markup-compatibility/2006">
              <mc:Choice xmlns:v="urn:schemas-microsoft-com:vml" Requires="v">
                <p:oleObj spid="_x0000_s8207" name="Equation" r:id="rId5" imgW="571500" imgH="368300" progId="Equation.3">
                  <p:embed/>
                </p:oleObj>
              </mc:Choice>
              <mc:Fallback>
                <p:oleObj name="Equation" r:id="rId5" imgW="571500" imgH="3683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76209" y="3492601"/>
                        <a:ext cx="850900" cy="54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6"/>
          <p:cNvGraphicFramePr>
            <a:graphicFrameLocks noChangeAspect="1"/>
          </p:cNvGraphicFramePr>
          <p:nvPr/>
        </p:nvGraphicFramePr>
        <p:xfrm>
          <a:off x="7428759" y="3491013"/>
          <a:ext cx="1098550" cy="549275"/>
        </p:xfrm>
        <a:graphic>
          <a:graphicData uri="http://schemas.openxmlformats.org/presentationml/2006/ole">
            <mc:AlternateContent xmlns:mc="http://schemas.openxmlformats.org/markup-compatibility/2006">
              <mc:Choice xmlns:v="urn:schemas-microsoft-com:vml" Requires="v">
                <p:oleObj spid="_x0000_s8208" name="Equation" r:id="rId7" imgW="736600" imgH="368300" progId="Equation.3">
                  <p:embed/>
                </p:oleObj>
              </mc:Choice>
              <mc:Fallback>
                <p:oleObj name="Equation" r:id="rId7" imgW="736600" imgH="3683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28759" y="3491013"/>
                        <a:ext cx="109855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3331739" y="1126866"/>
            <a:ext cx="4097020" cy="584776"/>
          </a:xfrm>
          <a:prstGeom prst="rect">
            <a:avLst/>
          </a:prstGeom>
          <a:noFill/>
        </p:spPr>
        <p:txBody>
          <a:bodyPr wrap="square" rtlCol="0">
            <a:spAutoFit/>
          </a:bodyPr>
          <a:lstStyle/>
          <a:p>
            <a:r>
              <a:rPr lang="en-US" sz="1600" b="1" dirty="0">
                <a:solidFill>
                  <a:srgbClr val="FF0000"/>
                </a:solidFill>
                <a:latin typeface="Helvetica"/>
                <a:cs typeface="Helvetica"/>
              </a:rPr>
              <a:t>(2) </a:t>
            </a:r>
            <a:r>
              <a:rPr lang="en-US" sz="1600" dirty="0">
                <a:latin typeface="Helvetica"/>
                <a:cs typeface="Helvetica"/>
              </a:rPr>
              <a:t>Based on </a:t>
            </a:r>
            <a:r>
              <a:rPr lang="en-US" sz="1600" i="1" dirty="0" err="1">
                <a:latin typeface="Helvetica"/>
                <a:cs typeface="Helvetica"/>
              </a:rPr>
              <a:t>e</a:t>
            </a:r>
            <a:r>
              <a:rPr lang="en-US" sz="1600" i="1" baseline="-25000" dirty="0" err="1">
                <a:latin typeface="Helvetica"/>
                <a:cs typeface="Helvetica"/>
              </a:rPr>
              <a:t>jk</a:t>
            </a:r>
            <a:r>
              <a:rPr lang="en-US" sz="1600" i="1" baseline="-25000" dirty="0">
                <a:latin typeface="Helvetica"/>
                <a:cs typeface="Helvetica"/>
              </a:rPr>
              <a:t> </a:t>
            </a:r>
            <a:r>
              <a:rPr lang="en-US" sz="1600" dirty="0">
                <a:latin typeface="Helvetica"/>
                <a:cs typeface="Helvetica"/>
              </a:rPr>
              <a:t>and hence requires a large number of elements to inspect: </a:t>
            </a:r>
          </a:p>
        </p:txBody>
      </p:sp>
      <p:sp>
        <p:nvSpPr>
          <p:cNvPr id="13" name="TextBox 12"/>
          <p:cNvSpPr txBox="1"/>
          <p:nvPr/>
        </p:nvSpPr>
        <p:spPr>
          <a:xfrm>
            <a:off x="317501" y="1126866"/>
            <a:ext cx="2620615" cy="1077218"/>
          </a:xfrm>
          <a:prstGeom prst="rect">
            <a:avLst/>
          </a:prstGeom>
          <a:noFill/>
        </p:spPr>
        <p:txBody>
          <a:bodyPr wrap="square" rtlCol="0">
            <a:spAutoFit/>
          </a:bodyPr>
          <a:lstStyle/>
          <a:p>
            <a:r>
              <a:rPr lang="en-US" sz="1600" b="1" dirty="0">
                <a:solidFill>
                  <a:srgbClr val="FF0000"/>
                </a:solidFill>
                <a:latin typeface="Helvetica"/>
                <a:cs typeface="Helvetica"/>
              </a:rPr>
              <a:t>(1) </a:t>
            </a:r>
            <a:r>
              <a:rPr lang="en-US" sz="1600" dirty="0">
                <a:latin typeface="Helvetica"/>
                <a:cs typeface="Helvetica"/>
              </a:rPr>
              <a:t>Difficult to extract information from a visual inspection of a matrix.</a:t>
            </a:r>
          </a:p>
          <a:p>
            <a:endParaRPr lang="en-US" sz="1600" dirty="0">
              <a:latin typeface="Helvetica"/>
              <a:cs typeface="Helvetica"/>
            </a:endParaRPr>
          </a:p>
        </p:txBody>
      </p:sp>
      <p:pic>
        <p:nvPicPr>
          <p:cNvPr id="14" name="Picture 13" descr="astroph_ejk.eps"/>
          <p:cNvPicPr>
            <a:picLocks noChangeAspect="1"/>
          </p:cNvPicPr>
          <p:nvPr/>
        </p:nvPicPr>
        <p:blipFill>
          <a:blip r:embed="rId9"/>
          <a:srcRect l="16772" r="17970"/>
          <a:stretch>
            <a:fillRect/>
          </a:stretch>
        </p:blipFill>
        <p:spPr>
          <a:xfrm>
            <a:off x="122767" y="2104397"/>
            <a:ext cx="2620615" cy="2305229"/>
          </a:xfrm>
          <a:prstGeom prst="rect">
            <a:avLst/>
          </a:prstGeom>
        </p:spPr>
      </p:pic>
      <p:sp>
        <p:nvSpPr>
          <p:cNvPr id="15" name="TextBox 14"/>
          <p:cNvSpPr txBox="1"/>
          <p:nvPr/>
        </p:nvSpPr>
        <p:spPr>
          <a:xfrm>
            <a:off x="275159" y="4767636"/>
            <a:ext cx="6417141" cy="338554"/>
          </a:xfrm>
          <a:prstGeom prst="rect">
            <a:avLst/>
          </a:prstGeom>
          <a:noFill/>
        </p:spPr>
        <p:txBody>
          <a:bodyPr wrap="none" rtlCol="0">
            <a:spAutoFit/>
          </a:bodyPr>
          <a:lstStyle/>
          <a:p>
            <a:r>
              <a:rPr lang="en-US" sz="1600" b="1" dirty="0">
                <a:solidFill>
                  <a:srgbClr val="FF0000"/>
                </a:solidFill>
                <a:latin typeface="Helvetica"/>
                <a:cs typeface="Helvetica"/>
              </a:rPr>
              <a:t>We need to find a way to reduce the information contained in </a:t>
            </a:r>
            <a:r>
              <a:rPr lang="en-US" sz="1600" b="1" i="1" dirty="0" err="1">
                <a:solidFill>
                  <a:srgbClr val="FF0000"/>
                </a:solidFill>
                <a:latin typeface="Helvetica"/>
                <a:cs typeface="Helvetica"/>
              </a:rPr>
              <a:t>e</a:t>
            </a:r>
            <a:r>
              <a:rPr lang="en-US" sz="1600" b="1" i="1" baseline="-25000" dirty="0" err="1">
                <a:solidFill>
                  <a:srgbClr val="FF0000"/>
                </a:solidFill>
                <a:latin typeface="Helvetica"/>
                <a:cs typeface="Helvetica"/>
              </a:rPr>
              <a:t>jk</a:t>
            </a:r>
            <a:r>
              <a:rPr lang="en-US" sz="1600" b="1" dirty="0">
                <a:solidFill>
                  <a:srgbClr val="FF0000"/>
                </a:solidFill>
                <a:latin typeface="Helvetica"/>
                <a:cs typeface="Helvetica"/>
              </a:rPr>
              <a:t> </a:t>
            </a:r>
          </a:p>
        </p:txBody>
      </p:sp>
      <p:cxnSp>
        <p:nvCxnSpPr>
          <p:cNvPr id="16" name="Straight Arrow Connector 15"/>
          <p:cNvCxnSpPr/>
          <p:nvPr/>
        </p:nvCxnSpPr>
        <p:spPr>
          <a:xfrm flipV="1">
            <a:off x="4137370" y="3125888"/>
            <a:ext cx="579953" cy="298102"/>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rot="16200000" flipV="1">
            <a:off x="6338343" y="3260637"/>
            <a:ext cx="417120" cy="150811"/>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rot="16200000" flipV="1">
            <a:off x="7128389" y="3242758"/>
            <a:ext cx="417121" cy="362464"/>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1600250</TotalTime>
  <Words>636</Words>
  <Application>Microsoft Office PowerPoint</Application>
  <PresentationFormat>On-screen Show (16:10)</PresentationFormat>
  <Paragraphs>109</Paragraphs>
  <Slides>13</Slides>
  <Notes>2</Notes>
  <HiddenSlides>0</HiddenSlides>
  <MMClips>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4" baseType="lpstr">
      <vt:lpstr>ＭＳ Ｐゴシック</vt:lpstr>
      <vt:lpstr>Arial</vt:lpstr>
      <vt:lpstr>Calibri</vt:lpstr>
      <vt:lpstr>굴림</vt:lpstr>
      <vt:lpstr>Helvetica</vt:lpstr>
      <vt:lpstr>Symbol</vt:lpstr>
      <vt:lpstr>Times New Roman</vt:lpstr>
      <vt:lpstr>Trajan Pro</vt:lpstr>
      <vt:lpstr>Wingdings</vt:lpstr>
      <vt:lpstr>Office Theme</vt:lpstr>
      <vt:lpstr>Equation</vt:lpstr>
      <vt:lpstr>PowerPoint Presentation</vt:lpstr>
      <vt:lpstr>PowerPoint Presentation</vt:lpstr>
      <vt:lpstr>PowerPoint Presentation</vt:lpstr>
      <vt:lpstr>PowerPoint Presentation</vt:lpstr>
      <vt:lpstr>PowerPoint Presentation</vt:lpstr>
      <vt:lpstr>Do we need both growth and preferential attachment?  YEP</vt:lpstr>
      <vt:lpstr>Regular network</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Science</dc:title>
  <dc:creator>Albert-László Barabási</dc:creator>
  <cp:lastModifiedBy>Windows User</cp:lastModifiedBy>
  <cp:revision>654</cp:revision>
  <dcterms:created xsi:type="dcterms:W3CDTF">2012-04-09T15:24:55Z</dcterms:created>
  <dcterms:modified xsi:type="dcterms:W3CDTF">2021-10-28T06:47:03Z</dcterms:modified>
</cp:coreProperties>
</file>