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72" r:id="rId2"/>
  </p:sldMasterIdLst>
  <p:notesMasterIdLst>
    <p:notesMasterId r:id="rId38"/>
  </p:notesMasterIdLst>
  <p:sldIdLst>
    <p:sldId id="741" r:id="rId3"/>
    <p:sldId id="782" r:id="rId4"/>
    <p:sldId id="783" r:id="rId5"/>
    <p:sldId id="784" r:id="rId6"/>
    <p:sldId id="785" r:id="rId7"/>
    <p:sldId id="786" r:id="rId8"/>
    <p:sldId id="787" r:id="rId9"/>
    <p:sldId id="772" r:id="rId10"/>
    <p:sldId id="690" r:id="rId11"/>
    <p:sldId id="640" r:id="rId12"/>
    <p:sldId id="689" r:id="rId13"/>
    <p:sldId id="827" r:id="rId14"/>
    <p:sldId id="691" r:id="rId15"/>
    <p:sldId id="692" r:id="rId16"/>
    <p:sldId id="685" r:id="rId17"/>
    <p:sldId id="693" r:id="rId18"/>
    <p:sldId id="694" r:id="rId19"/>
    <p:sldId id="695" r:id="rId20"/>
    <p:sldId id="696" r:id="rId21"/>
    <p:sldId id="697" r:id="rId22"/>
    <p:sldId id="698" r:id="rId23"/>
    <p:sldId id="699" r:id="rId24"/>
    <p:sldId id="701" r:id="rId25"/>
    <p:sldId id="773" r:id="rId26"/>
    <p:sldId id="774" r:id="rId27"/>
    <p:sldId id="776" r:id="rId28"/>
    <p:sldId id="777" r:id="rId29"/>
    <p:sldId id="778" r:id="rId30"/>
    <p:sldId id="779" r:id="rId31"/>
    <p:sldId id="780" r:id="rId32"/>
    <p:sldId id="781" r:id="rId33"/>
    <p:sldId id="790" r:id="rId34"/>
    <p:sldId id="791" r:id="rId35"/>
    <p:sldId id="792" r:id="rId36"/>
    <p:sldId id="793" r:id="rId37"/>
  </p:sldIdLst>
  <p:sldSz cx="9144000" cy="5715000" type="screen16x10"/>
  <p:notesSz cx="6858000" cy="9144000"/>
  <p:defaultTextStyle>
    <a:defPPr>
      <a:defRPr lang="en-US"/>
    </a:defPPr>
    <a:lvl1pPr algn="l" defTabSz="457200" rtl="0" fontAlgn="base">
      <a:spcBef>
        <a:spcPct val="0"/>
      </a:spcBef>
      <a:spcAft>
        <a:spcPct val="0"/>
      </a:spcAft>
      <a:defRPr kern="1200">
        <a:solidFill>
          <a:schemeClr val="tx1"/>
        </a:solidFill>
        <a:latin typeface="Arial" pitchFamily="-84" charset="0"/>
        <a:ea typeface="ＭＳ Ｐゴシック" charset="-128"/>
        <a:cs typeface="ＭＳ Ｐゴシック" charset="-128"/>
      </a:defRPr>
    </a:lvl1pPr>
    <a:lvl2pPr marL="457200" algn="l" defTabSz="457200" rtl="0" fontAlgn="base">
      <a:spcBef>
        <a:spcPct val="0"/>
      </a:spcBef>
      <a:spcAft>
        <a:spcPct val="0"/>
      </a:spcAft>
      <a:defRPr kern="1200">
        <a:solidFill>
          <a:schemeClr val="tx1"/>
        </a:solidFill>
        <a:latin typeface="Arial" pitchFamily="-84" charset="0"/>
        <a:ea typeface="ＭＳ Ｐゴシック" charset="-128"/>
        <a:cs typeface="ＭＳ Ｐゴシック" charset="-128"/>
      </a:defRPr>
    </a:lvl2pPr>
    <a:lvl3pPr marL="914400" algn="l" defTabSz="457200" rtl="0" fontAlgn="base">
      <a:spcBef>
        <a:spcPct val="0"/>
      </a:spcBef>
      <a:spcAft>
        <a:spcPct val="0"/>
      </a:spcAft>
      <a:defRPr kern="1200">
        <a:solidFill>
          <a:schemeClr val="tx1"/>
        </a:solidFill>
        <a:latin typeface="Arial" pitchFamily="-84" charset="0"/>
        <a:ea typeface="ＭＳ Ｐゴシック" charset="-128"/>
        <a:cs typeface="ＭＳ Ｐゴシック" charset="-128"/>
      </a:defRPr>
    </a:lvl3pPr>
    <a:lvl4pPr marL="1371600" algn="l" defTabSz="457200" rtl="0" fontAlgn="base">
      <a:spcBef>
        <a:spcPct val="0"/>
      </a:spcBef>
      <a:spcAft>
        <a:spcPct val="0"/>
      </a:spcAft>
      <a:defRPr kern="1200">
        <a:solidFill>
          <a:schemeClr val="tx1"/>
        </a:solidFill>
        <a:latin typeface="Arial" pitchFamily="-84" charset="0"/>
        <a:ea typeface="ＭＳ Ｐゴシック" charset="-128"/>
        <a:cs typeface="ＭＳ Ｐゴシック" charset="-128"/>
      </a:defRPr>
    </a:lvl4pPr>
    <a:lvl5pPr marL="1828800" algn="l" defTabSz="457200" rtl="0" fontAlgn="base">
      <a:spcBef>
        <a:spcPct val="0"/>
      </a:spcBef>
      <a:spcAft>
        <a:spcPct val="0"/>
      </a:spcAft>
      <a:defRPr kern="1200">
        <a:solidFill>
          <a:schemeClr val="tx1"/>
        </a:solidFill>
        <a:latin typeface="Arial" pitchFamily="-84" charset="0"/>
        <a:ea typeface="ＭＳ Ｐゴシック" charset="-128"/>
        <a:cs typeface="ＭＳ Ｐゴシック" charset="-128"/>
      </a:defRPr>
    </a:lvl5pPr>
    <a:lvl6pPr marL="2286000" algn="l" defTabSz="457200" rtl="0" eaLnBrk="1" latinLnBrk="0" hangingPunct="1">
      <a:defRPr kern="1200">
        <a:solidFill>
          <a:schemeClr val="tx1"/>
        </a:solidFill>
        <a:latin typeface="Arial" pitchFamily="-84" charset="0"/>
        <a:ea typeface="ＭＳ Ｐゴシック" charset="-128"/>
        <a:cs typeface="ＭＳ Ｐゴシック" charset="-128"/>
      </a:defRPr>
    </a:lvl6pPr>
    <a:lvl7pPr marL="2743200" algn="l" defTabSz="457200" rtl="0" eaLnBrk="1" latinLnBrk="0" hangingPunct="1">
      <a:defRPr kern="1200">
        <a:solidFill>
          <a:schemeClr val="tx1"/>
        </a:solidFill>
        <a:latin typeface="Arial" pitchFamily="-84" charset="0"/>
        <a:ea typeface="ＭＳ Ｐゴシック" charset="-128"/>
        <a:cs typeface="ＭＳ Ｐゴシック" charset="-128"/>
      </a:defRPr>
    </a:lvl7pPr>
    <a:lvl8pPr marL="3200400" algn="l" defTabSz="457200" rtl="0" eaLnBrk="1" latinLnBrk="0" hangingPunct="1">
      <a:defRPr kern="1200">
        <a:solidFill>
          <a:schemeClr val="tx1"/>
        </a:solidFill>
        <a:latin typeface="Arial" pitchFamily="-84" charset="0"/>
        <a:ea typeface="ＭＳ Ｐゴシック" charset="-128"/>
        <a:cs typeface="ＭＳ Ｐゴシック" charset="-128"/>
      </a:defRPr>
    </a:lvl8pPr>
    <a:lvl9pPr marL="3657600" algn="l" defTabSz="457200" rtl="0" eaLnBrk="1" latinLnBrk="0" hangingPunct="1">
      <a:defRPr kern="1200">
        <a:solidFill>
          <a:schemeClr val="tx1"/>
        </a:solidFill>
        <a:latin typeface="Arial" pitchFamily="-84" charset="0"/>
        <a:ea typeface="ＭＳ Ｐゴシック" charset="-128"/>
        <a:cs typeface="ＭＳ Ｐゴシック" charset="-128"/>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82180" autoAdjust="0"/>
  </p:normalViewPr>
  <p:slideViewPr>
    <p:cSldViewPr snapToGrid="0" snapToObjects="1">
      <p:cViewPr varScale="1">
        <p:scale>
          <a:sx n="70" d="100"/>
          <a:sy n="70" d="100"/>
        </p:scale>
        <p:origin x="900" y="52"/>
      </p:cViewPr>
      <p:guideLst>
        <p:guide orient="horz" pos="180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 Id="rId4"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png"/></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emf"/><Relationship Id="rId1" Type="http://schemas.openxmlformats.org/officeDocument/2006/relationships/image" Target="../media/image35.emf"/><Relationship Id="rId4" Type="http://schemas.openxmlformats.org/officeDocument/2006/relationships/image" Target="../media/image38.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image" Target="../media/image41.emf"/><Relationship Id="rId6" Type="http://schemas.openxmlformats.org/officeDocument/2006/relationships/image" Target="../media/image46.emf"/><Relationship Id="rId5" Type="http://schemas.openxmlformats.org/officeDocument/2006/relationships/image" Target="../media/image45.emf"/><Relationship Id="rId4" Type="http://schemas.openxmlformats.org/officeDocument/2006/relationships/image" Target="../media/image44.e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image" Target="../media/image47.emf"/></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56.emf"/><Relationship Id="rId3" Type="http://schemas.openxmlformats.org/officeDocument/2006/relationships/image" Target="../media/image51.emf"/><Relationship Id="rId7" Type="http://schemas.openxmlformats.org/officeDocument/2006/relationships/image" Target="../media/image55.emf"/><Relationship Id="rId2" Type="http://schemas.openxmlformats.org/officeDocument/2006/relationships/image" Target="../media/image50.emf"/><Relationship Id="rId1" Type="http://schemas.openxmlformats.org/officeDocument/2006/relationships/image" Target="../media/image49.emf"/><Relationship Id="rId6" Type="http://schemas.openxmlformats.org/officeDocument/2006/relationships/image" Target="../media/image54.emf"/><Relationship Id="rId5" Type="http://schemas.openxmlformats.org/officeDocument/2006/relationships/image" Target="../media/image53.emf"/><Relationship Id="rId4" Type="http://schemas.openxmlformats.org/officeDocument/2006/relationships/image" Target="../media/image52.emf"/></Relationships>
</file>

<file path=ppt/drawings/_rels/vmlDrawing11.vml.rels><?xml version="1.0" encoding="UTF-8" standalone="yes"?>
<Relationships xmlns="http://schemas.openxmlformats.org/package/2006/relationships"><Relationship Id="rId8" Type="http://schemas.openxmlformats.org/officeDocument/2006/relationships/image" Target="../media/image64.emf"/><Relationship Id="rId3" Type="http://schemas.openxmlformats.org/officeDocument/2006/relationships/image" Target="../media/image59.emf"/><Relationship Id="rId7" Type="http://schemas.openxmlformats.org/officeDocument/2006/relationships/image" Target="../media/image63.emf"/><Relationship Id="rId2" Type="http://schemas.openxmlformats.org/officeDocument/2006/relationships/image" Target="../media/image58.emf"/><Relationship Id="rId1" Type="http://schemas.openxmlformats.org/officeDocument/2006/relationships/image" Target="../media/image57.emf"/><Relationship Id="rId6" Type="http://schemas.openxmlformats.org/officeDocument/2006/relationships/image" Target="../media/image62.emf"/><Relationship Id="rId5" Type="http://schemas.openxmlformats.org/officeDocument/2006/relationships/image" Target="../media/image61.emf"/><Relationship Id="rId4" Type="http://schemas.openxmlformats.org/officeDocument/2006/relationships/image" Target="../media/image60.e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image" Target="../media/image66.emf"/><Relationship Id="rId1" Type="http://schemas.openxmlformats.org/officeDocument/2006/relationships/image" Target="../media/image65.emf"/><Relationship Id="rId5" Type="http://schemas.openxmlformats.org/officeDocument/2006/relationships/image" Target="../media/image69.emf"/><Relationship Id="rId4" Type="http://schemas.openxmlformats.org/officeDocument/2006/relationships/image" Target="../media/image68.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77.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80.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82.wmf"/></Relationships>
</file>

<file path=ppt/drawings/_rels/vmlDrawing16.vml.rels><?xml version="1.0" encoding="UTF-8" standalone="yes"?>
<Relationships xmlns="http://schemas.openxmlformats.org/package/2006/relationships"><Relationship Id="rId8" Type="http://schemas.openxmlformats.org/officeDocument/2006/relationships/image" Target="../media/image91.emf"/><Relationship Id="rId3" Type="http://schemas.openxmlformats.org/officeDocument/2006/relationships/image" Target="../media/image86.emf"/><Relationship Id="rId7" Type="http://schemas.openxmlformats.org/officeDocument/2006/relationships/image" Target="../media/image90.wmf"/><Relationship Id="rId2" Type="http://schemas.openxmlformats.org/officeDocument/2006/relationships/image" Target="../media/image85.emf"/><Relationship Id="rId1" Type="http://schemas.openxmlformats.org/officeDocument/2006/relationships/image" Target="../media/image84.emf"/><Relationship Id="rId6" Type="http://schemas.openxmlformats.org/officeDocument/2006/relationships/image" Target="../media/image89.emf"/><Relationship Id="rId5" Type="http://schemas.openxmlformats.org/officeDocument/2006/relationships/image" Target="../media/image88.emf"/><Relationship Id="rId4" Type="http://schemas.openxmlformats.org/officeDocument/2006/relationships/image" Target="../media/image8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16FF1D1B-9323-7342-B3D6-B0E9FC9F010C}" type="datetime1">
              <a:rPr lang="en-US"/>
              <a:pPr>
                <a:defRPr/>
              </a:pPr>
              <a:t>9/30/2021</a:t>
            </a:fld>
            <a:endParaRPr lang="en-US"/>
          </a:p>
        </p:txBody>
      </p:sp>
      <p:sp>
        <p:nvSpPr>
          <p:cNvPr id="4" name="Slide Image Placeholder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3B6FA8C5-854E-8D4F-A2B2-CF41D1C7858F}" type="slidenum">
              <a:rPr lang="en-US"/>
              <a:pPr>
                <a:defRPr/>
              </a:pPr>
              <a:t>‹#›</a:t>
            </a:fld>
            <a:endParaRPr lang="en-US"/>
          </a:p>
        </p:txBody>
      </p:sp>
    </p:spTree>
    <p:extLst>
      <p:ext uri="{BB962C8B-B14F-4D97-AF65-F5344CB8AC3E}">
        <p14:creationId xmlns:p14="http://schemas.microsoft.com/office/powerpoint/2010/main" val="957549632"/>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09" charset="-128"/>
        <a:cs typeface="ＭＳ Ｐゴシック" pitchFamily="-109"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09"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pitchFamily="-8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pitchFamily="-8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pitchFamily="-8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p:cNvSpPr>
          <p:nvPr>
            <p:ph type="sldImg"/>
          </p:nvPr>
        </p:nvSpPr>
        <p:spPr>
          <a:xfrm>
            <a:off x="685800" y="685800"/>
            <a:ext cx="5486400" cy="3429000"/>
          </a:xfrm>
          <a:ln/>
        </p:spPr>
      </p:sp>
      <p:sp>
        <p:nvSpPr>
          <p:cNvPr id="178179" name="Notes Placeholder 2"/>
          <p:cNvSpPr>
            <a:spLocks noGrp="1"/>
          </p:cNvSpPr>
          <p:nvPr>
            <p:ph type="body" idx="1"/>
          </p:nvPr>
        </p:nvSpPr>
        <p:spPr>
          <a:noFill/>
          <a:ln/>
        </p:spPr>
        <p:txBody>
          <a:bodyPr/>
          <a:lstStyle/>
          <a:p>
            <a:endParaRPr lang="en-US" dirty="0">
              <a:latin typeface="Times New Roman" charset="0"/>
              <a:ea typeface="ＭＳ Ｐゴシック" charset="-128"/>
              <a:cs typeface="ＭＳ Ｐゴシック" charset="-128"/>
            </a:endParaRPr>
          </a:p>
        </p:txBody>
      </p:sp>
      <p:sp>
        <p:nvSpPr>
          <p:cNvPr id="178180" name="Slide Number Placeholder 3"/>
          <p:cNvSpPr>
            <a:spLocks noGrp="1"/>
          </p:cNvSpPr>
          <p:nvPr>
            <p:ph type="sldNum" sz="quarter" idx="5"/>
          </p:nvPr>
        </p:nvSpPr>
        <p:spPr>
          <a:noFill/>
        </p:spPr>
        <p:txBody>
          <a:bodyPr/>
          <a:lstStyle/>
          <a:p>
            <a:fld id="{7A908E00-6592-2642-B910-4C1491EDF6D1}" type="slidenum">
              <a:rPr lang="en-US">
                <a:solidFill>
                  <a:prstClr val="black"/>
                </a:solidFill>
              </a:rPr>
              <a:pPr/>
              <a:t>1</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8</a:t>
            </a:fld>
            <a:endParaRPr lang="en-US"/>
          </a:p>
        </p:txBody>
      </p:sp>
    </p:spTree>
    <p:extLst>
      <p:ext uri="{BB962C8B-B14F-4D97-AF65-F5344CB8AC3E}">
        <p14:creationId xmlns:p14="http://schemas.microsoft.com/office/powerpoint/2010/main" val="2311868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p:cNvSpPr>
          <p:nvPr>
            <p:ph type="sldImg"/>
          </p:nvPr>
        </p:nvSpPr>
        <p:spPr bwMode="auto">
          <a:noFill/>
          <a:ln>
            <a:solidFill>
              <a:srgbClr val="000000"/>
            </a:solidFill>
            <a:miter lim="800000"/>
            <a:headEnd/>
            <a:tailEnd/>
          </a:ln>
        </p:spPr>
      </p:sp>
      <mc:AlternateContent xmlns:mc="http://schemas.openxmlformats.org/markup-compatibility/2006" xmlns:a14="http://schemas.microsoft.com/office/drawing/2010/main">
        <mc:Choice Requires="a14">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14:m>
                  <m:oMath xmlns:m="http://schemas.openxmlformats.org/officeDocument/2006/math">
                    <a:fld id="{78129389-06B3-4C4A-AA53-FF5372763FA0}" type="mathplaceholder">
                      <a:rPr lang="en-US" i="1" smtClean="0">
                        <a:latin typeface="Cambria Math"/>
                        <a:ea typeface="ＭＳ Ｐゴシック" charset="-128"/>
                      </a:rPr>
                      <a:t>Type equation here.</a:t>
                    </a:fld>
                  </m:oMath>
                </a14:m>
                <a:r>
                  <a:rPr lang="en-US" dirty="0">
                    <a:ea typeface="ＭＳ Ｐゴシック" charset="-128"/>
                    <a:cs typeface="ＭＳ Ｐゴシック" charset="-128"/>
                  </a:rPr>
                  <a:t>PREDICTIONS:</a:t>
                </a:r>
              </a:p>
              <a:p>
                <a:endParaRPr lang="en-US" dirty="0">
                  <a:ea typeface="ＭＳ Ｐゴシック" charset="-128"/>
                  <a:cs typeface="ＭＳ Ｐゴシック" charset="-128"/>
                </a:endParaRPr>
              </a:p>
              <a:p>
                <a:r>
                  <a:rPr lang="en-US" dirty="0">
                    <a:ea typeface="ＭＳ Ｐゴシック" charset="-128"/>
                    <a:cs typeface="ＭＳ Ｐゴシック" charset="-128"/>
                  </a:rPr>
                  <a:t> (</a:t>
                </a:r>
                <a:r>
                  <a:rPr lang="en-US" dirty="0" err="1">
                    <a:ea typeface="ＭＳ Ｐゴシック" charset="-128"/>
                    <a:cs typeface="ＭＳ Ｐゴシック" charset="-128"/>
                  </a:rPr>
                  <a:t>i</a:t>
                </a:r>
                <a:r>
                  <a:rPr lang="en-US" dirty="0">
                    <a:ea typeface="ＭＳ Ｐゴシック" charset="-128"/>
                    <a:cs typeface="ＭＳ Ｐゴシック" charset="-128"/>
                  </a:rPr>
                  <a:t>) The degree exponent $\gamma$ is independent of $</a:t>
                </a:r>
                <a:r>
                  <a:rPr lang="en-US" dirty="0" err="1">
                    <a:ea typeface="ＭＳ Ｐゴシック" charset="-128"/>
                    <a:cs typeface="ＭＳ Ｐゴシック" charset="-128"/>
                  </a:rPr>
                  <a:t>m</a:t>
                </a:r>
                <a:r>
                  <a:rPr lang="en-US" dirty="0">
                    <a:ea typeface="ＭＳ Ｐゴシック" charset="-128"/>
                    <a:cs typeface="ＭＳ Ｐゴシック" charset="-128"/>
                  </a:rPr>
                  <a:t>$, a prediction that is in agreement with the numerical results (see Fig. 4).</a:t>
                </a:r>
              </a:p>
              <a:p>
                <a:endParaRPr lang="en-US" dirty="0">
                  <a:ea typeface="ＭＳ Ｐゴシック" charset="-128"/>
                  <a:cs typeface="ＭＳ Ｐゴシック" charset="-128"/>
                </a:endParaRPr>
              </a:p>
              <a:p>
                <a:r>
                  <a:rPr lang="en-US" dirty="0">
                    <a:ea typeface="ＭＳ Ｐゴシック" charset="-128"/>
                    <a:cs typeface="ＭＳ Ｐゴシック" charset="-128"/>
                  </a:rPr>
                  <a:t>(ii) As the power-law observed for real networks describes systems of rather different ages and sizes, it is expected that a correct model should provide a time-independent degree distribution. Indeed, Eq.(\</a:t>
                </a:r>
                <a:r>
                  <a:rPr lang="en-US" dirty="0" err="1">
                    <a:ea typeface="ＭＳ Ｐゴシック" charset="-128"/>
                    <a:cs typeface="ＭＳ Ｐゴシック" charset="-128"/>
                  </a:rPr>
                  <a:t>ref{cube</a:t>
                </a:r>
                <a:r>
                  <a:rPr lang="en-US" dirty="0">
                    <a:ea typeface="ＭＳ Ｐゴシック" charset="-128"/>
                    <a:cs typeface="ＭＳ Ｐゴシック" charset="-128"/>
                  </a:rPr>
                  <a:t>}) predicts that asymptotically (i.e. in the $</a:t>
                </a:r>
                <a:r>
                  <a:rPr lang="en-US" dirty="0" err="1">
                    <a:ea typeface="ＭＳ Ｐゴシック" charset="-128"/>
                    <a:cs typeface="ＭＳ Ｐゴシック" charset="-128"/>
                  </a:rPr>
                  <a:t>t</a:t>
                </a:r>
                <a:r>
                  <a:rPr lang="en-US" dirty="0">
                    <a:ea typeface="ＭＳ Ｐゴシック" charset="-128"/>
                    <a:cs typeface="ＭＳ Ｐゴシック" charset="-128"/>
                  </a:rPr>
                  <a:t> \</a:t>
                </a:r>
                <a:r>
                  <a:rPr lang="en-US" dirty="0" err="1">
                    <a:ea typeface="ＭＳ Ｐゴシック" charset="-128"/>
                    <a:cs typeface="ＭＳ Ｐゴシック" charset="-128"/>
                  </a:rPr>
                  <a:t>gg</a:t>
                </a:r>
                <a:r>
                  <a:rPr lang="en-US" dirty="0">
                    <a:ea typeface="ＭＳ Ｐゴシック" charset="-128"/>
                    <a:cs typeface="ＭＳ Ｐゴシック" charset="-128"/>
                  </a:rPr>
                  <a:t> m_0$ limit) the degree distribution of the BA model is independent of time (and, subsequently, independent of the system size $N=m_0+t$), indicating that despite its continuous growth, the network reaches a stationary scale-free state. </a:t>
                </a:r>
              </a:p>
              <a:p>
                <a:r>
                  <a:rPr lang="en-US" dirty="0">
                    <a:ea typeface="ＭＳ Ｐゴシック" charset="-128"/>
                    <a:cs typeface="ＭＳ Ｐゴシック" charset="-128"/>
                  </a:rPr>
                  <a:t>Nominal similarities shown in Figure 4 support these predictions.</a:t>
                </a:r>
              </a:p>
              <a:p>
                <a:endParaRPr lang="en-US" dirty="0">
                  <a:ea typeface="ＭＳ Ｐゴシック" charset="-128"/>
                  <a:cs typeface="ＭＳ Ｐゴシック" charset="-128"/>
                </a:endParaRPr>
              </a:p>
              <a:p>
                <a:r>
                  <a:rPr lang="en-US" dirty="0">
                    <a:ea typeface="ＭＳ Ｐゴシック" charset="-128"/>
                    <a:cs typeface="ＭＳ Ｐゴシック" charset="-128"/>
                  </a:rPr>
                  <a:t>(iii) Equation (\</a:t>
                </a:r>
                <a:r>
                  <a:rPr lang="en-US" dirty="0" err="1">
                    <a:ea typeface="ＭＳ Ｐゴシック" charset="-128"/>
                    <a:cs typeface="ＭＳ Ｐゴシック" charset="-128"/>
                  </a:rPr>
                  <a:t>ref{cube</a:t>
                </a:r>
                <a:r>
                  <a:rPr lang="en-US" dirty="0">
                    <a:ea typeface="ＭＳ Ｐゴシック" charset="-128"/>
                    <a:cs typeface="ＭＳ Ｐゴシック" charset="-128"/>
                  </a:rPr>
                  <a:t>}) indicates that the coefficient of the power-law distribution is proportional to $m^2$. a prediction again confirmed by the numerical simulations shown in Figure \</a:t>
                </a:r>
                <a:r>
                  <a:rPr lang="en-US" dirty="0" err="1">
                    <a:ea typeface="ＭＳ Ｐゴシック" charset="-128"/>
                    <a:cs typeface="ＭＳ Ｐゴシック" charset="-128"/>
                  </a:rPr>
                  <a:t>ref{F-BA-BAScaling</a:t>
                </a:r>
                <a:r>
                  <a:rPr lang="en-US" dirty="0">
                    <a:ea typeface="ＭＳ Ｐゴシック" charset="-128"/>
                    <a:cs typeface="ＭＳ Ｐゴシック" charset="-128"/>
                  </a:rPr>
                  <a:t>}.</a:t>
                </a:r>
              </a:p>
            </p:txBody>
          </p:sp>
        </mc:Choice>
        <mc:Fallback xmlns="">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i="0" smtClean="0">
                    <a:latin typeface="Cambria Math"/>
                    <a:ea typeface="ＭＳ Ｐゴシック" charset="-128"/>
                    <a:cs typeface="ＭＳ Ｐゴシック" charset="-128"/>
                  </a:rPr>
                  <a:t>"Type equation here."</a:t>
                </a:r>
                <a:r>
                  <a:rPr lang="en-US" dirty="0" smtClean="0">
                    <a:ea typeface="ＭＳ Ｐゴシック" charset="-128"/>
                    <a:cs typeface="ＭＳ Ｐゴシック" charset="-128"/>
                  </a:rPr>
                  <a:t>PREDICTIONS</a:t>
                </a:r>
                <a:r>
                  <a:rPr lang="en-US" dirty="0" smtClean="0">
                    <a:ea typeface="ＭＳ Ｐゴシック" charset="-128"/>
                    <a:cs typeface="ＭＳ Ｐゴシック" charset="-128"/>
                  </a:rPr>
                  <a:t>:</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 (</a:t>
                </a:r>
                <a:r>
                  <a:rPr lang="en-US" dirty="0" err="1" smtClean="0">
                    <a:ea typeface="ＭＳ Ｐゴシック" charset="-128"/>
                    <a:cs typeface="ＭＳ Ｐゴシック" charset="-128"/>
                  </a:rPr>
                  <a:t>i</a:t>
                </a:r>
                <a:r>
                  <a:rPr lang="en-US" dirty="0" smtClean="0">
                    <a:ea typeface="ＭＳ Ｐゴシック" charset="-128"/>
                    <a:cs typeface="ＭＳ Ｐゴシック" charset="-128"/>
                  </a:rPr>
                  <a:t>) The degree exponent $\gamma$ is independent of $</a:t>
                </a:r>
                <a:r>
                  <a:rPr lang="en-US" dirty="0" err="1" smtClean="0">
                    <a:ea typeface="ＭＳ Ｐゴシック" charset="-128"/>
                    <a:cs typeface="ＭＳ Ｐゴシック" charset="-128"/>
                  </a:rPr>
                  <a:t>m</a:t>
                </a:r>
                <a:r>
                  <a:rPr lang="en-US" dirty="0" smtClean="0">
                    <a:ea typeface="ＭＳ Ｐゴシック" charset="-128"/>
                    <a:cs typeface="ＭＳ Ｐゴシック" charset="-128"/>
                  </a:rPr>
                  <a:t>$, a prediction that is in agreement with the numerical results (see Fig. 4).</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(ii) As the power-law observed for real networks describes systems of rather different ages and sizes, it is expected that a correct model should provide a time-independent degree distribution. Indeed, Eq.(\</a:t>
                </a:r>
                <a:r>
                  <a:rPr lang="en-US" dirty="0" err="1" smtClean="0">
                    <a:ea typeface="ＭＳ Ｐゴシック" charset="-128"/>
                    <a:cs typeface="ＭＳ Ｐゴシック" charset="-128"/>
                  </a:rPr>
                  <a:t>ref{cube</a:t>
                </a:r>
                <a:r>
                  <a:rPr lang="en-US" dirty="0" smtClean="0">
                    <a:ea typeface="ＭＳ Ｐゴシック" charset="-128"/>
                    <a:cs typeface="ＭＳ Ｐゴシック" charset="-128"/>
                  </a:rPr>
                  <a:t>}) predicts that asymptotically (i.e. in the $</a:t>
                </a:r>
                <a:r>
                  <a:rPr lang="en-US" dirty="0" err="1" smtClean="0">
                    <a:ea typeface="ＭＳ Ｐゴシック" charset="-128"/>
                    <a:cs typeface="ＭＳ Ｐゴシック" charset="-128"/>
                  </a:rPr>
                  <a:t>t</a:t>
                </a:r>
                <a:r>
                  <a:rPr lang="en-US" dirty="0" smtClean="0">
                    <a:ea typeface="ＭＳ Ｐゴシック" charset="-128"/>
                    <a:cs typeface="ＭＳ Ｐゴシック" charset="-128"/>
                  </a:rPr>
                  <a:t> \</a:t>
                </a:r>
                <a:r>
                  <a:rPr lang="en-US" dirty="0" err="1" smtClean="0">
                    <a:ea typeface="ＭＳ Ｐゴシック" charset="-128"/>
                    <a:cs typeface="ＭＳ Ｐゴシック" charset="-128"/>
                  </a:rPr>
                  <a:t>gg</a:t>
                </a:r>
                <a:r>
                  <a:rPr lang="en-US" dirty="0" smtClean="0">
                    <a:ea typeface="ＭＳ Ｐゴシック" charset="-128"/>
                    <a:cs typeface="ＭＳ Ｐゴシック" charset="-128"/>
                  </a:rPr>
                  <a:t> m_0$ limit) the degree distribution of the BA model is independent of time (and, subsequently, independent of the system size $N=m_0+t$), indicating that despite its continuous growth, the network reaches a stationary scale-free state. </a:t>
                </a:r>
              </a:p>
              <a:p>
                <a:r>
                  <a:rPr lang="en-US" dirty="0" smtClean="0">
                    <a:ea typeface="ＭＳ Ｐゴシック" charset="-128"/>
                    <a:cs typeface="ＭＳ Ｐゴシック" charset="-128"/>
                  </a:rPr>
                  <a:t>Nominal similarities shown in Figure 4 support these predictions.</a:t>
                </a:r>
              </a:p>
              <a:p>
                <a:endParaRPr lang="en-US" dirty="0" smtClean="0">
                  <a:ea typeface="ＭＳ Ｐゴシック" charset="-128"/>
                  <a:cs typeface="ＭＳ Ｐゴシック" charset="-128"/>
                </a:endParaRPr>
              </a:p>
              <a:p>
                <a:r>
                  <a:rPr lang="en-US" dirty="0" smtClean="0">
                    <a:ea typeface="ＭＳ Ｐゴシック" charset="-128"/>
                    <a:cs typeface="ＭＳ Ｐゴシック" charset="-128"/>
                  </a:rPr>
                  <a:t>(iii) Equation (\</a:t>
                </a:r>
                <a:r>
                  <a:rPr lang="en-US" dirty="0" err="1" smtClean="0">
                    <a:ea typeface="ＭＳ Ｐゴシック" charset="-128"/>
                    <a:cs typeface="ＭＳ Ｐゴシック" charset="-128"/>
                  </a:rPr>
                  <a:t>ref{cube</a:t>
                </a:r>
                <a:r>
                  <a:rPr lang="en-US" dirty="0" smtClean="0">
                    <a:ea typeface="ＭＳ Ｐゴシック" charset="-128"/>
                    <a:cs typeface="ＭＳ Ｐゴシック" charset="-128"/>
                  </a:rPr>
                  <a:t>}) indicates that the coefficient of the power-law distribution is proportional to $m^2$. a prediction again confirmed by the numerical simulations shown in Figure \</a:t>
                </a:r>
                <a:r>
                  <a:rPr lang="en-US" dirty="0" err="1" smtClean="0">
                    <a:ea typeface="ＭＳ Ｐゴシック" charset="-128"/>
                    <a:cs typeface="ＭＳ Ｐゴシック" charset="-128"/>
                  </a:rPr>
                  <a:t>ref{F-BA-BAScaling</a:t>
                </a:r>
                <a:r>
                  <a:rPr lang="en-US" dirty="0" smtClean="0">
                    <a:ea typeface="ＭＳ Ｐゴシック" charset="-128"/>
                    <a:cs typeface="ＭＳ Ｐゴシック" charset="-128"/>
                  </a:rPr>
                  <a:t>}.</a:t>
                </a:r>
              </a:p>
            </p:txBody>
          </p:sp>
        </mc:Fallback>
      </mc:AlternateContent>
      <p:sp>
        <p:nvSpPr>
          <p:cNvPr id="4" name="Slide Number Placeholder 3"/>
          <p:cNvSpPr>
            <a:spLocks noGrp="1"/>
          </p:cNvSpPr>
          <p:nvPr>
            <p:ph type="sldNum" sz="quarter" idx="5"/>
          </p:nvPr>
        </p:nvSpPr>
        <p:spPr/>
        <p:txBody>
          <a:bodyPr/>
          <a:lstStyle/>
          <a:p>
            <a:pPr>
              <a:defRPr/>
            </a:pPr>
            <a:fld id="{1D1F167C-8E03-6D40-A613-BE0F4B913C73}" type="slidenum">
              <a:rPr lang="en-US" smtClean="0"/>
              <a:pPr>
                <a:defRPr/>
              </a:pPr>
              <a:t>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p:cNvSpPr>
          <p:nvPr>
            <p:ph type="sldImg"/>
          </p:nvPr>
        </p:nvSpPr>
        <p:spPr bwMode="auto">
          <a:noFill/>
          <a:ln>
            <a:solidFill>
              <a:srgbClr val="000000"/>
            </a:solidFill>
            <a:miter lim="800000"/>
            <a:headEnd/>
            <a:tailEnd/>
          </a:ln>
        </p:spPr>
      </p:sp>
      <mc:AlternateContent xmlns:mc="http://schemas.openxmlformats.org/markup-compatibility/2006" xmlns:a14="http://schemas.microsoft.com/office/drawing/2010/main">
        <mc:Choice Requires="a14">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14:m>
                  <m:oMath xmlns:m="http://schemas.openxmlformats.org/officeDocument/2006/math">
                    <a:fld id="{CA9DE5E5-E32C-4DE4-803A-14FBFCBF5134}" type="mathplaceholder">
                      <a:rPr lang="en-US" i="1" smtClean="0">
                        <a:latin typeface="Cambria Math"/>
                        <a:ea typeface="ＭＳ Ｐゴシック" charset="-128"/>
                      </a:rPr>
                      <a:t>Type equation here.</a:t>
                    </a:fld>
                  </m:oMath>
                </a14:m>
                <a:r>
                  <a:rPr lang="en-US" dirty="0">
                    <a:ea typeface="ＭＳ Ｐゴシック" charset="-128"/>
                    <a:cs typeface="ＭＳ Ｐゴシック" charset="-128"/>
                  </a:rPr>
                  <a:t>PREDICTIONS:</a:t>
                </a:r>
              </a:p>
              <a:p>
                <a:endParaRPr lang="en-US" dirty="0">
                  <a:ea typeface="ＭＳ Ｐゴシック" charset="-128"/>
                  <a:cs typeface="ＭＳ Ｐゴシック" charset="-128"/>
                </a:endParaRPr>
              </a:p>
              <a:p>
                <a:r>
                  <a:rPr lang="en-US" dirty="0">
                    <a:ea typeface="ＭＳ Ｐゴシック" charset="-128"/>
                    <a:cs typeface="ＭＳ Ｐゴシック" charset="-128"/>
                  </a:rPr>
                  <a:t> (</a:t>
                </a:r>
                <a:r>
                  <a:rPr lang="en-US" dirty="0" err="1">
                    <a:ea typeface="ＭＳ Ｐゴシック" charset="-128"/>
                    <a:cs typeface="ＭＳ Ｐゴシック" charset="-128"/>
                  </a:rPr>
                  <a:t>i</a:t>
                </a:r>
                <a:r>
                  <a:rPr lang="en-US" dirty="0">
                    <a:ea typeface="ＭＳ Ｐゴシック" charset="-128"/>
                    <a:cs typeface="ＭＳ Ｐゴシック" charset="-128"/>
                  </a:rPr>
                  <a:t>) The degree exponent $\gamma$ is independent of $</a:t>
                </a:r>
                <a:r>
                  <a:rPr lang="en-US" dirty="0" err="1">
                    <a:ea typeface="ＭＳ Ｐゴシック" charset="-128"/>
                    <a:cs typeface="ＭＳ Ｐゴシック" charset="-128"/>
                  </a:rPr>
                  <a:t>m</a:t>
                </a:r>
                <a:r>
                  <a:rPr lang="en-US" dirty="0">
                    <a:ea typeface="ＭＳ Ｐゴシック" charset="-128"/>
                    <a:cs typeface="ＭＳ Ｐゴシック" charset="-128"/>
                  </a:rPr>
                  <a:t>$, a prediction that is in agreement with the numerical results (see Fig. 4).</a:t>
                </a:r>
              </a:p>
              <a:p>
                <a:endParaRPr lang="en-US" dirty="0">
                  <a:ea typeface="ＭＳ Ｐゴシック" charset="-128"/>
                  <a:cs typeface="ＭＳ Ｐゴシック" charset="-128"/>
                </a:endParaRPr>
              </a:p>
              <a:p>
                <a:r>
                  <a:rPr lang="en-US" dirty="0">
                    <a:ea typeface="ＭＳ Ｐゴシック" charset="-128"/>
                    <a:cs typeface="ＭＳ Ｐゴシック" charset="-128"/>
                  </a:rPr>
                  <a:t>(ii) As the power-law observed for real networks describes systems of rather different ages and sizes, it is expected that a correct model should provide a time-independent degree distribution. Indeed, Eq.(\</a:t>
                </a:r>
                <a:r>
                  <a:rPr lang="en-US" dirty="0" err="1">
                    <a:ea typeface="ＭＳ Ｐゴシック" charset="-128"/>
                    <a:cs typeface="ＭＳ Ｐゴシック" charset="-128"/>
                  </a:rPr>
                  <a:t>ref{cube</a:t>
                </a:r>
                <a:r>
                  <a:rPr lang="en-US" dirty="0">
                    <a:ea typeface="ＭＳ Ｐゴシック" charset="-128"/>
                    <a:cs typeface="ＭＳ Ｐゴシック" charset="-128"/>
                  </a:rPr>
                  <a:t>}) predicts that asymptotically (i.e. in the $</a:t>
                </a:r>
                <a:r>
                  <a:rPr lang="en-US" dirty="0" err="1">
                    <a:ea typeface="ＭＳ Ｐゴシック" charset="-128"/>
                    <a:cs typeface="ＭＳ Ｐゴシック" charset="-128"/>
                  </a:rPr>
                  <a:t>t</a:t>
                </a:r>
                <a:r>
                  <a:rPr lang="en-US" dirty="0">
                    <a:ea typeface="ＭＳ Ｐゴシック" charset="-128"/>
                    <a:cs typeface="ＭＳ Ｐゴシック" charset="-128"/>
                  </a:rPr>
                  <a:t> \</a:t>
                </a:r>
                <a:r>
                  <a:rPr lang="en-US" dirty="0" err="1">
                    <a:ea typeface="ＭＳ Ｐゴシック" charset="-128"/>
                    <a:cs typeface="ＭＳ Ｐゴシック" charset="-128"/>
                  </a:rPr>
                  <a:t>gg</a:t>
                </a:r>
                <a:r>
                  <a:rPr lang="en-US" dirty="0">
                    <a:ea typeface="ＭＳ Ｐゴシック" charset="-128"/>
                    <a:cs typeface="ＭＳ Ｐゴシック" charset="-128"/>
                  </a:rPr>
                  <a:t> m_0$ limit) the degree distribution of the BA model is independent of time (and, subsequently, independent of the system size $N=m_0+t$), indicating that despite its continuous growth, the network reaches a stationary scale-free state. </a:t>
                </a:r>
              </a:p>
              <a:p>
                <a:r>
                  <a:rPr lang="en-US" dirty="0">
                    <a:ea typeface="ＭＳ Ｐゴシック" charset="-128"/>
                    <a:cs typeface="ＭＳ Ｐゴシック" charset="-128"/>
                  </a:rPr>
                  <a:t>Nominal similarities shown in Figure 4 support these predictions.</a:t>
                </a:r>
              </a:p>
              <a:p>
                <a:endParaRPr lang="en-US" dirty="0">
                  <a:ea typeface="ＭＳ Ｐゴシック" charset="-128"/>
                  <a:cs typeface="ＭＳ Ｐゴシック" charset="-128"/>
                </a:endParaRPr>
              </a:p>
              <a:p>
                <a:r>
                  <a:rPr lang="en-US" dirty="0">
                    <a:ea typeface="ＭＳ Ｐゴシック" charset="-128"/>
                    <a:cs typeface="ＭＳ Ｐゴシック" charset="-128"/>
                  </a:rPr>
                  <a:t>(iii) Equation (\</a:t>
                </a:r>
                <a:r>
                  <a:rPr lang="en-US" dirty="0" err="1">
                    <a:ea typeface="ＭＳ Ｐゴシック" charset="-128"/>
                    <a:cs typeface="ＭＳ Ｐゴシック" charset="-128"/>
                  </a:rPr>
                  <a:t>ref{cube</a:t>
                </a:r>
                <a:r>
                  <a:rPr lang="en-US" dirty="0">
                    <a:ea typeface="ＭＳ Ｐゴシック" charset="-128"/>
                    <a:cs typeface="ＭＳ Ｐゴシック" charset="-128"/>
                  </a:rPr>
                  <a:t>}) indicates that the coefficient of the power-law distribution is proportional to $m^2$. a prediction again confirmed by the numerical simulations shown in Figure \</a:t>
                </a:r>
                <a:r>
                  <a:rPr lang="en-US" dirty="0" err="1">
                    <a:ea typeface="ＭＳ Ｐゴシック" charset="-128"/>
                    <a:cs typeface="ＭＳ Ｐゴシック" charset="-128"/>
                  </a:rPr>
                  <a:t>ref{F-BA-BAScaling</a:t>
                </a:r>
                <a:r>
                  <a:rPr lang="en-US" dirty="0">
                    <a:ea typeface="ＭＳ Ｐゴシック" charset="-128"/>
                    <a:cs typeface="ＭＳ Ｐゴシック" charset="-128"/>
                  </a:rPr>
                  <a:t>}.</a:t>
                </a:r>
              </a:p>
            </p:txBody>
          </p:sp>
        </mc:Choice>
        <mc:Fallback xmlns="">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i="0">
                    <a:latin typeface="Cambria Math"/>
                    <a:ea typeface="ＭＳ Ｐゴシック" charset="-128"/>
                  </a:rPr>
                  <a:t>"Type equation here."</a:t>
                </a:r>
                <a:r>
                  <a:rPr lang="en-US" dirty="0">
                    <a:ea typeface="ＭＳ Ｐゴシック" charset="-128"/>
                    <a:cs typeface="ＭＳ Ｐゴシック" charset="-128"/>
                  </a:rPr>
                  <a:t>PREDICTIONS:</a:t>
                </a:r>
              </a:p>
              <a:p>
                <a:endParaRPr lang="en-US" dirty="0">
                  <a:ea typeface="ＭＳ Ｐゴシック" charset="-128"/>
                  <a:cs typeface="ＭＳ Ｐゴシック" charset="-128"/>
                </a:endParaRPr>
              </a:p>
              <a:p>
                <a:r>
                  <a:rPr lang="en-US" dirty="0">
                    <a:ea typeface="ＭＳ Ｐゴシック" charset="-128"/>
                    <a:cs typeface="ＭＳ Ｐゴシック" charset="-128"/>
                  </a:rPr>
                  <a:t> (</a:t>
                </a:r>
                <a:r>
                  <a:rPr lang="en-US" dirty="0" err="1">
                    <a:ea typeface="ＭＳ Ｐゴシック" charset="-128"/>
                    <a:cs typeface="ＭＳ Ｐゴシック" charset="-128"/>
                  </a:rPr>
                  <a:t>i</a:t>
                </a:r>
                <a:r>
                  <a:rPr lang="en-US" dirty="0">
                    <a:ea typeface="ＭＳ Ｐゴシック" charset="-128"/>
                    <a:cs typeface="ＭＳ Ｐゴシック" charset="-128"/>
                  </a:rPr>
                  <a:t>) The degree exponent $\gamma$ is independent of $</a:t>
                </a:r>
                <a:r>
                  <a:rPr lang="en-US" dirty="0" err="1">
                    <a:ea typeface="ＭＳ Ｐゴシック" charset="-128"/>
                    <a:cs typeface="ＭＳ Ｐゴシック" charset="-128"/>
                  </a:rPr>
                  <a:t>m</a:t>
                </a:r>
                <a:r>
                  <a:rPr lang="en-US" dirty="0">
                    <a:ea typeface="ＭＳ Ｐゴシック" charset="-128"/>
                    <a:cs typeface="ＭＳ Ｐゴシック" charset="-128"/>
                  </a:rPr>
                  <a:t>$, a prediction that is in agreement with the numerical results (see Fig. 4).</a:t>
                </a:r>
              </a:p>
              <a:p>
                <a:endParaRPr lang="en-US" dirty="0">
                  <a:ea typeface="ＭＳ Ｐゴシック" charset="-128"/>
                  <a:cs typeface="ＭＳ Ｐゴシック" charset="-128"/>
                </a:endParaRPr>
              </a:p>
              <a:p>
                <a:r>
                  <a:rPr lang="en-US" dirty="0">
                    <a:ea typeface="ＭＳ Ｐゴシック" charset="-128"/>
                    <a:cs typeface="ＭＳ Ｐゴシック" charset="-128"/>
                  </a:rPr>
                  <a:t>(ii) As the power-law observed for real networks describes systems of rather different ages and sizes, it is expected that a correct model should provide a time-independent degree distribution. Indeed, Eq.(\</a:t>
                </a:r>
                <a:r>
                  <a:rPr lang="en-US" dirty="0" err="1">
                    <a:ea typeface="ＭＳ Ｐゴシック" charset="-128"/>
                    <a:cs typeface="ＭＳ Ｐゴシック" charset="-128"/>
                  </a:rPr>
                  <a:t>ref{cube</a:t>
                </a:r>
                <a:r>
                  <a:rPr lang="en-US" dirty="0">
                    <a:ea typeface="ＭＳ Ｐゴシック" charset="-128"/>
                    <a:cs typeface="ＭＳ Ｐゴシック" charset="-128"/>
                  </a:rPr>
                  <a:t>}) predicts that asymptotically (i.e. in the $</a:t>
                </a:r>
                <a:r>
                  <a:rPr lang="en-US" dirty="0" err="1">
                    <a:ea typeface="ＭＳ Ｐゴシック" charset="-128"/>
                    <a:cs typeface="ＭＳ Ｐゴシック" charset="-128"/>
                  </a:rPr>
                  <a:t>t</a:t>
                </a:r>
                <a:r>
                  <a:rPr lang="en-US" dirty="0">
                    <a:ea typeface="ＭＳ Ｐゴシック" charset="-128"/>
                    <a:cs typeface="ＭＳ Ｐゴシック" charset="-128"/>
                  </a:rPr>
                  <a:t> \</a:t>
                </a:r>
                <a:r>
                  <a:rPr lang="en-US" dirty="0" err="1">
                    <a:ea typeface="ＭＳ Ｐゴシック" charset="-128"/>
                    <a:cs typeface="ＭＳ Ｐゴシック" charset="-128"/>
                  </a:rPr>
                  <a:t>gg</a:t>
                </a:r>
                <a:r>
                  <a:rPr lang="en-US" dirty="0">
                    <a:ea typeface="ＭＳ Ｐゴシック" charset="-128"/>
                    <a:cs typeface="ＭＳ Ｐゴシック" charset="-128"/>
                  </a:rPr>
                  <a:t> m_0$ limit) the degree distribution of the BA model is independent of time (and, subsequently, independent of the system size $N=m_0+t$), indicating that despite its continuous growth, the network reaches a stationary scale-free state. </a:t>
                </a:r>
              </a:p>
              <a:p>
                <a:r>
                  <a:rPr lang="en-US" dirty="0">
                    <a:ea typeface="ＭＳ Ｐゴシック" charset="-128"/>
                    <a:cs typeface="ＭＳ Ｐゴシック" charset="-128"/>
                  </a:rPr>
                  <a:t>Nominal similarities shown in Figure 4 support these predictions.</a:t>
                </a:r>
              </a:p>
              <a:p>
                <a:endParaRPr lang="en-US" dirty="0">
                  <a:ea typeface="ＭＳ Ｐゴシック" charset="-128"/>
                  <a:cs typeface="ＭＳ Ｐゴシック" charset="-128"/>
                </a:endParaRPr>
              </a:p>
              <a:p>
                <a:r>
                  <a:rPr lang="en-US" dirty="0">
                    <a:ea typeface="ＭＳ Ｐゴシック" charset="-128"/>
                    <a:cs typeface="ＭＳ Ｐゴシック" charset="-128"/>
                  </a:rPr>
                  <a:t>(iii) Equation (\</a:t>
                </a:r>
                <a:r>
                  <a:rPr lang="en-US" dirty="0" err="1">
                    <a:ea typeface="ＭＳ Ｐゴシック" charset="-128"/>
                    <a:cs typeface="ＭＳ Ｐゴシック" charset="-128"/>
                  </a:rPr>
                  <a:t>ref{cube</a:t>
                </a:r>
                <a:r>
                  <a:rPr lang="en-US" dirty="0">
                    <a:ea typeface="ＭＳ Ｐゴシック" charset="-128"/>
                    <a:cs typeface="ＭＳ Ｐゴシック" charset="-128"/>
                  </a:rPr>
                  <a:t>}) indicates that the coefficient of the power-law distribution is proportional to $m^2$. a prediction again confirmed by the numerical simulations shown in Figure \</a:t>
                </a:r>
                <a:r>
                  <a:rPr lang="en-US" dirty="0" err="1">
                    <a:ea typeface="ＭＳ Ｐゴシック" charset="-128"/>
                    <a:cs typeface="ＭＳ Ｐゴシック" charset="-128"/>
                  </a:rPr>
                  <a:t>ref{F-BA-BAScaling</a:t>
                </a:r>
                <a:r>
                  <a:rPr lang="en-US" dirty="0">
                    <a:ea typeface="ＭＳ Ｐゴシック" charset="-128"/>
                    <a:cs typeface="ＭＳ Ｐゴシック" charset="-128"/>
                  </a:rPr>
                  <a:t>}.</a:t>
                </a:r>
              </a:p>
            </p:txBody>
          </p:sp>
        </mc:Fallback>
      </mc:AlternateContent>
      <p:sp>
        <p:nvSpPr>
          <p:cNvPr id="4" name="Slide Number Placeholder 3"/>
          <p:cNvSpPr>
            <a:spLocks noGrp="1"/>
          </p:cNvSpPr>
          <p:nvPr>
            <p:ph type="sldNum" sz="quarter" idx="5"/>
          </p:nvPr>
        </p:nvSpPr>
        <p:spPr/>
        <p:txBody>
          <a:bodyPr/>
          <a:lstStyle/>
          <a:p>
            <a:pPr>
              <a:defRPr/>
            </a:pPr>
            <a:fld id="{1D1F167C-8E03-6D40-A613-BE0F4B913C73}" type="slidenum">
              <a:rPr lang="en-US" smtClean="0"/>
              <a:pPr>
                <a:defRPr/>
              </a:pPr>
              <a:t>12</a:t>
            </a:fld>
            <a:endParaRPr lang="en-US"/>
          </a:p>
        </p:txBody>
      </p:sp>
    </p:spTree>
    <p:extLst>
      <p:ext uri="{BB962C8B-B14F-4D97-AF65-F5344CB8AC3E}">
        <p14:creationId xmlns:p14="http://schemas.microsoft.com/office/powerpoint/2010/main" val="560041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ea typeface="ＭＳ Ｐゴシック" charset="-128"/>
                <a:cs typeface="ＭＳ Ｐゴシック" charset="-128"/>
              </a:rPr>
              <a:t>PREDICTIONS:</a:t>
            </a:r>
          </a:p>
          <a:p>
            <a:endParaRPr lang="en-US" dirty="0">
              <a:ea typeface="ＭＳ Ｐゴシック" charset="-128"/>
              <a:cs typeface="ＭＳ Ｐゴシック" charset="-128"/>
            </a:endParaRPr>
          </a:p>
          <a:p>
            <a:r>
              <a:rPr lang="en-US" dirty="0">
                <a:ea typeface="ＭＳ Ｐゴシック" charset="-128"/>
                <a:cs typeface="ＭＳ Ｐゴシック" charset="-128"/>
              </a:rPr>
              <a:t> (</a:t>
            </a:r>
            <a:r>
              <a:rPr lang="en-US" dirty="0" err="1">
                <a:ea typeface="ＭＳ Ｐゴシック" charset="-128"/>
                <a:cs typeface="ＭＳ Ｐゴシック" charset="-128"/>
              </a:rPr>
              <a:t>i</a:t>
            </a:r>
            <a:r>
              <a:rPr lang="en-US" dirty="0">
                <a:ea typeface="ＭＳ Ｐゴシック" charset="-128"/>
                <a:cs typeface="ＭＳ Ｐゴシック" charset="-128"/>
              </a:rPr>
              <a:t>) The degree exponent $\gamma$ is independent of $</a:t>
            </a:r>
            <a:r>
              <a:rPr lang="en-US" dirty="0" err="1">
                <a:ea typeface="ＭＳ Ｐゴシック" charset="-128"/>
                <a:cs typeface="ＭＳ Ｐゴシック" charset="-128"/>
              </a:rPr>
              <a:t>m</a:t>
            </a:r>
            <a:r>
              <a:rPr lang="en-US" dirty="0">
                <a:ea typeface="ＭＳ Ｐゴシック" charset="-128"/>
                <a:cs typeface="ＭＳ Ｐゴシック" charset="-128"/>
              </a:rPr>
              <a:t>$, a prediction that is in agreement with the numerical results (see Fig. 4).</a:t>
            </a:r>
          </a:p>
          <a:p>
            <a:endParaRPr lang="en-US" dirty="0">
              <a:ea typeface="ＭＳ Ｐゴシック" charset="-128"/>
              <a:cs typeface="ＭＳ Ｐゴシック" charset="-128"/>
            </a:endParaRPr>
          </a:p>
          <a:p>
            <a:r>
              <a:rPr lang="en-US" dirty="0">
                <a:ea typeface="ＭＳ Ｐゴシック" charset="-128"/>
                <a:cs typeface="ＭＳ Ｐゴシック" charset="-128"/>
              </a:rPr>
              <a:t>(ii) As the power-law observed for real networks describes systems of rather different ages and sizes, it is expected that a correct model should provide a time-independent degree distribution. Indeed, Eq.(\</a:t>
            </a:r>
            <a:r>
              <a:rPr lang="en-US" dirty="0" err="1">
                <a:ea typeface="ＭＳ Ｐゴシック" charset="-128"/>
                <a:cs typeface="ＭＳ Ｐゴシック" charset="-128"/>
              </a:rPr>
              <a:t>ref{cube</a:t>
            </a:r>
            <a:r>
              <a:rPr lang="en-US" dirty="0">
                <a:ea typeface="ＭＳ Ｐゴシック" charset="-128"/>
                <a:cs typeface="ＭＳ Ｐゴシック" charset="-128"/>
              </a:rPr>
              <a:t>}) predicts that asymptotically (i.e. in the $</a:t>
            </a:r>
            <a:r>
              <a:rPr lang="en-US" dirty="0" err="1">
                <a:ea typeface="ＭＳ Ｐゴシック" charset="-128"/>
                <a:cs typeface="ＭＳ Ｐゴシック" charset="-128"/>
              </a:rPr>
              <a:t>t</a:t>
            </a:r>
            <a:r>
              <a:rPr lang="en-US" dirty="0">
                <a:ea typeface="ＭＳ Ｐゴシック" charset="-128"/>
                <a:cs typeface="ＭＳ Ｐゴシック" charset="-128"/>
              </a:rPr>
              <a:t> \</a:t>
            </a:r>
            <a:r>
              <a:rPr lang="en-US" dirty="0" err="1">
                <a:ea typeface="ＭＳ Ｐゴシック" charset="-128"/>
                <a:cs typeface="ＭＳ Ｐゴシック" charset="-128"/>
              </a:rPr>
              <a:t>gg</a:t>
            </a:r>
            <a:r>
              <a:rPr lang="en-US" dirty="0">
                <a:ea typeface="ＭＳ Ｐゴシック" charset="-128"/>
                <a:cs typeface="ＭＳ Ｐゴシック" charset="-128"/>
              </a:rPr>
              <a:t> m_0$ limit) the degree distribution of the BA model is independent of time (and, subsequently, independent of the system size $N=m_0+t$), indicating that despite its continuous growth, the network reaches a stationary scale-free state. </a:t>
            </a:r>
          </a:p>
          <a:p>
            <a:r>
              <a:rPr lang="en-US" dirty="0">
                <a:ea typeface="ＭＳ Ｐゴシック" charset="-128"/>
                <a:cs typeface="ＭＳ Ｐゴシック" charset="-128"/>
              </a:rPr>
              <a:t>Nominal similarities shown in Figure 4 support these predictions.</a:t>
            </a:r>
          </a:p>
          <a:p>
            <a:endParaRPr lang="en-US" dirty="0">
              <a:ea typeface="ＭＳ Ｐゴシック" charset="-128"/>
              <a:cs typeface="ＭＳ Ｐゴシック" charset="-128"/>
            </a:endParaRPr>
          </a:p>
          <a:p>
            <a:r>
              <a:rPr lang="en-US" dirty="0">
                <a:ea typeface="ＭＳ Ｐゴシック" charset="-128"/>
                <a:cs typeface="ＭＳ Ｐゴシック" charset="-128"/>
              </a:rPr>
              <a:t>(iii) Equation (\</a:t>
            </a:r>
            <a:r>
              <a:rPr lang="en-US" dirty="0" err="1">
                <a:ea typeface="ＭＳ Ｐゴシック" charset="-128"/>
                <a:cs typeface="ＭＳ Ｐゴシック" charset="-128"/>
              </a:rPr>
              <a:t>ref{cube</a:t>
            </a:r>
            <a:r>
              <a:rPr lang="en-US" dirty="0">
                <a:ea typeface="ＭＳ Ｐゴシック" charset="-128"/>
                <a:cs typeface="ＭＳ Ｐゴシック" charset="-128"/>
              </a:rPr>
              <a:t>}) indicates that the coefficient of the power-law distribution is proportional to $m^2$. a prediction again confirmed by the numerical simulations shown in Figure \</a:t>
            </a:r>
            <a:r>
              <a:rPr lang="en-US" dirty="0" err="1">
                <a:ea typeface="ＭＳ Ｐゴシック" charset="-128"/>
                <a:cs typeface="ＭＳ Ｐゴシック" charset="-128"/>
              </a:rPr>
              <a:t>ref{F-BA-BAScaling</a:t>
            </a:r>
            <a:r>
              <a:rPr lang="en-US" dirty="0">
                <a:ea typeface="ＭＳ Ｐゴシック" charset="-128"/>
                <a:cs typeface="ＭＳ Ｐゴシック" charset="-128"/>
              </a:rPr>
              <a:t>}.</a:t>
            </a:r>
          </a:p>
        </p:txBody>
      </p:sp>
      <p:sp>
        <p:nvSpPr>
          <p:cNvPr id="4" name="Slide Number Placeholder 3"/>
          <p:cNvSpPr>
            <a:spLocks noGrp="1"/>
          </p:cNvSpPr>
          <p:nvPr>
            <p:ph type="sldNum" sz="quarter" idx="5"/>
          </p:nvPr>
        </p:nvSpPr>
        <p:spPr/>
        <p:txBody>
          <a:bodyPr/>
          <a:lstStyle/>
          <a:p>
            <a:pPr>
              <a:defRPr/>
            </a:pPr>
            <a:fld id="{1D1F167C-8E03-6D40-A613-BE0F4B913C73}" type="slidenum">
              <a:rPr lang="en-US" smtClean="0"/>
              <a:pPr>
                <a:defRPr/>
              </a:pPr>
              <a:t>13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chemeClr val="tx1"/>
                </a:solidFill>
                <a:latin typeface="+mn-lt"/>
                <a:ea typeface="ＭＳ Ｐゴシック" pitchFamily="-109" charset="-128"/>
                <a:cs typeface="ＭＳ Ｐゴシック" pitchFamily="-109" charset="-128"/>
              </a:rPr>
              <a:t>The degree distribution of a network generated by the Barabási-Albert model. The plot show for a single network of size N=100,000 and </a:t>
            </a:r>
            <a:r>
              <a:rPr lang="en-US" sz="1200" kern="1200" baseline="0" dirty="0" err="1">
                <a:solidFill>
                  <a:schemeClr val="tx1"/>
                </a:solidFill>
                <a:latin typeface="+mn-lt"/>
                <a:ea typeface="ＭＳ Ｐゴシック" pitchFamily="-109" charset="-128"/>
                <a:cs typeface="ＭＳ Ｐゴシック" pitchFamily="-109" charset="-128"/>
              </a:rPr>
              <a:t>m</a:t>
            </a:r>
            <a:r>
              <a:rPr lang="en-US" sz="1200" kern="1200" baseline="0" dirty="0">
                <a:solidFill>
                  <a:schemeClr val="tx1"/>
                </a:solidFill>
                <a:latin typeface="+mn-lt"/>
                <a:ea typeface="ＭＳ Ｐゴシック" pitchFamily="-109" charset="-128"/>
                <a:cs typeface="ＭＳ Ｐゴシック" pitchFamily="-109" charset="-128"/>
              </a:rPr>
              <a:t>=3  and . It shows both the linearly-binned (red symbols) as well as the log-binned version (green symbols) </a:t>
            </a:r>
            <a:r>
              <a:rPr lang="en-US" sz="1200" kern="1200" baseline="0" dirty="0" err="1">
                <a:solidFill>
                  <a:schemeClr val="tx1"/>
                </a:solidFill>
                <a:latin typeface="+mn-lt"/>
                <a:ea typeface="ＭＳ Ｐゴシック" pitchFamily="-109" charset="-128"/>
                <a:cs typeface="ＭＳ Ｐゴシック" pitchFamily="-109" charset="-128"/>
              </a:rPr>
              <a:t>o</a:t>
            </a:r>
            <a:r>
              <a:rPr lang="en-US" sz="1200" kern="1200" baseline="0" dirty="0">
                <a:solidFill>
                  <a:schemeClr val="tx1"/>
                </a:solidFill>
                <a:latin typeface="+mn-lt"/>
                <a:ea typeface="ＭＳ Ｐゴシック" pitchFamily="-109" charset="-128"/>
                <a:cs typeface="ＭＳ Ｐゴシック" pitchFamily="-109" charset="-128"/>
              </a:rPr>
              <a:t>. The straight line is added to guide the eye and has slope -3, corresponding to the resulting network’s degree exponent.</a:t>
            </a:r>
            <a:endParaRPr lang="en-US" dirty="0"/>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14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15</a:t>
            </a:fld>
            <a:endParaRPr lang="en-US"/>
          </a:p>
        </p:txBody>
      </p:sp>
    </p:spTree>
    <p:extLst>
      <p:ext uri="{BB962C8B-B14F-4D97-AF65-F5344CB8AC3E}">
        <p14:creationId xmlns:p14="http://schemas.microsoft.com/office/powerpoint/2010/main" val="17569473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ea typeface="ＭＳ Ｐゴシック" charset="-128"/>
                <a:cs typeface="ＭＳ Ｐゴシック" charset="-128"/>
              </a:rPr>
              <a:t>This is an important prediction, as it implies that all nodes follow the same growth law.  Hence the difference between the hubs is not in the fact that hubs grow faster, but that they are older.  Indeed, the difference between the nodes comes in the intercept of the power-law, controlled by $</a:t>
            </a:r>
            <a:r>
              <a:rPr lang="en-US" dirty="0" err="1">
                <a:ea typeface="ＭＳ Ｐゴシック" charset="-128"/>
                <a:cs typeface="ＭＳ Ｐゴシック" charset="-128"/>
              </a:rPr>
              <a:t>t_i</a:t>
            </a:r>
            <a:r>
              <a:rPr lang="en-US" dirty="0">
                <a:ea typeface="ＭＳ Ｐゴシック" charset="-128"/>
                <a:cs typeface="ＭＳ Ｐゴシック" charset="-128"/>
              </a:rPr>
              <a:t>$, representing the time at which node $</a:t>
            </a:r>
            <a:r>
              <a:rPr lang="en-US" dirty="0" err="1">
                <a:ea typeface="ＭＳ Ｐゴシック" charset="-128"/>
                <a:cs typeface="ＭＳ Ｐゴシック" charset="-128"/>
              </a:rPr>
              <a:t>i</a:t>
            </a:r>
            <a:r>
              <a:rPr lang="en-US" dirty="0">
                <a:ea typeface="ＭＳ Ｐゴシック" charset="-128"/>
                <a:cs typeface="ＭＳ Ｐゴシック" charset="-128"/>
              </a:rPr>
              <a:t>$ joined the network.</a:t>
            </a:r>
          </a:p>
          <a:p>
            <a:endParaRPr lang="en-US" dirty="0">
              <a:ea typeface="ＭＳ Ｐゴシック" charset="-128"/>
              <a:cs typeface="ＭＳ Ｐゴシック" charset="-128"/>
            </a:endParaRPr>
          </a:p>
          <a:p>
            <a:r>
              <a:rPr lang="en-US" dirty="0">
                <a:ea typeface="ＭＳ Ｐゴシック" charset="-128"/>
                <a:cs typeface="ＭＳ Ｐゴシック" charset="-128"/>
              </a:rPr>
              <a:t>If all nodes follow the same growth rate, why do we have hubs and less connected nodes in the network? The reason is that at moment older nodes have a higher degree according to Eq. \</a:t>
            </a:r>
            <a:r>
              <a:rPr lang="en-US" dirty="0" err="1">
                <a:ea typeface="ＭＳ Ｐゴシック" charset="-128"/>
                <a:cs typeface="ＭＳ Ｐゴシック" charset="-128"/>
              </a:rPr>
              <a:t>ref{connect</a:t>
            </a:r>
            <a:r>
              <a:rPr lang="en-US" dirty="0">
                <a:ea typeface="ＭＳ Ｐゴシック" charset="-128"/>
                <a:cs typeface="ＭＳ Ｐゴシック" charset="-128"/>
              </a:rPr>
              <a:t>}--indeed, the smaller $</a:t>
            </a:r>
            <a:r>
              <a:rPr lang="en-US" dirty="0" err="1">
                <a:ea typeface="ＭＳ Ｐゴシック" charset="-128"/>
                <a:cs typeface="ＭＳ Ｐゴシック" charset="-128"/>
              </a:rPr>
              <a:t>t_i</a:t>
            </a:r>
            <a:r>
              <a:rPr lang="en-US" dirty="0">
                <a:ea typeface="ＭＳ Ｐゴシック" charset="-128"/>
                <a:cs typeface="ＭＳ Ｐゴシック" charset="-128"/>
              </a:rPr>
              <a:t>$ is, the higher is the node's degree. As a consequence older nodes acquire more links in an unit time. This is seen by inspective the derivative of  Eq. \</a:t>
            </a:r>
            <a:r>
              <a:rPr lang="en-US" dirty="0" err="1">
                <a:ea typeface="ＭＳ Ｐゴシック" charset="-128"/>
                <a:cs typeface="ＭＳ Ｐゴシック" charset="-128"/>
              </a:rPr>
              <a:t>ref{connect</a:t>
            </a:r>
            <a:r>
              <a:rPr lang="en-US" dirty="0">
                <a:ea typeface="ＭＳ Ｐゴシック" charset="-128"/>
                <a:cs typeface="ＭＳ Ｐゴシック" charset="-128"/>
              </a:rPr>
              <a:t>}, which is nothing but the node's growth rate (i.e. the rate at which the node acquires new links)</a:t>
            </a:r>
          </a:p>
          <a:p>
            <a:r>
              <a:rPr lang="en-US" dirty="0">
                <a:ea typeface="ＭＳ Ｐゴシック" charset="-128"/>
                <a:cs typeface="ＭＳ Ｐゴシック" charset="-128"/>
              </a:rPr>
              <a:t>with predicts two things. First, it tells is that the older the node is (i.e. the smaller $</a:t>
            </a:r>
            <a:r>
              <a:rPr lang="en-US" dirty="0" err="1">
                <a:ea typeface="ＭＳ Ｐゴシック" charset="-128"/>
                <a:cs typeface="ＭＳ Ｐゴシック" charset="-128"/>
              </a:rPr>
              <a:t>t_i</a:t>
            </a:r>
            <a:r>
              <a:rPr lang="en-US" dirty="0">
                <a:ea typeface="ＭＳ Ｐゴシック" charset="-128"/>
                <a:cs typeface="ＭＳ Ｐゴシック" charset="-128"/>
              </a:rPr>
              <a:t>$ is), the larger the growth rate. Second, it also tells us that with time the rate at which the nodes acquire links goes down, thanks to the fact that the new nodes have many more nodes to link to.</a:t>
            </a:r>
          </a:p>
        </p:txBody>
      </p:sp>
      <p:sp>
        <p:nvSpPr>
          <p:cNvPr id="4" name="Slide Number Placeholder 3"/>
          <p:cNvSpPr>
            <a:spLocks noGrp="1"/>
          </p:cNvSpPr>
          <p:nvPr>
            <p:ph type="sldNum" sz="quarter" idx="5"/>
          </p:nvPr>
        </p:nvSpPr>
        <p:spPr/>
        <p:txBody>
          <a:bodyPr/>
          <a:lstStyle/>
          <a:p>
            <a:pPr>
              <a:defRPr/>
            </a:pPr>
            <a:fld id="{381D92A3-1480-924B-8525-451D2435C9D5}" type="slidenum">
              <a:rPr lang="en-US" smtClean="0"/>
              <a:pPr>
                <a:defRPr/>
              </a:pPr>
              <a:t>23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r>
              <a:rPr lang="hu-HU">
                <a:ea typeface="ＭＳ Ｐゴシック" charset="-128"/>
                <a:cs typeface="ＭＳ Ｐゴシック" charset="-128"/>
              </a:rPr>
              <a:t>As a universal feature, they do well in clustering and the path lenghts. However, they all fail in the degree distribution. Hence we need models the fix that problem. As will see, this is not a trivial feature– many properties of real networks are determined primarily by the degree distribution.</a:t>
            </a:r>
          </a:p>
          <a:p>
            <a:endParaRPr lang="hu-HU">
              <a:ea typeface="ＭＳ Ｐゴシック" charset="-128"/>
              <a:cs typeface="ＭＳ Ｐゴシック" charset="-128"/>
            </a:endParaRPr>
          </a:p>
        </p:txBody>
      </p:sp>
      <p:sp>
        <p:nvSpPr>
          <p:cNvPr id="4" name="Slide Number Placeholder 3"/>
          <p:cNvSpPr>
            <a:spLocks noGrp="1"/>
          </p:cNvSpPr>
          <p:nvPr>
            <p:ph type="sldNum" sz="quarter" idx="5"/>
          </p:nvPr>
        </p:nvSpPr>
        <p:spPr/>
        <p:txBody>
          <a:bodyPr/>
          <a:lstStyle/>
          <a:p>
            <a:pPr>
              <a:defRPr/>
            </a:pPr>
            <a:fld id="{9D54186B-B390-D94B-B244-9420BB955397}" type="slidenum">
              <a:rPr lang="en-US" smtClean="0"/>
              <a:pPr>
                <a:defRPr/>
              </a:pPr>
              <a:t>31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chemeClr val="tx1"/>
                </a:solidFill>
                <a:latin typeface="+mn-lt"/>
                <a:ea typeface="ＭＳ Ｐゴシック" pitchFamily="-109" charset="-128"/>
                <a:cs typeface="ＭＳ Ｐゴシック" pitchFamily="-109" charset="-128"/>
              </a:rPr>
              <a:t>Given the important role preferential attachment plays in the evolution of real networks, we must ask: where does preferential attachment come from? Specifically,</a:t>
            </a:r>
          </a:p>
          <a:p>
            <a:r>
              <a:rPr lang="en-US" sz="1200" kern="1200" baseline="0" dirty="0">
                <a:solidFill>
                  <a:schemeClr val="tx1"/>
                </a:solidFill>
                <a:latin typeface="+mn-lt"/>
                <a:ea typeface="ＭＳ Ｐゴシック" pitchFamily="-109" charset="-128"/>
                <a:cs typeface="ＭＳ Ｐゴシック" pitchFamily="-109" charset="-128"/>
              </a:rPr>
              <a:t>Why does  depend on </a:t>
            </a:r>
            <a:r>
              <a:rPr lang="en-US" sz="1200" i="1" kern="1200" baseline="0" dirty="0">
                <a:solidFill>
                  <a:schemeClr val="tx1"/>
                </a:solidFill>
                <a:latin typeface="+mn-lt"/>
                <a:ea typeface="ＭＳ Ｐゴシック" pitchFamily="-109" charset="-128"/>
                <a:cs typeface="ＭＳ Ｐゴシック" pitchFamily="-109" charset="-128"/>
              </a:rPr>
              <a:t>?</a:t>
            </a:r>
          </a:p>
          <a:p>
            <a:r>
              <a:rPr lang="en-US" sz="1200" i="1" kern="1200" baseline="0" dirty="0">
                <a:solidFill>
                  <a:schemeClr val="tx1"/>
                </a:solidFill>
                <a:latin typeface="+mn-lt"/>
                <a:ea typeface="ＭＳ Ｐゴシック" pitchFamily="-109" charset="-128"/>
                <a:cs typeface="ＭＳ Ｐゴシック" pitchFamily="-109" charset="-128"/>
              </a:rPr>
              <a:t>Why is the dependence of  linear in </a:t>
            </a:r>
            <a:r>
              <a:rPr lang="en-US" sz="1200" i="1" kern="1200" baseline="0" dirty="0" err="1">
                <a:solidFill>
                  <a:schemeClr val="tx1"/>
                </a:solidFill>
                <a:latin typeface="+mn-lt"/>
                <a:ea typeface="ＭＳ Ｐゴシック" pitchFamily="-109" charset="-128"/>
                <a:cs typeface="ＭＳ Ｐゴシック" pitchFamily="-109" charset="-128"/>
              </a:rPr>
              <a:t>k</a:t>
            </a:r>
            <a:r>
              <a:rPr lang="en-US" sz="1200" i="1" kern="1200" baseline="0" dirty="0">
                <a:solidFill>
                  <a:schemeClr val="tx1"/>
                </a:solidFill>
                <a:latin typeface="+mn-lt"/>
                <a:ea typeface="ＭＳ Ｐゴシック" pitchFamily="-109" charset="-128"/>
                <a:cs typeface="ＭＳ Ｐゴシック" pitchFamily="-109" charset="-128"/>
              </a:rPr>
              <a:t> ?</a:t>
            </a:r>
          </a:p>
          <a:p>
            <a:endParaRPr lang="en-US" sz="1200" i="1" kern="1200" baseline="0" dirty="0">
              <a:solidFill>
                <a:schemeClr val="tx1"/>
              </a:solidFill>
              <a:latin typeface="+mn-lt"/>
              <a:ea typeface="ＭＳ Ｐゴシック" pitchFamily="-109" charset="-128"/>
              <a:cs typeface="ＭＳ Ｐゴシック" pitchFamily="-109" charset="-128"/>
            </a:endParaRPr>
          </a:p>
          <a:p>
            <a:r>
              <a:rPr lang="en-US" sz="1200" i="1" kern="1200" baseline="0" dirty="0">
                <a:solidFill>
                  <a:schemeClr val="tx1"/>
                </a:solidFill>
                <a:latin typeface="+mn-lt"/>
                <a:ea typeface="ＭＳ Ｐゴシック" pitchFamily="-109" charset="-128"/>
                <a:cs typeface="ＭＳ Ｐゴシック" pitchFamily="-109" charset="-128"/>
              </a:rPr>
              <a:t>There are two philosophically different takes on these questions. The first approach views preferential attachment as an interplay between random events and some structural network property. These mechanisms do not require global knowledge of the network. Hence we will call them local or random mechanisms. The second approach assumes that the addition of each new node or link is </a:t>
            </a:r>
            <a:r>
              <a:rPr lang="en-US" sz="1200" i="1" kern="1200" baseline="0" dirty="0" err="1">
                <a:solidFill>
                  <a:schemeClr val="tx1"/>
                </a:solidFill>
                <a:latin typeface="+mn-lt"/>
                <a:ea typeface="ＭＳ Ｐゴシック" pitchFamily="-109" charset="-128"/>
                <a:cs typeface="ＭＳ Ｐゴシック" pitchFamily="-109" charset="-128"/>
              </a:rPr>
              <a:t>preceeded</a:t>
            </a:r>
            <a:r>
              <a:rPr lang="en-US" sz="1200" i="1" kern="1200" baseline="0" dirty="0">
                <a:solidFill>
                  <a:schemeClr val="tx1"/>
                </a:solidFill>
                <a:latin typeface="+mn-lt"/>
                <a:ea typeface="ＭＳ Ｐゴシック" pitchFamily="-109" charset="-128"/>
                <a:cs typeface="ＭＳ Ｐゴシック" pitchFamily="-109" charset="-128"/>
              </a:rPr>
              <a:t> by a cost-benefit analysis, balancing various needs with the available resources. This assumes familiarity with the whole network and relies on optimization principles, prompting us to call them global or optimized mechanisms. The purpose of this section is to discuss these two approaches.</a:t>
            </a:r>
            <a:endParaRPr lang="en-US" dirty="0"/>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32</a:t>
            </a:fld>
            <a:endParaRPr lang="en-US"/>
          </a:p>
        </p:txBody>
      </p:sp>
    </p:spTree>
    <p:extLst>
      <p:ext uri="{BB962C8B-B14F-4D97-AF65-F5344CB8AC3E}">
        <p14:creationId xmlns:p14="http://schemas.microsoft.com/office/powerpoint/2010/main" val="7315093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33</a:t>
            </a:fld>
            <a:endParaRPr lang="en-US"/>
          </a:p>
        </p:txBody>
      </p:sp>
    </p:spTree>
    <p:extLst>
      <p:ext uri="{BB962C8B-B14F-4D97-AF65-F5344CB8AC3E}">
        <p14:creationId xmlns:p14="http://schemas.microsoft.com/office/powerpoint/2010/main" val="17387614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chemeClr val="tx1"/>
                </a:solidFill>
                <a:latin typeface="+mn-lt"/>
                <a:ea typeface="ＭＳ Ｐゴシック" pitchFamily="-109" charset="-128"/>
                <a:cs typeface="ＭＳ Ｐゴシック" pitchFamily="-109" charset="-128"/>
              </a:rPr>
              <a:t>Given the important role preferential attachment plays in the evolution of real networks, we must ask: where does preferential attachment come from? Specifically,</a:t>
            </a:r>
          </a:p>
          <a:p>
            <a:r>
              <a:rPr lang="en-US" sz="1200" kern="1200" baseline="0" dirty="0">
                <a:solidFill>
                  <a:schemeClr val="tx1"/>
                </a:solidFill>
                <a:latin typeface="+mn-lt"/>
                <a:ea typeface="ＭＳ Ｐゴシック" pitchFamily="-109" charset="-128"/>
                <a:cs typeface="ＭＳ Ｐゴシック" pitchFamily="-109" charset="-128"/>
              </a:rPr>
              <a:t>Why does  depend on </a:t>
            </a:r>
            <a:r>
              <a:rPr lang="en-US" sz="1200" i="1" kern="1200" baseline="0" dirty="0">
                <a:solidFill>
                  <a:schemeClr val="tx1"/>
                </a:solidFill>
                <a:latin typeface="+mn-lt"/>
                <a:ea typeface="ＭＳ Ｐゴシック" pitchFamily="-109" charset="-128"/>
                <a:cs typeface="ＭＳ Ｐゴシック" pitchFamily="-109" charset="-128"/>
              </a:rPr>
              <a:t>?</a:t>
            </a:r>
          </a:p>
          <a:p>
            <a:r>
              <a:rPr lang="en-US" sz="1200" i="1" kern="1200" baseline="0" dirty="0">
                <a:solidFill>
                  <a:schemeClr val="tx1"/>
                </a:solidFill>
                <a:latin typeface="+mn-lt"/>
                <a:ea typeface="ＭＳ Ｐゴシック" pitchFamily="-109" charset="-128"/>
                <a:cs typeface="ＭＳ Ｐゴシック" pitchFamily="-109" charset="-128"/>
              </a:rPr>
              <a:t>Why is the dependence of  linear in </a:t>
            </a:r>
            <a:r>
              <a:rPr lang="en-US" sz="1200" i="1" kern="1200" baseline="0" dirty="0" err="1">
                <a:solidFill>
                  <a:schemeClr val="tx1"/>
                </a:solidFill>
                <a:latin typeface="+mn-lt"/>
                <a:ea typeface="ＭＳ Ｐゴシック" pitchFamily="-109" charset="-128"/>
                <a:cs typeface="ＭＳ Ｐゴシック" pitchFamily="-109" charset="-128"/>
              </a:rPr>
              <a:t>k</a:t>
            </a:r>
            <a:r>
              <a:rPr lang="en-US" sz="1200" i="1" kern="1200" baseline="0" dirty="0">
                <a:solidFill>
                  <a:schemeClr val="tx1"/>
                </a:solidFill>
                <a:latin typeface="+mn-lt"/>
                <a:ea typeface="ＭＳ Ｐゴシック" pitchFamily="-109" charset="-128"/>
                <a:cs typeface="ＭＳ Ｐゴシック" pitchFamily="-109" charset="-128"/>
              </a:rPr>
              <a:t> ?</a:t>
            </a:r>
          </a:p>
          <a:p>
            <a:endParaRPr lang="en-US" sz="1200" i="1" kern="1200" baseline="0" dirty="0">
              <a:solidFill>
                <a:schemeClr val="tx1"/>
              </a:solidFill>
              <a:latin typeface="+mn-lt"/>
              <a:ea typeface="ＭＳ Ｐゴシック" pitchFamily="-109" charset="-128"/>
              <a:cs typeface="ＭＳ Ｐゴシック" pitchFamily="-109" charset="-128"/>
            </a:endParaRPr>
          </a:p>
          <a:p>
            <a:r>
              <a:rPr lang="en-US" sz="1200" i="1" kern="1200" baseline="0" dirty="0">
                <a:solidFill>
                  <a:schemeClr val="tx1"/>
                </a:solidFill>
                <a:latin typeface="+mn-lt"/>
                <a:ea typeface="ＭＳ Ｐゴシック" pitchFamily="-109" charset="-128"/>
                <a:cs typeface="ＭＳ Ｐゴシック" pitchFamily="-109" charset="-128"/>
              </a:rPr>
              <a:t>There are two philosophically different takes on these questions. The first approach views preferential attachment as an interplay between random events and some structural network property. These mechanisms do not require global knowledge of the network. Hence we will call them local or random mechanisms. The second approach assumes that the addition of each new node or link is </a:t>
            </a:r>
            <a:r>
              <a:rPr lang="en-US" sz="1200" i="1" kern="1200" baseline="0" dirty="0" err="1">
                <a:solidFill>
                  <a:schemeClr val="tx1"/>
                </a:solidFill>
                <a:latin typeface="+mn-lt"/>
                <a:ea typeface="ＭＳ Ｐゴシック" pitchFamily="-109" charset="-128"/>
                <a:cs typeface="ＭＳ Ｐゴシック" pitchFamily="-109" charset="-128"/>
              </a:rPr>
              <a:t>preceeded</a:t>
            </a:r>
            <a:r>
              <a:rPr lang="en-US" sz="1200" i="1" kern="1200" baseline="0" dirty="0">
                <a:solidFill>
                  <a:schemeClr val="tx1"/>
                </a:solidFill>
                <a:latin typeface="+mn-lt"/>
                <a:ea typeface="ＭＳ Ｐゴシック" pitchFamily="-109" charset="-128"/>
                <a:cs typeface="ＭＳ Ｐゴシック" pitchFamily="-109" charset="-128"/>
              </a:rPr>
              <a:t> by a cost-benefit analysis, balancing various needs with the available resources. This assumes familiarity with the whole network and relies on optimization principles, prompting us to call them global or optimized mechanisms. The purpose of this section is to discuss these two approaches.</a:t>
            </a:r>
            <a:endParaRPr lang="en-US" dirty="0"/>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34</a:t>
            </a:fld>
            <a:endParaRPr lang="en-US"/>
          </a:p>
        </p:txBody>
      </p:sp>
    </p:spTree>
    <p:extLst>
      <p:ext uri="{BB962C8B-B14F-4D97-AF65-F5344CB8AC3E}">
        <p14:creationId xmlns:p14="http://schemas.microsoft.com/office/powerpoint/2010/main" val="4401143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baseline="0" dirty="0">
                <a:solidFill>
                  <a:schemeClr val="tx1"/>
                </a:solidFill>
                <a:latin typeface="+mn-lt"/>
                <a:ea typeface="ＭＳ Ｐゴシック" pitchFamily="-109" charset="-128"/>
                <a:cs typeface="ＭＳ Ｐゴシック" pitchFamily="-109" charset="-128"/>
              </a:rPr>
              <a:t>The discovery of the Barabási-Albert model is recounted in </a:t>
            </a:r>
            <a:r>
              <a:rPr lang="en-US" sz="1200" i="1" kern="1200" baseline="0" dirty="0">
                <a:solidFill>
                  <a:schemeClr val="tx1"/>
                </a:solidFill>
                <a:latin typeface="+mn-lt"/>
                <a:ea typeface="ＭＳ Ｐゴシック" pitchFamily="-109" charset="-128"/>
                <a:cs typeface="ＭＳ Ｐゴシック" pitchFamily="-109" charset="-128"/>
              </a:rPr>
              <a:t>Linked [9], describing a </a:t>
            </a:r>
            <a:r>
              <a:rPr lang="en-US" sz="1200" i="1" kern="1200" baseline="0" dirty="0" err="1">
                <a:solidFill>
                  <a:schemeClr val="tx1"/>
                </a:solidFill>
                <a:latin typeface="+mn-lt"/>
                <a:ea typeface="ＭＳ Ｐゴシック" pitchFamily="-109" charset="-128"/>
                <a:cs typeface="ＭＳ Ｐゴシック" pitchFamily="-109" charset="-128"/>
              </a:rPr>
              <a:t>workstop</a:t>
            </a:r>
            <a:r>
              <a:rPr lang="en-US" sz="1200" i="1" kern="1200" baseline="0" dirty="0">
                <a:solidFill>
                  <a:schemeClr val="tx1"/>
                </a:solidFill>
                <a:latin typeface="+mn-lt"/>
                <a:ea typeface="ＭＳ Ｐゴシック" pitchFamily="-109" charset="-128"/>
                <a:cs typeface="ＭＳ Ｐゴシック" pitchFamily="-109" charset="-128"/>
              </a:rPr>
              <a:t> in Porto, Portugal, attended by the first author of the model: “During the summer of 1999 very few people were thinking about networks, and there were no talks on the subject during this workshop. But networks were very much on my mind. I could not help carrying with me on the trip our unresolved questions: Why hubs? Why power-laws? […] Before I left for Europe, </a:t>
            </a:r>
            <a:r>
              <a:rPr lang="en-US" sz="1200" i="1" kern="1200" baseline="0" dirty="0" err="1">
                <a:solidFill>
                  <a:schemeClr val="tx1"/>
                </a:solidFill>
                <a:latin typeface="+mn-lt"/>
                <a:ea typeface="ＭＳ Ｐゴシック" pitchFamily="-109" charset="-128"/>
                <a:cs typeface="ＭＳ Ｐゴシック" pitchFamily="-109" charset="-128"/>
              </a:rPr>
              <a:t>Réka</a:t>
            </a:r>
            <a:r>
              <a:rPr lang="en-US" sz="1200" i="1" kern="1200" baseline="0" dirty="0">
                <a:solidFill>
                  <a:schemeClr val="tx1"/>
                </a:solidFill>
                <a:latin typeface="+mn-lt"/>
                <a:ea typeface="ＭＳ Ｐゴシック" pitchFamily="-109" charset="-128"/>
                <a:cs typeface="ＭＳ Ｐゴシック" pitchFamily="-109" charset="-128"/>
              </a:rPr>
              <a:t> Albert and I agreed that she would analyze these networks. On June 14, a week after my departure, I received a long email from her detailing some ongoing activities. At the end of the message there was a sentence added like an afterthought: “I looked at the connectivity distribution too, and in almost all systems (IBM, actors, power grid), the tail of the distribution follows a power </a:t>
            </a:r>
            <a:r>
              <a:rPr lang="en-US" sz="1200" i="1" kern="1200" baseline="0" dirty="0" err="1">
                <a:solidFill>
                  <a:schemeClr val="tx1"/>
                </a:solidFill>
                <a:latin typeface="+mn-lt"/>
                <a:ea typeface="ＭＳ Ｐゴシック" pitchFamily="-109" charset="-128"/>
                <a:cs typeface="ＭＳ Ｐゴシック" pitchFamily="-109" charset="-128"/>
              </a:rPr>
              <a:t>law.” Réka’s</a:t>
            </a:r>
            <a:r>
              <a:rPr lang="en-US" sz="1200" i="1" kern="1200" baseline="0" dirty="0">
                <a:solidFill>
                  <a:schemeClr val="tx1"/>
                </a:solidFill>
                <a:latin typeface="+mn-lt"/>
                <a:ea typeface="ＭＳ Ｐゴシック" pitchFamily="-109" charset="-128"/>
                <a:cs typeface="ＭＳ Ｐゴシック" pitchFamily="-109" charset="-128"/>
              </a:rPr>
              <a:t> email suddenly made it clear that the Web was by no means special. I found myself sitting in the conference hall paying no attention to the talks, thinking about the implications of this finding. If two networks as different as the Web and the Hollywood acting community both display power-law degree distribution, then some universal law or mechanism must be responsible. If such a law existed, it could potentially apply to all </a:t>
            </a:r>
            <a:r>
              <a:rPr lang="en-US" sz="1200" i="1" kern="1200" baseline="0" dirty="0" err="1">
                <a:solidFill>
                  <a:schemeClr val="tx1"/>
                </a:solidFill>
                <a:latin typeface="+mn-lt"/>
                <a:ea typeface="ＭＳ Ｐゴシック" pitchFamily="-109" charset="-128"/>
                <a:cs typeface="ＭＳ Ｐゴシック" pitchFamily="-109" charset="-128"/>
              </a:rPr>
              <a:t>networks. During</a:t>
            </a:r>
            <a:r>
              <a:rPr lang="en-US" sz="1200" i="1" kern="1200" baseline="0" dirty="0">
                <a:solidFill>
                  <a:schemeClr val="tx1"/>
                </a:solidFill>
                <a:latin typeface="+mn-lt"/>
                <a:ea typeface="ＭＳ Ｐゴシック" pitchFamily="-109" charset="-128"/>
                <a:cs typeface="ＭＳ Ｐゴシック" pitchFamily="-109" charset="-128"/>
              </a:rPr>
              <a:t> the first break between talks I decided to withdraw to the quiet of the seminary where we were housed during the workshop. I did not get far, however. During the fifteen-minute walk back to my room a potential explanation occurred to me, one so simple and straightforward that I doubted it could be right. I immediately returned to the university to fax </a:t>
            </a:r>
            <a:r>
              <a:rPr lang="en-US" sz="1200" i="1" kern="1200" baseline="0" dirty="0" err="1">
                <a:solidFill>
                  <a:schemeClr val="tx1"/>
                </a:solidFill>
                <a:latin typeface="+mn-lt"/>
                <a:ea typeface="ＭＳ Ｐゴシック" pitchFamily="-109" charset="-128"/>
                <a:cs typeface="ＭＳ Ｐゴシック" pitchFamily="-109" charset="-128"/>
              </a:rPr>
              <a:t>Réka</a:t>
            </a:r>
            <a:r>
              <a:rPr lang="en-US" sz="1200" i="1" kern="1200" baseline="0" dirty="0">
                <a:solidFill>
                  <a:schemeClr val="tx1"/>
                </a:solidFill>
                <a:latin typeface="+mn-lt"/>
                <a:ea typeface="ＭＳ Ｐゴシック" pitchFamily="-109" charset="-128"/>
                <a:cs typeface="ＭＳ Ｐゴシック" pitchFamily="-109" charset="-128"/>
              </a:rPr>
              <a:t>, asking her to verify the idea using the computer. A few hours later she emailed me the answer. To my great astonishment, the idea </a:t>
            </a:r>
            <a:r>
              <a:rPr lang="en-US" sz="1200" i="1" kern="1200" baseline="0" dirty="0" err="1">
                <a:solidFill>
                  <a:schemeClr val="tx1"/>
                </a:solidFill>
                <a:latin typeface="+mn-lt"/>
                <a:ea typeface="ＭＳ Ｐゴシック" pitchFamily="-109" charset="-128"/>
                <a:cs typeface="ＭＳ Ｐゴシック" pitchFamily="-109" charset="-128"/>
              </a:rPr>
              <a:t>worked.” The</a:t>
            </a:r>
            <a:r>
              <a:rPr lang="en-US" sz="1200" i="1" kern="1200" baseline="0" dirty="0">
                <a:solidFill>
                  <a:schemeClr val="tx1"/>
                </a:solidFill>
                <a:latin typeface="+mn-lt"/>
                <a:ea typeface="ＭＳ Ｐゴシック" pitchFamily="-109" charset="-128"/>
                <a:cs typeface="ＭＳ Ｐゴシック" pitchFamily="-109" charset="-128"/>
              </a:rPr>
              <a:t> two images above reproduce the fax sent on June 14, 1999 from Porto, describing the algorithm that we call today the Barabási-Albert model.</a:t>
            </a:r>
            <a:endParaRPr lang="en-US" dirty="0"/>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35</a:t>
            </a:fld>
            <a:endParaRPr lang="en-US"/>
          </a:p>
        </p:txBody>
      </p:sp>
    </p:spTree>
    <p:extLst>
      <p:ext uri="{BB962C8B-B14F-4D97-AF65-F5344CB8AC3E}">
        <p14:creationId xmlns:p14="http://schemas.microsoft.com/office/powerpoint/2010/main" val="597562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55"/>
            <a:ext cx="7772400" cy="1225021"/>
          </a:xfrm>
        </p:spPr>
        <p:txBody>
          <a:bodyPr/>
          <a:lstStyle/>
          <a:p>
            <a:r>
              <a:rPr lang="en-US"/>
              <a:t>Click to edit Master title style</a:t>
            </a:r>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D0665D3D-8C75-A948-8AF3-8AD2459FF903}" type="datetime1">
              <a:rPr lang="en-US"/>
              <a:pPr>
                <a:defRPr/>
              </a:pPr>
              <a:t>9/30/2021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25545CE-38E6-4F46-99DD-AE8C02C592DA}"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551F391-D6EF-C341-A6C7-563130BEBE38}" type="datetime1">
              <a:rPr lang="en-US"/>
              <a:pPr>
                <a:defRPr/>
              </a:pPr>
              <a:t>9/30/2021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306DE6E-D35C-4740-8A91-DDB6769DE91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7"/>
            <a:ext cx="7772400" cy="1135063"/>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A5D636B-E157-9F4D-96A4-C94213D74E4E}" type="datetime1">
              <a:rPr lang="en-US"/>
              <a:pPr>
                <a:defRPr/>
              </a:pPr>
              <a:t>9/30/2021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4266213-4E7B-204B-824D-C03917CF1D2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7A7F21A-805B-CE4E-9455-2F129B20AD3A}" type="datetime1">
              <a:rPr lang="en-US"/>
              <a:pPr>
                <a:defRPr/>
              </a:pPr>
              <a:t>9/30/2021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E05550F-3D4E-AE48-AFEF-F8E09BC34A4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279261"/>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279261"/>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165D8D21-61D9-744B-B05E-975F3E994A59}" type="datetime1">
              <a:rPr lang="en-US"/>
              <a:pPr>
                <a:defRPr/>
              </a:pPr>
              <a:t>9/30/2021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89340663-4E2B-6248-A621-57DF263A655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720D8782-50AE-F44B-826E-77EA27022AFA}" type="datetime1">
              <a:rPr lang="en-US"/>
              <a:pPr>
                <a:defRPr/>
              </a:pPr>
              <a:t>9/30/2021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2DEAC11-91D9-0545-B906-508D0062CE4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35864B1-E35E-9145-AB56-F6D848E93756}" type="datetime1">
              <a:rPr lang="en-US"/>
              <a:pPr>
                <a:defRPr/>
              </a:pPr>
              <a:t>9/30/2021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4C8A167-BD30-244C-9C3E-C11086C2EAC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27542"/>
            <a:ext cx="3008313" cy="96837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195917"/>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2C808EE-5AB7-4B4B-BE88-C336D5D9FDA7}" type="datetime1">
              <a:rPr lang="en-US"/>
              <a:pPr>
                <a:defRPr/>
              </a:pPr>
              <a:t>9/30/2021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F7C222E-B9FC-1348-BDE7-E72F2C49DD2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510646"/>
            <a:ext cx="5486400" cy="34290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490635C-5028-BF4F-BBCE-D2A26310BF5A}" type="datetime1">
              <a:rPr lang="en-US"/>
              <a:pPr>
                <a:defRPr/>
              </a:pPr>
              <a:t>9/30/2021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F58E9C3-A786-8845-AC8B-7E6FE5D7CA5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E9D0952-2989-284C-953C-9631460889B2}" type="datetime1">
              <a:rPr lang="en-US"/>
              <a:pPr>
                <a:defRPr/>
              </a:pPr>
              <a:t>9/30/2021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05A6C27-0E7C-C04E-896D-407F6E5FC37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865"/>
            <a:ext cx="2057400" cy="487627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28865"/>
            <a:ext cx="6019800" cy="48762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D02EFD0-B4B0-4F41-8878-C5AE05D47E49}" type="datetime1">
              <a:rPr lang="en-US"/>
              <a:pPr>
                <a:defRPr/>
              </a:pPr>
              <a:t>9/30/2021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0A8D339-7237-274C-840D-31B7B83FDDF6}"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55"/>
            <a:ext cx="7772400" cy="1225021"/>
          </a:xfrm>
        </p:spPr>
        <p:txBody>
          <a:bodyPr/>
          <a:lstStyle/>
          <a:p>
            <a:r>
              <a:rPr lang="en-US"/>
              <a:t>Click to edit Master title style</a:t>
            </a:r>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4B24E4C4-254B-2D44-AB54-EE559230BF30}" type="datetime1">
              <a:rPr lang="en-US">
                <a:solidFill>
                  <a:prstClr val="black">
                    <a:tint val="75000"/>
                  </a:prstClr>
                </a:solidFill>
              </a:rPr>
              <a:pPr>
                <a:defRPr/>
              </a:pPr>
              <a:t>9/30/2021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14A2158-7B0C-9F40-BA1E-82C66D315E54}"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D9EA9F4-24E6-4234-B49A-4A1BEEDF9A27}" type="datetime1">
              <a:rPr lang="en-US" altLang="en-US"/>
              <a:pPr>
                <a:defRPr/>
              </a:pPr>
              <a:t>9/30/2021</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1E070D6-DA12-4AAF-9AB5-D9F6AF66BA44}" type="slidenum">
              <a:rPr lang="en-US" altLang="en-US"/>
              <a:pPr>
                <a:defRPr/>
              </a:pPr>
              <a:t>‹#›</a:t>
            </a:fld>
            <a:endParaRPr lang="en-US" altLang="en-US"/>
          </a:p>
        </p:txBody>
      </p:sp>
    </p:spTree>
    <p:extLst>
      <p:ext uri="{BB962C8B-B14F-4D97-AF65-F5344CB8AC3E}">
        <p14:creationId xmlns:p14="http://schemas.microsoft.com/office/powerpoint/2010/main" val="2683262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52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333500"/>
            <a:ext cx="8229600" cy="3771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5297488"/>
            <a:ext cx="21336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40727BF1-1143-A74F-8AF6-CE60A990A96E}" type="datetime1">
              <a:rPr lang="en-US"/>
              <a:pPr>
                <a:defRPr/>
              </a:pPr>
              <a:t>9/30/2021</a:t>
            </a:fld>
            <a:endParaRPr lang="en-US"/>
          </a:p>
        </p:txBody>
      </p:sp>
      <p:sp>
        <p:nvSpPr>
          <p:cNvPr id="5" name="Footer Placeholder 4"/>
          <p:cNvSpPr>
            <a:spLocks noGrp="1"/>
          </p:cNvSpPr>
          <p:nvPr>
            <p:ph type="ftr" sz="quarter" idx="3"/>
          </p:nvPr>
        </p:nvSpPr>
        <p:spPr>
          <a:xfrm>
            <a:off x="3124200" y="5297488"/>
            <a:ext cx="2895600" cy="303212"/>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5297488"/>
            <a:ext cx="2133600"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3B74FF4F-26AB-6E46-8090-DE5CEB3C84C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109" charset="-128"/>
          <a:cs typeface="ＭＳ Ｐゴシック" pitchFamily="-109" charset="-128"/>
        </a:defRPr>
      </a:lvl1pPr>
      <a:lvl2pPr algn="ctr" defTabSz="457200" rtl="0" eaLnBrk="0" fontAlgn="base" hangingPunct="0">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2pPr>
      <a:lvl3pPr algn="ctr" defTabSz="457200" rtl="0" eaLnBrk="0" fontAlgn="base" hangingPunct="0">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3pPr>
      <a:lvl4pPr algn="ctr" defTabSz="457200" rtl="0" eaLnBrk="0" fontAlgn="base" hangingPunct="0">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4pPr>
      <a:lvl5pPr algn="ctr" defTabSz="457200" rtl="0" eaLnBrk="0" fontAlgn="base" hangingPunct="0">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5pPr>
      <a:lvl6pPr marL="457200" algn="ctr" defTabSz="457200" rtl="0" fontAlgn="base">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6pPr>
      <a:lvl7pPr marL="914400" algn="ctr" defTabSz="457200" rtl="0" fontAlgn="base">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7pPr>
      <a:lvl8pPr marL="1371600" algn="ctr" defTabSz="457200" rtl="0" fontAlgn="base">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8pPr>
      <a:lvl9pPr marL="1828800" algn="ctr" defTabSz="457200" rtl="0" fontAlgn="base">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9pPr>
    </p:titleStyle>
    <p:bodyStyle>
      <a:lvl1pPr marL="342900" indent="-342900" algn="l" defTabSz="457200" rtl="0" eaLnBrk="0" fontAlgn="base" hangingPunct="0">
        <a:spcBef>
          <a:spcPct val="20000"/>
        </a:spcBef>
        <a:spcAft>
          <a:spcPct val="0"/>
        </a:spcAft>
        <a:buFont typeface="Arial" pitchFamily="-84" charset="0"/>
        <a:buChar char="•"/>
        <a:defRPr sz="3200" kern="1200">
          <a:solidFill>
            <a:schemeClr val="tx1"/>
          </a:solidFill>
          <a:latin typeface="+mn-lt"/>
          <a:ea typeface="ＭＳ Ｐゴシック" pitchFamily="-109" charset="-128"/>
          <a:cs typeface="ＭＳ Ｐゴシック" pitchFamily="-109" charset="-128"/>
        </a:defRPr>
      </a:lvl1pPr>
      <a:lvl2pPr marL="742950" indent="-285750" algn="l" defTabSz="457200" rtl="0" eaLnBrk="0" fontAlgn="base" hangingPunct="0">
        <a:spcBef>
          <a:spcPct val="20000"/>
        </a:spcBef>
        <a:spcAft>
          <a:spcPct val="0"/>
        </a:spcAft>
        <a:buFont typeface="Arial" pitchFamily="-84" charset="0"/>
        <a:buChar char="–"/>
        <a:defRPr sz="2800" kern="1200">
          <a:solidFill>
            <a:schemeClr val="tx1"/>
          </a:solidFill>
          <a:latin typeface="+mn-lt"/>
          <a:ea typeface="ＭＳ Ｐゴシック" pitchFamily="-109" charset="-128"/>
          <a:cs typeface="+mn-cs"/>
        </a:defRPr>
      </a:lvl2pPr>
      <a:lvl3pPr marL="1143000" indent="-228600" algn="l" defTabSz="457200" rtl="0" eaLnBrk="0" fontAlgn="base" hangingPunct="0">
        <a:spcBef>
          <a:spcPct val="20000"/>
        </a:spcBef>
        <a:spcAft>
          <a:spcPct val="0"/>
        </a:spcAft>
        <a:buFont typeface="Arial" pitchFamily="-84" charset="0"/>
        <a:buChar char="•"/>
        <a:defRPr sz="2400" kern="1200">
          <a:solidFill>
            <a:schemeClr val="tx1"/>
          </a:solidFill>
          <a:latin typeface="+mn-lt"/>
          <a:ea typeface="ヒラギノ角ゴ Pro W3" pitchFamily="-84" charset="-128"/>
          <a:cs typeface="+mn-cs"/>
        </a:defRPr>
      </a:lvl3pPr>
      <a:lvl4pPr marL="1600200" indent="-228600" algn="l" defTabSz="457200" rtl="0" eaLnBrk="0" fontAlgn="base" hangingPunct="0">
        <a:spcBef>
          <a:spcPct val="20000"/>
        </a:spcBef>
        <a:spcAft>
          <a:spcPct val="0"/>
        </a:spcAft>
        <a:buFont typeface="Arial" pitchFamily="-84" charset="0"/>
        <a:buChar char="–"/>
        <a:defRPr sz="2000" kern="1200">
          <a:solidFill>
            <a:schemeClr val="tx1"/>
          </a:solidFill>
          <a:latin typeface="+mn-lt"/>
          <a:ea typeface="ヒラギノ角ゴ Pro W3" pitchFamily="-84" charset="-128"/>
          <a:cs typeface="+mn-cs"/>
        </a:defRPr>
      </a:lvl4pPr>
      <a:lvl5pPr marL="2057400" indent="-228600" algn="l" defTabSz="457200" rtl="0" eaLnBrk="0" fontAlgn="base" hangingPunct="0">
        <a:spcBef>
          <a:spcPct val="20000"/>
        </a:spcBef>
        <a:spcAft>
          <a:spcPct val="0"/>
        </a:spcAft>
        <a:buFont typeface="Arial" pitchFamily="-84" charset="0"/>
        <a:buChar char="»"/>
        <a:defRPr sz="2000" kern="1200">
          <a:solidFill>
            <a:schemeClr val="tx1"/>
          </a:solidFill>
          <a:latin typeface="+mn-lt"/>
          <a:ea typeface="ヒラギノ角ゴ Pro W3" pitchFamily="-8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52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333500"/>
            <a:ext cx="8229600" cy="3771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5297488"/>
            <a:ext cx="21336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029FF79F-B7D5-8240-9620-9B0ADB2CEA84}" type="datetime1">
              <a:rPr lang="en-US">
                <a:solidFill>
                  <a:prstClr val="black">
                    <a:tint val="75000"/>
                  </a:prstClr>
                </a:solidFill>
              </a:rPr>
              <a:pPr>
                <a:defRPr/>
              </a:pPr>
              <a:t>9/30/2021</a:t>
            </a:fld>
            <a:endParaRPr lang="en-US">
              <a:solidFill>
                <a:prstClr val="black">
                  <a:tint val="75000"/>
                </a:prstClr>
              </a:solidFill>
            </a:endParaRPr>
          </a:p>
        </p:txBody>
      </p:sp>
      <p:sp>
        <p:nvSpPr>
          <p:cNvPr id="5" name="Footer Placeholder 4"/>
          <p:cNvSpPr>
            <a:spLocks noGrp="1"/>
          </p:cNvSpPr>
          <p:nvPr>
            <p:ph type="ftr" sz="quarter" idx="3"/>
          </p:nvPr>
        </p:nvSpPr>
        <p:spPr>
          <a:xfrm>
            <a:off x="3124200" y="5297488"/>
            <a:ext cx="2895600" cy="303212"/>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5297488"/>
            <a:ext cx="2133600"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461C58BF-3E62-FE44-9609-94FB3786B971}"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73" r:id="rId1"/>
    <p:sldLayoutId id="2147483775" r:id="rId2"/>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109" charset="-128"/>
          <a:cs typeface="ＭＳ Ｐゴシック" pitchFamily="-109" charset="-128"/>
        </a:defRPr>
      </a:lvl1pPr>
      <a:lvl2pPr algn="ctr" defTabSz="457200" rtl="0" eaLnBrk="0" fontAlgn="base" hangingPunct="0">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2pPr>
      <a:lvl3pPr algn="ctr" defTabSz="457200" rtl="0" eaLnBrk="0" fontAlgn="base" hangingPunct="0">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3pPr>
      <a:lvl4pPr algn="ctr" defTabSz="457200" rtl="0" eaLnBrk="0" fontAlgn="base" hangingPunct="0">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4pPr>
      <a:lvl5pPr algn="ctr" defTabSz="457200" rtl="0" eaLnBrk="0" fontAlgn="base" hangingPunct="0">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5pPr>
      <a:lvl6pPr marL="457200" algn="ctr" defTabSz="457200" rtl="0" fontAlgn="base">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6pPr>
      <a:lvl7pPr marL="914400" algn="ctr" defTabSz="457200" rtl="0" fontAlgn="base">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7pPr>
      <a:lvl8pPr marL="1371600" algn="ctr" defTabSz="457200" rtl="0" fontAlgn="base">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8pPr>
      <a:lvl9pPr marL="1828800" algn="ctr" defTabSz="457200" rtl="0" fontAlgn="base">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9pPr>
    </p:titleStyle>
    <p:bodyStyle>
      <a:lvl1pPr marL="342900" indent="-342900" algn="l" defTabSz="457200" rtl="0" eaLnBrk="0" fontAlgn="base" hangingPunct="0">
        <a:spcBef>
          <a:spcPct val="20000"/>
        </a:spcBef>
        <a:spcAft>
          <a:spcPct val="0"/>
        </a:spcAft>
        <a:buFont typeface="Arial" pitchFamily="-84" charset="0"/>
        <a:buChar char="•"/>
        <a:defRPr sz="3200" kern="1200">
          <a:solidFill>
            <a:schemeClr val="tx1"/>
          </a:solidFill>
          <a:latin typeface="+mn-lt"/>
          <a:ea typeface="ＭＳ Ｐゴシック" pitchFamily="-109" charset="-128"/>
          <a:cs typeface="ＭＳ Ｐゴシック" pitchFamily="-109" charset="-128"/>
        </a:defRPr>
      </a:lvl1pPr>
      <a:lvl2pPr marL="742950" indent="-285750" algn="l" defTabSz="457200" rtl="0" eaLnBrk="0" fontAlgn="base" hangingPunct="0">
        <a:spcBef>
          <a:spcPct val="20000"/>
        </a:spcBef>
        <a:spcAft>
          <a:spcPct val="0"/>
        </a:spcAft>
        <a:buFont typeface="Arial" pitchFamily="-84" charset="0"/>
        <a:buChar char="–"/>
        <a:defRPr sz="2800" kern="1200">
          <a:solidFill>
            <a:schemeClr val="tx1"/>
          </a:solidFill>
          <a:latin typeface="+mn-lt"/>
          <a:ea typeface="ＭＳ Ｐゴシック" pitchFamily="-109" charset="-128"/>
          <a:cs typeface="+mn-cs"/>
        </a:defRPr>
      </a:lvl2pPr>
      <a:lvl3pPr marL="1143000" indent="-228600" algn="l" defTabSz="457200" rtl="0" eaLnBrk="0" fontAlgn="base" hangingPunct="0">
        <a:spcBef>
          <a:spcPct val="20000"/>
        </a:spcBef>
        <a:spcAft>
          <a:spcPct val="0"/>
        </a:spcAft>
        <a:buFont typeface="Arial" pitchFamily="-84" charset="0"/>
        <a:buChar char="•"/>
        <a:defRPr sz="2400" kern="1200">
          <a:solidFill>
            <a:schemeClr val="tx1"/>
          </a:solidFill>
          <a:latin typeface="+mn-lt"/>
          <a:ea typeface="ヒラギノ角ゴ Pro W3" pitchFamily="-84" charset="-128"/>
          <a:cs typeface="ヒラギノ角ゴ Pro W3" pitchFamily="-84" charset="-128"/>
        </a:defRPr>
      </a:lvl3pPr>
      <a:lvl4pPr marL="1600200" indent="-228600" algn="l" defTabSz="457200" rtl="0" eaLnBrk="0" fontAlgn="base" hangingPunct="0">
        <a:spcBef>
          <a:spcPct val="20000"/>
        </a:spcBef>
        <a:spcAft>
          <a:spcPct val="0"/>
        </a:spcAft>
        <a:buFont typeface="Arial" pitchFamily="-84" charset="0"/>
        <a:buChar char="–"/>
        <a:defRPr sz="2000" kern="1200">
          <a:solidFill>
            <a:schemeClr val="tx1"/>
          </a:solidFill>
          <a:latin typeface="+mn-lt"/>
          <a:ea typeface="ヒラギノ角ゴ Pro W3" pitchFamily="-84" charset="-128"/>
          <a:cs typeface="+mn-cs"/>
        </a:defRPr>
      </a:lvl4pPr>
      <a:lvl5pPr marL="2057400" indent="-228600" algn="l" defTabSz="457200" rtl="0" eaLnBrk="0" fontAlgn="base" hangingPunct="0">
        <a:spcBef>
          <a:spcPct val="20000"/>
        </a:spcBef>
        <a:spcAft>
          <a:spcPct val="0"/>
        </a:spcAft>
        <a:buFont typeface="Arial" pitchFamily="-84" charset="0"/>
        <a:buChar char="»"/>
        <a:defRPr sz="2000" kern="1200">
          <a:solidFill>
            <a:schemeClr val="tx1"/>
          </a:solidFill>
          <a:latin typeface="+mn-lt"/>
          <a:ea typeface="ヒラギノ角ゴ Pro W3" pitchFamily="-8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file://localhost/Users/kimalbrecht/Documents/CCNR/02.network-science-book/slides/CLASS1-Introduction/Background-Rete-preview.mov" TargetMode="External"/><Relationship Id="rId1" Type="http://schemas.microsoft.com/office/2007/relationships/media" Target="file://localhost/Users/kimalbrecht/Documents/CCNR/02.network-science-book/slides/CLASS1-Introduction/Background-Rete-preview.mov" TargetMode="External"/><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1.bin"/><Relationship Id="rId13" Type="http://schemas.openxmlformats.org/officeDocument/2006/relationships/image" Target="../media/image4.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oleObject" Target="../embeddings/oleObject3.bin"/><Relationship Id="rId2" Type="http://schemas.openxmlformats.org/officeDocument/2006/relationships/slideLayout" Target="../slideLayouts/slideLayout13.xml"/><Relationship Id="rId16" Type="http://schemas.openxmlformats.org/officeDocument/2006/relationships/image" Target="../media/image11.png"/><Relationship Id="rId1" Type="http://schemas.openxmlformats.org/officeDocument/2006/relationships/vmlDrawing" Target="../drawings/vmlDrawing1.vml"/><Relationship Id="rId6" Type="http://schemas.openxmlformats.org/officeDocument/2006/relationships/image" Target="../media/image9.png"/><Relationship Id="rId11" Type="http://schemas.openxmlformats.org/officeDocument/2006/relationships/image" Target="../media/image3.png"/><Relationship Id="rId5" Type="http://schemas.openxmlformats.org/officeDocument/2006/relationships/image" Target="../media/image8.png"/><Relationship Id="rId15" Type="http://schemas.openxmlformats.org/officeDocument/2006/relationships/image" Target="../media/image5.png"/><Relationship Id="rId10" Type="http://schemas.openxmlformats.org/officeDocument/2006/relationships/oleObject" Target="../embeddings/oleObject2.bin"/><Relationship Id="rId4" Type="http://schemas.openxmlformats.org/officeDocument/2006/relationships/image" Target="../media/image7.png"/><Relationship Id="rId9" Type="http://schemas.openxmlformats.org/officeDocument/2006/relationships/image" Target="../media/image2.png"/><Relationship Id="rId14" Type="http://schemas.openxmlformats.org/officeDocument/2006/relationships/oleObject" Target="../embeddings/oleObject4.bin"/></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3.xml"/><Relationship Id="rId1" Type="http://schemas.openxmlformats.org/officeDocument/2006/relationships/vmlDrawing" Target="../drawings/vmlDrawing2.vm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3.xml"/><Relationship Id="rId1" Type="http://schemas.openxmlformats.org/officeDocument/2006/relationships/vmlDrawing" Target="../drawings/vmlDrawing3.vml"/><Relationship Id="rId6" Type="http://schemas.openxmlformats.org/officeDocument/2006/relationships/image" Target="../media/image15.wmf"/><Relationship Id="rId5" Type="http://schemas.openxmlformats.org/officeDocument/2006/relationships/oleObject" Target="../embeddings/oleObject7.bin"/><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oleObject" Target="../embeddings/oleObject8.bin"/><Relationship Id="rId7" Type="http://schemas.openxmlformats.org/officeDocument/2006/relationships/oleObject" Target="../embeddings/oleObject10.bin"/><Relationship Id="rId2" Type="http://schemas.openxmlformats.org/officeDocument/2006/relationships/slideLayout" Target="../slideLayouts/slideLayout13.xml"/><Relationship Id="rId1" Type="http://schemas.openxmlformats.org/officeDocument/2006/relationships/vmlDrawing" Target="../drawings/vmlDrawing4.vml"/><Relationship Id="rId6" Type="http://schemas.openxmlformats.org/officeDocument/2006/relationships/image" Target="../media/image17.png"/><Relationship Id="rId5" Type="http://schemas.openxmlformats.org/officeDocument/2006/relationships/oleObject" Target="../embeddings/oleObject9.bin"/><Relationship Id="rId4" Type="http://schemas.openxmlformats.org/officeDocument/2006/relationships/image" Target="../media/image16.wmf"/></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3.xml"/><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1.xml"/><Relationship Id="rId5" Type="http://schemas.openxmlformats.org/officeDocument/2006/relationships/image" Target="../media/image26.emf"/><Relationship Id="rId4" Type="http://schemas.openxmlformats.org/officeDocument/2006/relationships/image" Target="../media/image25.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e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47.png"/><Relationship Id="rId5" Type="http://schemas.openxmlformats.org/officeDocument/2006/relationships/image" Target="../media/image29.emf"/><Relationship Id="rId4" Type="http://schemas.openxmlformats.org/officeDocument/2006/relationships/oleObject" Target="../embeddings/oleObject11.bin"/></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notesSlide" Target="../notesSlides/notesSlide7.xml"/><Relationship Id="rId7" Type="http://schemas.openxmlformats.org/officeDocument/2006/relationships/image" Target="../media/image33.emf"/><Relationship Id="rId2" Type="http://schemas.openxmlformats.org/officeDocument/2006/relationships/slideLayout" Target="../slideLayouts/slideLayout6.xml"/><Relationship Id="rId1" Type="http://schemas.openxmlformats.org/officeDocument/2006/relationships/vmlDrawing" Target="../drawings/vmlDrawing6.vml"/><Relationship Id="rId6" Type="http://schemas.openxmlformats.org/officeDocument/2006/relationships/image" Target="../media/image32.emf"/><Relationship Id="rId5" Type="http://schemas.openxmlformats.org/officeDocument/2006/relationships/image" Target="../media/image31.emf"/><Relationship Id="rId4" Type="http://schemas.openxmlformats.org/officeDocument/2006/relationships/oleObject" Target="../embeddings/oleObject12.bin"/></Relationships>
</file>

<file path=ppt/slides/_rels/slide16.xml.rels><?xml version="1.0" encoding="UTF-8" standalone="yes"?>
<Relationships xmlns="http://schemas.openxmlformats.org/package/2006/relationships"><Relationship Id="rId8" Type="http://schemas.openxmlformats.org/officeDocument/2006/relationships/image" Target="../media/image36.emf"/><Relationship Id="rId3" Type="http://schemas.openxmlformats.org/officeDocument/2006/relationships/image" Target="../media/image39.png"/><Relationship Id="rId7" Type="http://schemas.openxmlformats.org/officeDocument/2006/relationships/oleObject" Target="../embeddings/oleObject14.bin"/><Relationship Id="rId12" Type="http://schemas.openxmlformats.org/officeDocument/2006/relationships/image" Target="../media/image38.emf"/><Relationship Id="rId2" Type="http://schemas.openxmlformats.org/officeDocument/2006/relationships/slideLayout" Target="../slideLayouts/slideLayout6.xml"/><Relationship Id="rId1" Type="http://schemas.openxmlformats.org/officeDocument/2006/relationships/vmlDrawing" Target="../drawings/vmlDrawing7.vml"/><Relationship Id="rId6" Type="http://schemas.openxmlformats.org/officeDocument/2006/relationships/image" Target="../media/image35.emf"/><Relationship Id="rId11" Type="http://schemas.openxmlformats.org/officeDocument/2006/relationships/oleObject" Target="../embeddings/oleObject16.bin"/><Relationship Id="rId5" Type="http://schemas.openxmlformats.org/officeDocument/2006/relationships/oleObject" Target="../embeddings/oleObject13.bin"/><Relationship Id="rId10" Type="http://schemas.openxmlformats.org/officeDocument/2006/relationships/image" Target="../media/image37.emf"/><Relationship Id="rId4" Type="http://schemas.openxmlformats.org/officeDocument/2006/relationships/image" Target="../media/image40.png"/><Relationship Id="rId9" Type="http://schemas.openxmlformats.org/officeDocument/2006/relationships/oleObject" Target="../embeddings/oleObject15.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image" Target="../media/image43.emf"/><Relationship Id="rId13" Type="http://schemas.openxmlformats.org/officeDocument/2006/relationships/oleObject" Target="../embeddings/oleObject22.bin"/><Relationship Id="rId3" Type="http://schemas.openxmlformats.org/officeDocument/2006/relationships/oleObject" Target="../embeddings/oleObject17.bin"/><Relationship Id="rId7" Type="http://schemas.openxmlformats.org/officeDocument/2006/relationships/oleObject" Target="../embeddings/oleObject19.bin"/><Relationship Id="rId12" Type="http://schemas.openxmlformats.org/officeDocument/2006/relationships/image" Target="../media/image45.emf"/><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42.emf"/><Relationship Id="rId11" Type="http://schemas.openxmlformats.org/officeDocument/2006/relationships/oleObject" Target="../embeddings/oleObject21.bin"/><Relationship Id="rId5" Type="http://schemas.openxmlformats.org/officeDocument/2006/relationships/oleObject" Target="../embeddings/oleObject18.bin"/><Relationship Id="rId10" Type="http://schemas.openxmlformats.org/officeDocument/2006/relationships/image" Target="../media/image44.emf"/><Relationship Id="rId4" Type="http://schemas.openxmlformats.org/officeDocument/2006/relationships/image" Target="../media/image41.emf"/><Relationship Id="rId9" Type="http://schemas.openxmlformats.org/officeDocument/2006/relationships/oleObject" Target="../embeddings/oleObject20.bin"/><Relationship Id="rId14" Type="http://schemas.openxmlformats.org/officeDocument/2006/relationships/image" Target="../media/image46.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48.emf"/><Relationship Id="rId5" Type="http://schemas.openxmlformats.org/officeDocument/2006/relationships/oleObject" Target="../embeddings/oleObject24.bin"/><Relationship Id="rId4" Type="http://schemas.openxmlformats.org/officeDocument/2006/relationships/image" Target="../media/image47.emf"/></Relationships>
</file>

<file path=ppt/slides/_rels/slide20.xml.rels><?xml version="1.0" encoding="UTF-8" standalone="yes"?>
<Relationships xmlns="http://schemas.openxmlformats.org/package/2006/relationships"><Relationship Id="rId8" Type="http://schemas.openxmlformats.org/officeDocument/2006/relationships/image" Target="../media/image51.emf"/><Relationship Id="rId13" Type="http://schemas.openxmlformats.org/officeDocument/2006/relationships/oleObject" Target="../embeddings/oleObject30.bin"/><Relationship Id="rId18" Type="http://schemas.openxmlformats.org/officeDocument/2006/relationships/image" Target="../media/image56.emf"/><Relationship Id="rId3" Type="http://schemas.openxmlformats.org/officeDocument/2006/relationships/oleObject" Target="../embeddings/oleObject25.bin"/><Relationship Id="rId7" Type="http://schemas.openxmlformats.org/officeDocument/2006/relationships/oleObject" Target="../embeddings/oleObject27.bin"/><Relationship Id="rId12" Type="http://schemas.openxmlformats.org/officeDocument/2006/relationships/image" Target="../media/image53.emf"/><Relationship Id="rId17" Type="http://schemas.openxmlformats.org/officeDocument/2006/relationships/oleObject" Target="../embeddings/oleObject32.bin"/><Relationship Id="rId2" Type="http://schemas.openxmlformats.org/officeDocument/2006/relationships/slideLayout" Target="../slideLayouts/slideLayout7.xml"/><Relationship Id="rId16" Type="http://schemas.openxmlformats.org/officeDocument/2006/relationships/image" Target="../media/image55.emf"/><Relationship Id="rId1" Type="http://schemas.openxmlformats.org/officeDocument/2006/relationships/vmlDrawing" Target="../drawings/vmlDrawing10.vml"/><Relationship Id="rId6" Type="http://schemas.openxmlformats.org/officeDocument/2006/relationships/image" Target="../media/image50.emf"/><Relationship Id="rId11" Type="http://schemas.openxmlformats.org/officeDocument/2006/relationships/oleObject" Target="../embeddings/oleObject29.bin"/><Relationship Id="rId5" Type="http://schemas.openxmlformats.org/officeDocument/2006/relationships/oleObject" Target="../embeddings/oleObject26.bin"/><Relationship Id="rId15" Type="http://schemas.openxmlformats.org/officeDocument/2006/relationships/oleObject" Target="../embeddings/oleObject31.bin"/><Relationship Id="rId10" Type="http://schemas.openxmlformats.org/officeDocument/2006/relationships/image" Target="../media/image52.emf"/><Relationship Id="rId4" Type="http://schemas.openxmlformats.org/officeDocument/2006/relationships/image" Target="../media/image49.emf"/><Relationship Id="rId9" Type="http://schemas.openxmlformats.org/officeDocument/2006/relationships/oleObject" Target="../embeddings/oleObject28.bin"/><Relationship Id="rId14" Type="http://schemas.openxmlformats.org/officeDocument/2006/relationships/image" Target="../media/image54.emf"/></Relationships>
</file>

<file path=ppt/slides/_rels/slide21.xml.rels><?xml version="1.0" encoding="UTF-8" standalone="yes"?>
<Relationships xmlns="http://schemas.openxmlformats.org/package/2006/relationships"><Relationship Id="rId8" Type="http://schemas.openxmlformats.org/officeDocument/2006/relationships/image" Target="../media/image59.emf"/><Relationship Id="rId13" Type="http://schemas.openxmlformats.org/officeDocument/2006/relationships/oleObject" Target="../embeddings/oleObject38.bin"/><Relationship Id="rId18" Type="http://schemas.openxmlformats.org/officeDocument/2006/relationships/image" Target="../media/image64.emf"/><Relationship Id="rId3" Type="http://schemas.openxmlformats.org/officeDocument/2006/relationships/oleObject" Target="../embeddings/oleObject33.bin"/><Relationship Id="rId7" Type="http://schemas.openxmlformats.org/officeDocument/2006/relationships/oleObject" Target="../embeddings/oleObject35.bin"/><Relationship Id="rId12" Type="http://schemas.openxmlformats.org/officeDocument/2006/relationships/image" Target="../media/image61.emf"/><Relationship Id="rId17" Type="http://schemas.openxmlformats.org/officeDocument/2006/relationships/oleObject" Target="../embeddings/oleObject40.bin"/><Relationship Id="rId2" Type="http://schemas.openxmlformats.org/officeDocument/2006/relationships/slideLayout" Target="../slideLayouts/slideLayout7.xml"/><Relationship Id="rId16" Type="http://schemas.openxmlformats.org/officeDocument/2006/relationships/image" Target="../media/image63.emf"/><Relationship Id="rId1" Type="http://schemas.openxmlformats.org/officeDocument/2006/relationships/vmlDrawing" Target="../drawings/vmlDrawing11.vml"/><Relationship Id="rId6" Type="http://schemas.openxmlformats.org/officeDocument/2006/relationships/image" Target="../media/image58.emf"/><Relationship Id="rId11" Type="http://schemas.openxmlformats.org/officeDocument/2006/relationships/oleObject" Target="../embeddings/oleObject37.bin"/><Relationship Id="rId5" Type="http://schemas.openxmlformats.org/officeDocument/2006/relationships/oleObject" Target="../embeddings/oleObject34.bin"/><Relationship Id="rId15" Type="http://schemas.openxmlformats.org/officeDocument/2006/relationships/oleObject" Target="../embeddings/oleObject39.bin"/><Relationship Id="rId10" Type="http://schemas.openxmlformats.org/officeDocument/2006/relationships/image" Target="../media/image60.emf"/><Relationship Id="rId4" Type="http://schemas.openxmlformats.org/officeDocument/2006/relationships/image" Target="../media/image57.emf"/><Relationship Id="rId9" Type="http://schemas.openxmlformats.org/officeDocument/2006/relationships/oleObject" Target="../embeddings/oleObject36.bin"/><Relationship Id="rId14" Type="http://schemas.openxmlformats.org/officeDocument/2006/relationships/image" Target="../media/image62.emf"/></Relationships>
</file>

<file path=ppt/slides/_rels/slide22.xml.rels><?xml version="1.0" encoding="UTF-8" standalone="yes"?>
<Relationships xmlns="http://schemas.openxmlformats.org/package/2006/relationships"><Relationship Id="rId8" Type="http://schemas.openxmlformats.org/officeDocument/2006/relationships/image" Target="../media/image67.emf"/><Relationship Id="rId3" Type="http://schemas.openxmlformats.org/officeDocument/2006/relationships/oleObject" Target="../embeddings/oleObject41.bin"/><Relationship Id="rId7" Type="http://schemas.openxmlformats.org/officeDocument/2006/relationships/oleObject" Target="../embeddings/oleObject43.bin"/><Relationship Id="rId12" Type="http://schemas.openxmlformats.org/officeDocument/2006/relationships/image" Target="../media/image69.emf"/><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66.emf"/><Relationship Id="rId11" Type="http://schemas.openxmlformats.org/officeDocument/2006/relationships/oleObject" Target="../embeddings/oleObject45.bin"/><Relationship Id="rId5" Type="http://schemas.openxmlformats.org/officeDocument/2006/relationships/oleObject" Target="../embeddings/oleObject42.bin"/><Relationship Id="rId10" Type="http://schemas.openxmlformats.org/officeDocument/2006/relationships/image" Target="../media/image68.emf"/><Relationship Id="rId4" Type="http://schemas.openxmlformats.org/officeDocument/2006/relationships/image" Target="../media/image65.emf"/><Relationship Id="rId9" Type="http://schemas.openxmlformats.org/officeDocument/2006/relationships/oleObject" Target="../embeddings/oleObject44.bin"/></Relationships>
</file>

<file path=ppt/slides/_rels/slide23.xml.rels><?xml version="1.0" encoding="UTF-8" standalone="yes"?>
<Relationships xmlns="http://schemas.openxmlformats.org/package/2006/relationships"><Relationship Id="rId8" Type="http://schemas.openxmlformats.org/officeDocument/2006/relationships/image" Target="../media/image75.emf"/><Relationship Id="rId3" Type="http://schemas.openxmlformats.org/officeDocument/2006/relationships/image" Target="../media/image70.png"/><Relationship Id="rId7" Type="http://schemas.openxmlformats.org/officeDocument/2006/relationships/image" Target="../media/image74.em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73.emf"/><Relationship Id="rId11" Type="http://schemas.openxmlformats.org/officeDocument/2006/relationships/image" Target="../media/image390.png"/><Relationship Id="rId5" Type="http://schemas.openxmlformats.org/officeDocument/2006/relationships/image" Target="../media/image72.emf"/><Relationship Id="rId10" Type="http://schemas.openxmlformats.org/officeDocument/2006/relationships/image" Target="../media/image380.png"/><Relationship Id="rId4" Type="http://schemas.openxmlformats.org/officeDocument/2006/relationships/image" Target="../media/image71.emf"/><Relationship Id="rId9" Type="http://schemas.openxmlformats.org/officeDocument/2006/relationships/image" Target="../media/image76.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Layout" Target="../slideLayouts/slideLayout7.xml"/><Relationship Id="rId1" Type="http://schemas.openxmlformats.org/officeDocument/2006/relationships/vmlDrawing" Target="../drawings/vmlDrawing13.vml"/><Relationship Id="rId4" Type="http://schemas.openxmlformats.org/officeDocument/2006/relationships/image" Target="../media/image77.emf"/></Relationships>
</file>

<file path=ppt/slides/_rels/slide26.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image" Target="../media/image78.emf"/><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image" Target="../media/image81.jpeg"/><Relationship Id="rId4" Type="http://schemas.openxmlformats.org/officeDocument/2006/relationships/image" Target="../media/image80.emf"/></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Layout" Target="../slideLayouts/slideLayout7.xml"/><Relationship Id="rId1" Type="http://schemas.openxmlformats.org/officeDocument/2006/relationships/vmlDrawing" Target="../drawings/vmlDrawing15.vml"/><Relationship Id="rId5" Type="http://schemas.openxmlformats.org/officeDocument/2006/relationships/image" Target="../media/image83.jpeg"/><Relationship Id="rId4" Type="http://schemas.openxmlformats.org/officeDocument/2006/relationships/image" Target="../media/image82.w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50.bin"/><Relationship Id="rId13" Type="http://schemas.openxmlformats.org/officeDocument/2006/relationships/oleObject" Target="../embeddings/oleObject52.bin"/><Relationship Id="rId18" Type="http://schemas.openxmlformats.org/officeDocument/2006/relationships/oleObject" Target="../embeddings/oleObject55.bin"/><Relationship Id="rId3" Type="http://schemas.openxmlformats.org/officeDocument/2006/relationships/notesSlide" Target="../notesSlides/notesSlide9.xml"/><Relationship Id="rId21" Type="http://schemas.openxmlformats.org/officeDocument/2006/relationships/image" Target="../media/image90.wmf"/><Relationship Id="rId7" Type="http://schemas.openxmlformats.org/officeDocument/2006/relationships/image" Target="../media/image93.wmf"/><Relationship Id="rId12" Type="http://schemas.openxmlformats.org/officeDocument/2006/relationships/image" Target="../media/image86.emf"/><Relationship Id="rId17" Type="http://schemas.openxmlformats.org/officeDocument/2006/relationships/image" Target="../media/image88.emf"/><Relationship Id="rId25" Type="http://schemas.openxmlformats.org/officeDocument/2006/relationships/image" Target="../media/image96.png"/><Relationship Id="rId2" Type="http://schemas.openxmlformats.org/officeDocument/2006/relationships/slideLayout" Target="../slideLayouts/slideLayout6.xml"/><Relationship Id="rId16" Type="http://schemas.openxmlformats.org/officeDocument/2006/relationships/oleObject" Target="../embeddings/oleObject54.bin"/><Relationship Id="rId20" Type="http://schemas.openxmlformats.org/officeDocument/2006/relationships/oleObject" Target="../embeddings/oleObject56.bin"/><Relationship Id="rId1" Type="http://schemas.openxmlformats.org/officeDocument/2006/relationships/vmlDrawing" Target="../drawings/vmlDrawing16.vml"/><Relationship Id="rId6" Type="http://schemas.openxmlformats.org/officeDocument/2006/relationships/image" Target="../media/image84.emf"/><Relationship Id="rId11" Type="http://schemas.openxmlformats.org/officeDocument/2006/relationships/oleObject" Target="../embeddings/oleObject51.bin"/><Relationship Id="rId24" Type="http://schemas.openxmlformats.org/officeDocument/2006/relationships/image" Target="../media/image95.png"/><Relationship Id="rId5" Type="http://schemas.openxmlformats.org/officeDocument/2006/relationships/oleObject" Target="../embeddings/oleObject49.bin"/><Relationship Id="rId15" Type="http://schemas.openxmlformats.org/officeDocument/2006/relationships/oleObject" Target="../embeddings/oleObject53.bin"/><Relationship Id="rId23" Type="http://schemas.openxmlformats.org/officeDocument/2006/relationships/image" Target="../media/image91.emf"/><Relationship Id="rId10" Type="http://schemas.openxmlformats.org/officeDocument/2006/relationships/image" Target="../media/image94.png"/><Relationship Id="rId19" Type="http://schemas.openxmlformats.org/officeDocument/2006/relationships/image" Target="../media/image89.emf"/><Relationship Id="rId4" Type="http://schemas.openxmlformats.org/officeDocument/2006/relationships/image" Target="../media/image92.wmf"/><Relationship Id="rId9" Type="http://schemas.openxmlformats.org/officeDocument/2006/relationships/image" Target="../media/image85.emf"/><Relationship Id="rId14" Type="http://schemas.openxmlformats.org/officeDocument/2006/relationships/image" Target="../media/image87.wmf"/><Relationship Id="rId22" Type="http://schemas.openxmlformats.org/officeDocument/2006/relationships/oleObject" Target="../embeddings/oleObject57.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99.emf"/><Relationship Id="rId4" Type="http://schemas.openxmlformats.org/officeDocument/2006/relationships/image" Target="../media/image98.emf"/></Relationships>
</file>

<file path=ppt/slides/_rels/slide3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Picture 2" descr="/Users/barabasi 1/.Trash/2011-Warsaw-FuturICT-5min/Background-Rete-preview.mov">
            <a:hlinkClick r:id="" action="ppaction://media"/>
          </p:cNvPr>
          <p:cNvPicPr/>
          <p:nvPr>
            <a:videoFile r:link="rId2"/>
            <p:extLst>
              <p:ext uri="{DAA4B4D4-6D71-4841-9C94-3DE7FCFB9230}">
                <p14:media xmlns:p14="http://schemas.microsoft.com/office/powerpoint/2010/main" r:link="rId1"/>
              </p:ext>
            </p:extLst>
          </p:nvPr>
        </p:nvPicPr>
        <p:blipFill>
          <a:blip r:embed="rId5"/>
          <a:srcRect/>
          <a:stretch>
            <a:fillRect/>
          </a:stretch>
        </p:blipFill>
        <p:spPr bwMode="auto">
          <a:xfrm>
            <a:off x="0" y="0"/>
            <a:ext cx="9144000" cy="5715000"/>
          </a:xfrm>
          <a:prstGeom prst="rect">
            <a:avLst/>
          </a:prstGeom>
          <a:noFill/>
          <a:ln w="9525">
            <a:noFill/>
            <a:miter lim="800000"/>
            <a:headEnd/>
            <a:tailEnd/>
          </a:ln>
        </p:spPr>
      </p:pic>
      <p:sp>
        <p:nvSpPr>
          <p:cNvPr id="5" name="Text Box 2"/>
          <p:cNvSpPr txBox="1">
            <a:spLocks noChangeArrowheads="1"/>
          </p:cNvSpPr>
          <p:nvPr/>
        </p:nvSpPr>
        <p:spPr bwMode="auto">
          <a:xfrm>
            <a:off x="0" y="241304"/>
            <a:ext cx="9144000" cy="2554545"/>
          </a:xfrm>
          <a:prstGeom prst="rect">
            <a:avLst/>
          </a:prstGeom>
          <a:solidFill>
            <a:schemeClr val="bg1">
              <a:alpha val="70000"/>
            </a:schemeClr>
          </a:solidFill>
          <a:ln>
            <a:noFill/>
          </a:ln>
        </p:spPr>
        <p:txBody>
          <a:bodyPr wrap="square">
            <a:spAutoFit/>
          </a:bodyPr>
          <a:lstStyle>
            <a:lvl1pPr>
              <a:defRPr sz="2000" b="1">
                <a:solidFill>
                  <a:schemeClr val="tx1"/>
                </a:solidFill>
                <a:latin typeface="Times New Roman" charset="0"/>
                <a:ea typeface="ＭＳ Ｐゴシック" charset="0"/>
                <a:cs typeface="ＭＳ Ｐゴシック" charset="0"/>
              </a:defRPr>
            </a:lvl1pPr>
            <a:lvl2pPr marL="742950" indent="-285750">
              <a:defRPr sz="2000" b="1">
                <a:solidFill>
                  <a:schemeClr val="tx1"/>
                </a:solidFill>
                <a:latin typeface="Times New Roman" charset="0"/>
                <a:ea typeface="ＭＳ Ｐゴシック" charset="0"/>
              </a:defRPr>
            </a:lvl2pPr>
            <a:lvl3pPr marL="1143000" indent="-228600">
              <a:defRPr sz="2000" b="1">
                <a:solidFill>
                  <a:schemeClr val="tx1"/>
                </a:solidFill>
                <a:latin typeface="Times New Roman" charset="0"/>
                <a:ea typeface="ＭＳ Ｐゴシック" charset="0"/>
              </a:defRPr>
            </a:lvl3pPr>
            <a:lvl4pPr marL="1600200" indent="-228600">
              <a:defRPr sz="2000" b="1">
                <a:solidFill>
                  <a:schemeClr val="tx1"/>
                </a:solidFill>
                <a:latin typeface="Times New Roman" charset="0"/>
                <a:ea typeface="ＭＳ Ｐゴシック" charset="0"/>
              </a:defRPr>
            </a:lvl4pPr>
            <a:lvl5pPr marL="2057400" indent="-228600">
              <a:defRPr sz="2000" b="1">
                <a:solidFill>
                  <a:schemeClr val="tx1"/>
                </a:solidFill>
                <a:latin typeface="Times New Roman" charset="0"/>
                <a:ea typeface="ＭＳ Ｐゴシック" charset="0"/>
              </a:defRPr>
            </a:lvl5pPr>
            <a:lvl6pPr marL="2514600" indent="-228600" algn="ctr" eaLnBrk="0" fontAlgn="base" hangingPunct="0">
              <a:spcBef>
                <a:spcPct val="50000"/>
              </a:spcBef>
              <a:spcAft>
                <a:spcPct val="0"/>
              </a:spcAft>
              <a:defRPr sz="2000" b="1">
                <a:solidFill>
                  <a:schemeClr val="tx1"/>
                </a:solidFill>
                <a:latin typeface="Times New Roman" charset="0"/>
                <a:ea typeface="ＭＳ Ｐゴシック" charset="0"/>
              </a:defRPr>
            </a:lvl6pPr>
            <a:lvl7pPr marL="2971800" indent="-228600" algn="ctr" eaLnBrk="0" fontAlgn="base" hangingPunct="0">
              <a:spcBef>
                <a:spcPct val="50000"/>
              </a:spcBef>
              <a:spcAft>
                <a:spcPct val="0"/>
              </a:spcAft>
              <a:defRPr sz="2000" b="1">
                <a:solidFill>
                  <a:schemeClr val="tx1"/>
                </a:solidFill>
                <a:latin typeface="Times New Roman" charset="0"/>
                <a:ea typeface="ＭＳ Ｐゴシック" charset="0"/>
              </a:defRPr>
            </a:lvl7pPr>
            <a:lvl8pPr marL="3429000" indent="-228600" algn="ctr" eaLnBrk="0" fontAlgn="base" hangingPunct="0">
              <a:spcBef>
                <a:spcPct val="50000"/>
              </a:spcBef>
              <a:spcAft>
                <a:spcPct val="0"/>
              </a:spcAft>
              <a:defRPr sz="2000" b="1">
                <a:solidFill>
                  <a:schemeClr val="tx1"/>
                </a:solidFill>
                <a:latin typeface="Times New Roman" charset="0"/>
                <a:ea typeface="ＭＳ Ｐゴシック" charset="0"/>
              </a:defRPr>
            </a:lvl8pPr>
            <a:lvl9pPr marL="3886200" indent="-228600" algn="ctr" eaLnBrk="0" fontAlgn="base" hangingPunct="0">
              <a:spcBef>
                <a:spcPct val="50000"/>
              </a:spcBef>
              <a:spcAft>
                <a:spcPct val="0"/>
              </a:spcAft>
              <a:defRPr sz="2000" b="1">
                <a:solidFill>
                  <a:schemeClr val="tx1"/>
                </a:solidFill>
                <a:latin typeface="Times New Roman" charset="0"/>
                <a:ea typeface="ＭＳ Ｐゴシック" charset="0"/>
              </a:defRPr>
            </a:lvl9pPr>
          </a:lstStyle>
          <a:p>
            <a:pPr algn="ctr" defTabSz="914400" fontAlgn="base">
              <a:spcBef>
                <a:spcPct val="0"/>
              </a:spcBef>
              <a:spcAft>
                <a:spcPct val="0"/>
              </a:spcAft>
              <a:defRPr/>
            </a:pPr>
            <a:r>
              <a:rPr lang="en-US" altLang="ko-KR" sz="3200" dirty="0">
                <a:solidFill>
                  <a:srgbClr val="000000"/>
                </a:solidFill>
                <a:latin typeface="Trajan Pro"/>
                <a:cs typeface="Trajan Pro"/>
              </a:rPr>
              <a:t>Frontiers of Network Science</a:t>
            </a:r>
          </a:p>
          <a:p>
            <a:pPr algn="ctr" defTabSz="914400" fontAlgn="base">
              <a:spcBef>
                <a:spcPct val="0"/>
              </a:spcBef>
              <a:spcAft>
                <a:spcPct val="0"/>
              </a:spcAft>
              <a:defRPr/>
            </a:pPr>
            <a:r>
              <a:rPr lang="en-US" altLang="ko-KR" sz="3200" dirty="0">
                <a:solidFill>
                  <a:srgbClr val="000000"/>
                </a:solidFill>
                <a:latin typeface="Trajan Pro"/>
                <a:cs typeface="Trajan Pro"/>
              </a:rPr>
              <a:t>Fall 2021</a:t>
            </a:r>
          </a:p>
          <a:p>
            <a:pPr algn="ctr" defTabSz="914400" fontAlgn="base">
              <a:spcBef>
                <a:spcPct val="0"/>
              </a:spcBef>
              <a:spcAft>
                <a:spcPct val="0"/>
              </a:spcAft>
              <a:defRPr/>
            </a:pPr>
            <a:endParaRPr lang="en-US" altLang="ko-KR" sz="3200" dirty="0">
              <a:solidFill>
                <a:srgbClr val="000000"/>
              </a:solidFill>
              <a:latin typeface="Trajan Pro"/>
              <a:cs typeface="Trajan Pro"/>
            </a:endParaRPr>
          </a:p>
          <a:p>
            <a:pPr algn="ctr" defTabSz="914400" fontAlgn="base">
              <a:spcBef>
                <a:spcPct val="0"/>
              </a:spcBef>
              <a:spcAft>
                <a:spcPct val="0"/>
              </a:spcAft>
              <a:defRPr/>
            </a:pPr>
            <a:r>
              <a:rPr lang="en-US" altLang="ko-KR" sz="3200" dirty="0">
                <a:solidFill>
                  <a:srgbClr val="000000"/>
                </a:solidFill>
                <a:latin typeface="Trajan Pro"/>
                <a:cs typeface="Trajan Pro"/>
              </a:rPr>
              <a:t>    Class 10: Barabasi-Albert Model </a:t>
            </a:r>
          </a:p>
          <a:p>
            <a:pPr algn="ctr" defTabSz="914400" fontAlgn="base">
              <a:spcBef>
                <a:spcPct val="0"/>
              </a:spcBef>
              <a:spcAft>
                <a:spcPct val="0"/>
              </a:spcAft>
              <a:defRPr/>
            </a:pPr>
            <a:r>
              <a:rPr lang="en-US" altLang="ko-KR" sz="3200" dirty="0">
                <a:solidFill>
                  <a:srgbClr val="000000"/>
                </a:solidFill>
                <a:latin typeface="Trajan Pro"/>
                <a:cs typeface="Trajan Pro"/>
              </a:rPr>
              <a:t>      (Chapter 5 in Textbook)</a:t>
            </a:r>
          </a:p>
        </p:txBody>
      </p:sp>
      <p:sp>
        <p:nvSpPr>
          <p:cNvPr id="6" name="Rectangle 5"/>
          <p:cNvSpPr>
            <a:spLocks noChangeArrowheads="1"/>
          </p:cNvSpPr>
          <p:nvPr/>
        </p:nvSpPr>
        <p:spPr bwMode="auto">
          <a:xfrm>
            <a:off x="-1588" y="3415653"/>
            <a:ext cx="9145588" cy="2170232"/>
          </a:xfrm>
          <a:prstGeom prst="rect">
            <a:avLst/>
          </a:prstGeom>
          <a:solidFill>
            <a:schemeClr val="bg1">
              <a:alpha val="70000"/>
            </a:schemeClr>
          </a:solidFill>
          <a:ln w="9525">
            <a:noFill/>
            <a:miter lim="800000"/>
            <a:headEnd/>
            <a:tailEnd/>
          </a:ln>
          <a:effectLst/>
        </p:spPr>
        <p:txBody>
          <a:bodyPr lIns="91407" tIns="45704" rIns="91407" bIns="45704">
            <a:prstTxWarp prst="textNoShape">
              <a:avLst/>
            </a:prstTxWarp>
          </a:bodyPr>
          <a:lstStyle/>
          <a:p>
            <a:pPr algn="r" defTabSz="914400" fontAlgn="base">
              <a:spcBef>
                <a:spcPct val="0"/>
              </a:spcBef>
              <a:spcAft>
                <a:spcPct val="0"/>
              </a:spcAft>
              <a:defRPr/>
            </a:pPr>
            <a:endParaRPr lang="en-US" sz="1600" b="1" dirty="0">
              <a:solidFill>
                <a:srgbClr val="000000"/>
              </a:solidFill>
              <a:latin typeface="Helvetica"/>
              <a:ea typeface="ＭＳ Ｐゴシック" charset="0"/>
              <a:cs typeface="Helvetica"/>
            </a:endParaRPr>
          </a:p>
          <a:p>
            <a:pPr algn="r" defTabSz="914400" fontAlgn="base">
              <a:spcBef>
                <a:spcPct val="0"/>
              </a:spcBef>
              <a:spcAft>
                <a:spcPct val="0"/>
              </a:spcAft>
              <a:defRPr/>
            </a:pPr>
            <a:endParaRPr lang="en-US" sz="1600" b="1" dirty="0">
              <a:solidFill>
                <a:srgbClr val="000000"/>
              </a:solidFill>
              <a:latin typeface="Helvetica"/>
              <a:ea typeface="ＭＳ Ｐゴシック" charset="0"/>
              <a:cs typeface="Helvetica"/>
            </a:endParaRPr>
          </a:p>
          <a:p>
            <a:pPr algn="r" defTabSz="914400" fontAlgn="base">
              <a:spcBef>
                <a:spcPct val="0"/>
              </a:spcBef>
              <a:spcAft>
                <a:spcPct val="0"/>
              </a:spcAft>
              <a:defRPr/>
            </a:pPr>
            <a:endParaRPr lang="en-US" sz="1600" b="1" dirty="0">
              <a:solidFill>
                <a:srgbClr val="000000"/>
              </a:solidFill>
              <a:latin typeface="Helvetica"/>
              <a:ea typeface="ＭＳ Ｐゴシック" charset="0"/>
              <a:cs typeface="Helvetica"/>
            </a:endParaRPr>
          </a:p>
          <a:p>
            <a:pPr algn="r" defTabSz="914400" fontAlgn="base">
              <a:spcBef>
                <a:spcPct val="0"/>
              </a:spcBef>
              <a:spcAft>
                <a:spcPct val="0"/>
              </a:spcAft>
              <a:defRPr/>
            </a:pPr>
            <a:endParaRPr lang="en-US" sz="1600" b="1" dirty="0">
              <a:solidFill>
                <a:srgbClr val="000000"/>
              </a:solidFill>
              <a:latin typeface="Helvetica"/>
              <a:ea typeface="ＭＳ Ｐゴシック" charset="0"/>
              <a:cs typeface="Helvetica"/>
            </a:endParaRPr>
          </a:p>
          <a:p>
            <a:pPr algn="r" defTabSz="914400" fontAlgn="base">
              <a:spcBef>
                <a:spcPct val="0"/>
              </a:spcBef>
              <a:spcAft>
                <a:spcPct val="0"/>
              </a:spcAft>
              <a:defRPr/>
            </a:pPr>
            <a:endParaRPr lang="en-US" sz="1600" b="1" dirty="0">
              <a:solidFill>
                <a:srgbClr val="000000"/>
              </a:solidFill>
              <a:latin typeface="Helvetica"/>
              <a:ea typeface="ＭＳ Ｐゴシック" charset="0"/>
              <a:cs typeface="Helvetica"/>
            </a:endParaRPr>
          </a:p>
          <a:p>
            <a:pPr algn="r" defTabSz="914400" fontAlgn="base">
              <a:spcBef>
                <a:spcPct val="0"/>
              </a:spcBef>
              <a:spcAft>
                <a:spcPct val="0"/>
              </a:spcAft>
              <a:defRPr/>
            </a:pPr>
            <a:endParaRPr lang="en-US" sz="1600" b="1" dirty="0">
              <a:solidFill>
                <a:srgbClr val="000000"/>
              </a:solidFill>
              <a:latin typeface="Helvetica"/>
              <a:ea typeface="ＭＳ Ｐゴシック" charset="0"/>
              <a:cs typeface="Helvetica"/>
            </a:endParaRPr>
          </a:p>
          <a:p>
            <a:pPr algn="r" defTabSz="914400" fontAlgn="base">
              <a:spcBef>
                <a:spcPct val="0"/>
              </a:spcBef>
              <a:spcAft>
                <a:spcPct val="0"/>
              </a:spcAft>
              <a:defRPr/>
            </a:pPr>
            <a:r>
              <a:rPr lang="en-US" sz="1400" dirty="0">
                <a:solidFill>
                  <a:srgbClr val="000000"/>
                </a:solidFill>
                <a:ea typeface="ＭＳ Ｐゴシック" charset="0"/>
                <a:cs typeface="Helvetica"/>
              </a:rPr>
              <a:t>based on slides by             </a:t>
            </a:r>
          </a:p>
          <a:p>
            <a:pPr algn="r" defTabSz="914400" fontAlgn="base">
              <a:spcBef>
                <a:spcPct val="0"/>
              </a:spcBef>
              <a:spcAft>
                <a:spcPct val="0"/>
              </a:spcAft>
              <a:defRPr/>
            </a:pPr>
            <a:r>
              <a:rPr lang="en-US" sz="1400" dirty="0">
                <a:solidFill>
                  <a:srgbClr val="000000"/>
                </a:solidFill>
                <a:ea typeface="ＭＳ Ｐゴシック" charset="0"/>
                <a:cs typeface="Helvetica"/>
              </a:rPr>
              <a:t>Albert-</a:t>
            </a:r>
            <a:r>
              <a:rPr lang="en-US" sz="1400" dirty="0" err="1">
                <a:solidFill>
                  <a:srgbClr val="000000"/>
                </a:solidFill>
                <a:ea typeface="ＭＳ Ｐゴシック" charset="0"/>
                <a:cs typeface="Helvetica"/>
              </a:rPr>
              <a:t>László</a:t>
            </a:r>
            <a:r>
              <a:rPr lang="en-US" sz="1400" dirty="0">
                <a:solidFill>
                  <a:srgbClr val="000000"/>
                </a:solidFill>
                <a:ea typeface="ＭＳ Ｐゴシック" charset="0"/>
                <a:cs typeface="Helvetica"/>
              </a:rPr>
              <a:t> Barabási</a:t>
            </a:r>
          </a:p>
          <a:p>
            <a:pPr algn="r" defTabSz="914400" fontAlgn="base">
              <a:spcBef>
                <a:spcPct val="0"/>
              </a:spcBef>
              <a:spcAft>
                <a:spcPct val="0"/>
              </a:spcAft>
              <a:defRPr/>
            </a:pPr>
            <a:r>
              <a:rPr lang="en-US" sz="1400" dirty="0">
                <a:solidFill>
                  <a:srgbClr val="000000"/>
                </a:solidFill>
                <a:ea typeface="ＭＳ Ｐゴシック" charset="0"/>
                <a:cs typeface="Helvetica"/>
              </a:rPr>
              <a:t>and </a:t>
            </a:r>
            <a:r>
              <a:rPr lang="en-US" sz="1400" dirty="0"/>
              <a:t>Roberta Sinatr</a:t>
            </a:r>
            <a:r>
              <a:rPr lang="en-US" sz="1600" dirty="0"/>
              <a:t>a</a:t>
            </a:r>
          </a:p>
        </p:txBody>
      </p:sp>
      <p:sp>
        <p:nvSpPr>
          <p:cNvPr id="177157" name="Text Box 3"/>
          <p:cNvSpPr txBox="1">
            <a:spLocks noChangeArrowheads="1"/>
          </p:cNvSpPr>
          <p:nvPr/>
        </p:nvSpPr>
        <p:spPr bwMode="auto">
          <a:xfrm>
            <a:off x="3149600" y="5197006"/>
            <a:ext cx="3877733" cy="400110"/>
          </a:xfrm>
          <a:prstGeom prst="rect">
            <a:avLst/>
          </a:prstGeom>
          <a:solidFill>
            <a:schemeClr val="bg1">
              <a:alpha val="70000"/>
            </a:schemeClr>
          </a:solidFill>
          <a:ln w="9525">
            <a:noFill/>
            <a:miter lim="800000"/>
            <a:headEnd/>
            <a:tailEnd/>
          </a:ln>
        </p:spPr>
        <p:txBody>
          <a:bodyPr wrap="square" anchor="ctr">
            <a:prstTxWarp prst="textNoShape">
              <a:avLst/>
            </a:prstTxWarp>
            <a:spAutoFit/>
          </a:bodyPr>
          <a:lstStyle/>
          <a:p>
            <a:pPr algn="ctr" defTabSz="914400" fontAlgn="base">
              <a:spcBef>
                <a:spcPct val="0"/>
              </a:spcBef>
              <a:spcAft>
                <a:spcPct val="0"/>
              </a:spcAft>
            </a:pPr>
            <a:r>
              <a:rPr lang="en-US" sz="2000" dirty="0" err="1">
                <a:solidFill>
                  <a:srgbClr val="000000"/>
                </a:solidFill>
                <a:latin typeface="Trajan Pro"/>
                <a:ea typeface="ＭＳ Ｐゴシック" charset="-128"/>
                <a:cs typeface="Trajan Pro"/>
              </a:rPr>
              <a:t>www.BarabasiLab.com</a:t>
            </a:r>
            <a:endParaRPr lang="en-US" sz="2000" dirty="0">
              <a:solidFill>
                <a:srgbClr val="000000"/>
              </a:solidFill>
              <a:latin typeface="Trajan Pro"/>
              <a:ea typeface="ＭＳ Ｐゴシック" charset="-128"/>
              <a:cs typeface="Trajan Pro"/>
            </a:endParaRPr>
          </a:p>
        </p:txBody>
      </p:sp>
      <p:sp>
        <p:nvSpPr>
          <p:cNvPr id="2" name="TextBox 1"/>
          <p:cNvSpPr txBox="1"/>
          <p:nvPr/>
        </p:nvSpPr>
        <p:spPr>
          <a:xfrm>
            <a:off x="2691580" y="3115321"/>
            <a:ext cx="4098623" cy="646331"/>
          </a:xfrm>
          <a:prstGeom prst="rect">
            <a:avLst/>
          </a:prstGeom>
          <a:noFill/>
        </p:spPr>
        <p:txBody>
          <a:bodyPr wrap="none" rtlCol="0">
            <a:spAutoFit/>
          </a:bodyPr>
          <a:lstStyle/>
          <a:p>
            <a:r>
              <a:rPr lang="en-US" sz="3600" b="1" dirty="0"/>
              <a:t>Boleslaw Szymanski </a:t>
            </a:r>
            <a:endParaRPr lang="en-GB" sz="36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158" fill="hold"/>
                                        <p:tgtEl>
                                          <p:spTgt spid="17715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Next" delay="0">
                      <p:tgtEl>
                        <p:sldTgt/>
                      </p:tgtEl>
                    </p:cond>
                    <p:cond evt="onPrev" delay="0">
                      <p:tgtEl>
                        <p:sldTgt/>
                      </p:tgtEl>
                    </p:cond>
                  </p:endCondLst>
                </p:cTn>
                <p:tgtEl>
                  <p:spTgt spid="177154"/>
                </p:tgtEl>
              </p:cMediaNode>
            </p:video>
            <p:seq concurrent="1" nextAc="seek">
              <p:cTn id="8" restart="whenNotActive" fill="hold" evtFilter="cancelBubble" nodeType="interactiveSeq">
                <p:stCondLst>
                  <p:cond evt="onClick" delay="0">
                    <p:tgtEl>
                      <p:spTgt spid="17715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77154"/>
                                        </p:tgtEl>
                                      </p:cBhvr>
                                    </p:cmd>
                                  </p:childTnLst>
                                </p:cTn>
                              </p:par>
                            </p:childTnLst>
                          </p:cTn>
                        </p:par>
                      </p:childTnLst>
                    </p:cTn>
                  </p:par>
                </p:childTnLst>
              </p:cTn>
              <p:nextCondLst>
                <p:cond evt="onClick" delay="0">
                  <p:tgtEl>
                    <p:spTgt spid="17715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grpSp>
        <p:nvGrpSpPr>
          <p:cNvPr id="2" name="Group 13"/>
          <p:cNvGrpSpPr>
            <a:grpSpLocks/>
          </p:cNvGrpSpPr>
          <p:nvPr/>
        </p:nvGrpSpPr>
        <p:grpSpPr bwMode="auto">
          <a:xfrm>
            <a:off x="1143000" y="1333500"/>
            <a:ext cx="7772400" cy="952500"/>
            <a:chOff x="720" y="1008"/>
            <a:chExt cx="4896" cy="720"/>
          </a:xfrm>
        </p:grpSpPr>
        <p:sp>
          <p:nvSpPr>
            <p:cNvPr id="49220" name="Line 14"/>
            <p:cNvSpPr>
              <a:spLocks noChangeShapeType="1"/>
            </p:cNvSpPr>
            <p:nvPr/>
          </p:nvSpPr>
          <p:spPr bwMode="auto">
            <a:xfrm flipV="1">
              <a:off x="720" y="1008"/>
              <a:ext cx="1344" cy="720"/>
            </a:xfrm>
            <a:prstGeom prst="line">
              <a:avLst/>
            </a:prstGeom>
            <a:noFill/>
            <a:ln w="31750">
              <a:solidFill>
                <a:srgbClr val="00FF00"/>
              </a:solidFill>
              <a:round/>
              <a:headEnd type="arrow" w="med" len="med"/>
              <a:tailEnd type="arrow" w="med" len="med"/>
            </a:ln>
          </p:spPr>
          <p:txBody>
            <a:bodyPr wrap="none" anchor="ctr">
              <a:prstTxWarp prst="textNoShape">
                <a:avLst/>
              </a:prstTxWarp>
            </a:bodyPr>
            <a:lstStyle/>
            <a:p>
              <a:endParaRPr lang="en-US"/>
            </a:p>
          </p:txBody>
        </p:sp>
        <p:sp>
          <p:nvSpPr>
            <p:cNvPr id="49221" name="Line 15"/>
            <p:cNvSpPr>
              <a:spLocks noChangeShapeType="1"/>
            </p:cNvSpPr>
            <p:nvPr/>
          </p:nvSpPr>
          <p:spPr bwMode="auto">
            <a:xfrm flipV="1">
              <a:off x="2352" y="1008"/>
              <a:ext cx="1680" cy="720"/>
            </a:xfrm>
            <a:prstGeom prst="line">
              <a:avLst/>
            </a:prstGeom>
            <a:noFill/>
            <a:ln w="31750">
              <a:solidFill>
                <a:srgbClr val="00FF00"/>
              </a:solidFill>
              <a:round/>
              <a:headEnd type="arrow" w="med" len="med"/>
              <a:tailEnd type="arrow" w="med" len="med"/>
            </a:ln>
          </p:spPr>
          <p:txBody>
            <a:bodyPr wrap="none" anchor="ctr">
              <a:prstTxWarp prst="textNoShape">
                <a:avLst/>
              </a:prstTxWarp>
            </a:bodyPr>
            <a:lstStyle/>
            <a:p>
              <a:endParaRPr lang="en-US"/>
            </a:p>
          </p:txBody>
        </p:sp>
        <p:sp>
          <p:nvSpPr>
            <p:cNvPr id="49222" name="Line 16"/>
            <p:cNvSpPr>
              <a:spLocks noChangeShapeType="1"/>
            </p:cNvSpPr>
            <p:nvPr/>
          </p:nvSpPr>
          <p:spPr bwMode="auto">
            <a:xfrm flipH="1" flipV="1">
              <a:off x="1152" y="1008"/>
              <a:ext cx="864" cy="720"/>
            </a:xfrm>
            <a:prstGeom prst="line">
              <a:avLst/>
            </a:prstGeom>
            <a:noFill/>
            <a:ln w="31750">
              <a:solidFill>
                <a:srgbClr val="00FF00"/>
              </a:solidFill>
              <a:round/>
              <a:headEnd type="arrow" w="med" len="med"/>
              <a:tailEnd type="arrow" w="med" len="med"/>
            </a:ln>
          </p:spPr>
          <p:txBody>
            <a:bodyPr wrap="none" anchor="ctr">
              <a:prstTxWarp prst="textNoShape">
                <a:avLst/>
              </a:prstTxWarp>
            </a:bodyPr>
            <a:lstStyle/>
            <a:p>
              <a:endParaRPr lang="en-US"/>
            </a:p>
          </p:txBody>
        </p:sp>
        <p:sp>
          <p:nvSpPr>
            <p:cNvPr id="49223" name="Line 17"/>
            <p:cNvSpPr>
              <a:spLocks noChangeShapeType="1"/>
            </p:cNvSpPr>
            <p:nvPr/>
          </p:nvSpPr>
          <p:spPr bwMode="auto">
            <a:xfrm flipH="1" flipV="1">
              <a:off x="2112" y="1008"/>
              <a:ext cx="672" cy="720"/>
            </a:xfrm>
            <a:prstGeom prst="line">
              <a:avLst/>
            </a:prstGeom>
            <a:noFill/>
            <a:ln w="31750">
              <a:solidFill>
                <a:srgbClr val="00FF00"/>
              </a:solidFill>
              <a:round/>
              <a:headEnd type="arrow" w="med" len="med"/>
              <a:tailEnd type="arrow" w="med" len="med"/>
            </a:ln>
          </p:spPr>
          <p:txBody>
            <a:bodyPr wrap="none" anchor="ctr">
              <a:prstTxWarp prst="textNoShape">
                <a:avLst/>
              </a:prstTxWarp>
            </a:bodyPr>
            <a:lstStyle/>
            <a:p>
              <a:endParaRPr lang="en-US"/>
            </a:p>
          </p:txBody>
        </p:sp>
        <p:sp>
          <p:nvSpPr>
            <p:cNvPr id="49224" name="Text Box 18"/>
            <p:cNvSpPr txBox="1">
              <a:spLocks noChangeArrowheads="1"/>
            </p:cNvSpPr>
            <p:nvPr/>
          </p:nvSpPr>
          <p:spPr bwMode="auto">
            <a:xfrm>
              <a:off x="4380" y="1119"/>
              <a:ext cx="1236" cy="489"/>
            </a:xfrm>
            <a:prstGeom prst="rect">
              <a:avLst/>
            </a:prstGeom>
            <a:noFill/>
            <a:ln w="12700">
              <a:noFill/>
              <a:miter lim="800000"/>
              <a:headEnd/>
              <a:tailEnd/>
            </a:ln>
          </p:spPr>
          <p:txBody>
            <a:bodyPr anchor="ctr">
              <a:prstTxWarp prst="textNoShape">
                <a:avLst/>
              </a:prstTxWarp>
              <a:spAutoFit/>
            </a:bodyPr>
            <a:lstStyle/>
            <a:p>
              <a:r>
                <a:rPr lang="en-US">
                  <a:solidFill>
                    <a:srgbClr val="008000"/>
                  </a:solidFill>
                </a:rPr>
                <a:t>protein-gene interactions</a:t>
              </a:r>
              <a:endParaRPr lang="en-US">
                <a:solidFill>
                  <a:srgbClr val="66FF33"/>
                </a:solidFill>
              </a:endParaRPr>
            </a:p>
          </p:txBody>
        </p:sp>
      </p:grpSp>
      <p:grpSp>
        <p:nvGrpSpPr>
          <p:cNvPr id="3" name="Group 19"/>
          <p:cNvGrpSpPr>
            <a:grpSpLocks/>
          </p:cNvGrpSpPr>
          <p:nvPr/>
        </p:nvGrpSpPr>
        <p:grpSpPr bwMode="auto">
          <a:xfrm>
            <a:off x="876300" y="2857500"/>
            <a:ext cx="8267700" cy="762000"/>
            <a:chOff x="552" y="2160"/>
            <a:chExt cx="5208" cy="576"/>
          </a:xfrm>
        </p:grpSpPr>
        <p:sp>
          <p:nvSpPr>
            <p:cNvPr id="49213" name="Freeform 20"/>
            <p:cNvSpPr>
              <a:spLocks/>
            </p:cNvSpPr>
            <p:nvPr/>
          </p:nvSpPr>
          <p:spPr bwMode="auto">
            <a:xfrm>
              <a:off x="1326" y="2316"/>
              <a:ext cx="1536" cy="194"/>
            </a:xfrm>
            <a:custGeom>
              <a:avLst/>
              <a:gdLst>
                <a:gd name="T0" fmla="*/ 0 w 1536"/>
                <a:gd name="T1" fmla="*/ 0 h 194"/>
                <a:gd name="T2" fmla="*/ 834 w 1536"/>
                <a:gd name="T3" fmla="*/ 192 h 194"/>
                <a:gd name="T4" fmla="*/ 1536 w 1536"/>
                <a:gd name="T5" fmla="*/ 12 h 194"/>
                <a:gd name="T6" fmla="*/ 0 60000 65536"/>
                <a:gd name="T7" fmla="*/ 0 60000 65536"/>
                <a:gd name="T8" fmla="*/ 0 60000 65536"/>
                <a:gd name="T9" fmla="*/ 0 w 1536"/>
                <a:gd name="T10" fmla="*/ 0 h 194"/>
                <a:gd name="T11" fmla="*/ 1536 w 1536"/>
                <a:gd name="T12" fmla="*/ 194 h 194"/>
              </a:gdLst>
              <a:ahLst/>
              <a:cxnLst>
                <a:cxn ang="T6">
                  <a:pos x="T0" y="T1"/>
                </a:cxn>
                <a:cxn ang="T7">
                  <a:pos x="T2" y="T3"/>
                </a:cxn>
                <a:cxn ang="T8">
                  <a:pos x="T4" y="T5"/>
                </a:cxn>
              </a:cxnLst>
              <a:rect l="T9" t="T10" r="T11" b="T12"/>
              <a:pathLst>
                <a:path w="1536" h="194">
                  <a:moveTo>
                    <a:pt x="0" y="0"/>
                  </a:moveTo>
                  <a:cubicBezTo>
                    <a:pt x="139" y="32"/>
                    <a:pt x="578" y="190"/>
                    <a:pt x="834" y="192"/>
                  </a:cubicBezTo>
                  <a:cubicBezTo>
                    <a:pt x="1090" y="194"/>
                    <a:pt x="1390" y="50"/>
                    <a:pt x="1536" y="12"/>
                  </a:cubicBezTo>
                </a:path>
              </a:pathLst>
            </a:custGeom>
            <a:noFill/>
            <a:ln w="31750">
              <a:solidFill>
                <a:srgbClr val="FF3300"/>
              </a:solidFill>
              <a:round/>
              <a:headEnd type="stealth" w="med" len="med"/>
              <a:tailEnd type="stealth" w="med" len="med"/>
            </a:ln>
          </p:spPr>
          <p:txBody>
            <a:bodyPr wrap="none" anchor="ctr">
              <a:prstTxWarp prst="textNoShape">
                <a:avLst/>
              </a:prstTxWarp>
            </a:bodyPr>
            <a:lstStyle/>
            <a:p>
              <a:endParaRPr lang="hu-HU"/>
            </a:p>
          </p:txBody>
        </p:sp>
        <p:sp>
          <p:nvSpPr>
            <p:cNvPr id="49214" name="Freeform 21"/>
            <p:cNvSpPr>
              <a:spLocks/>
            </p:cNvSpPr>
            <p:nvPr/>
          </p:nvSpPr>
          <p:spPr bwMode="auto">
            <a:xfrm>
              <a:off x="720" y="2280"/>
              <a:ext cx="1176" cy="208"/>
            </a:xfrm>
            <a:custGeom>
              <a:avLst/>
              <a:gdLst>
                <a:gd name="T0" fmla="*/ 0 w 1176"/>
                <a:gd name="T1" fmla="*/ 0 h 208"/>
                <a:gd name="T2" fmla="*/ 600 w 1176"/>
                <a:gd name="T3" fmla="*/ 204 h 208"/>
                <a:gd name="T4" fmla="*/ 1176 w 1176"/>
                <a:gd name="T5" fmla="*/ 24 h 208"/>
                <a:gd name="T6" fmla="*/ 0 60000 65536"/>
                <a:gd name="T7" fmla="*/ 0 60000 65536"/>
                <a:gd name="T8" fmla="*/ 0 60000 65536"/>
                <a:gd name="T9" fmla="*/ 0 w 1176"/>
                <a:gd name="T10" fmla="*/ 0 h 208"/>
                <a:gd name="T11" fmla="*/ 1176 w 1176"/>
                <a:gd name="T12" fmla="*/ 208 h 208"/>
              </a:gdLst>
              <a:ahLst/>
              <a:cxnLst>
                <a:cxn ang="T6">
                  <a:pos x="T0" y="T1"/>
                </a:cxn>
                <a:cxn ang="T7">
                  <a:pos x="T2" y="T3"/>
                </a:cxn>
                <a:cxn ang="T8">
                  <a:pos x="T4" y="T5"/>
                </a:cxn>
              </a:cxnLst>
              <a:rect l="T9" t="T10" r="T11" b="T12"/>
              <a:pathLst>
                <a:path w="1176" h="208">
                  <a:moveTo>
                    <a:pt x="0" y="0"/>
                  </a:moveTo>
                  <a:cubicBezTo>
                    <a:pt x="100" y="34"/>
                    <a:pt x="404" y="200"/>
                    <a:pt x="600" y="204"/>
                  </a:cubicBezTo>
                  <a:cubicBezTo>
                    <a:pt x="796" y="208"/>
                    <a:pt x="1056" y="61"/>
                    <a:pt x="1176" y="24"/>
                  </a:cubicBezTo>
                </a:path>
              </a:pathLst>
            </a:custGeom>
            <a:noFill/>
            <a:ln w="31750">
              <a:solidFill>
                <a:srgbClr val="FF3300"/>
              </a:solidFill>
              <a:round/>
              <a:headEnd type="stealth" w="med" len="med"/>
              <a:tailEnd type="stealth" w="med" len="med"/>
            </a:ln>
          </p:spPr>
          <p:txBody>
            <a:bodyPr wrap="none" anchor="ctr">
              <a:prstTxWarp prst="textNoShape">
                <a:avLst/>
              </a:prstTxWarp>
            </a:bodyPr>
            <a:lstStyle/>
            <a:p>
              <a:endParaRPr lang="hu-HU"/>
            </a:p>
          </p:txBody>
        </p:sp>
        <p:sp>
          <p:nvSpPr>
            <p:cNvPr id="49215" name="Line 22"/>
            <p:cNvSpPr>
              <a:spLocks noChangeShapeType="1"/>
            </p:cNvSpPr>
            <p:nvPr/>
          </p:nvSpPr>
          <p:spPr bwMode="auto">
            <a:xfrm>
              <a:off x="748" y="2160"/>
              <a:ext cx="392" cy="0"/>
            </a:xfrm>
            <a:prstGeom prst="line">
              <a:avLst/>
            </a:prstGeom>
            <a:noFill/>
            <a:ln w="31750">
              <a:solidFill>
                <a:srgbClr val="FF3300"/>
              </a:solidFill>
              <a:round/>
              <a:headEnd type="stealth" w="med" len="med"/>
              <a:tailEnd type="stealth" w="med" len="med"/>
            </a:ln>
          </p:spPr>
          <p:txBody>
            <a:bodyPr wrap="none" anchor="ctr">
              <a:prstTxWarp prst="textNoShape">
                <a:avLst/>
              </a:prstTxWarp>
            </a:bodyPr>
            <a:lstStyle/>
            <a:p>
              <a:endParaRPr lang="en-US"/>
            </a:p>
          </p:txBody>
        </p:sp>
        <p:sp>
          <p:nvSpPr>
            <p:cNvPr id="49216" name="Line 23"/>
            <p:cNvSpPr>
              <a:spLocks noChangeShapeType="1"/>
            </p:cNvSpPr>
            <p:nvPr/>
          </p:nvSpPr>
          <p:spPr bwMode="auto">
            <a:xfrm>
              <a:off x="2304" y="2160"/>
              <a:ext cx="480" cy="0"/>
            </a:xfrm>
            <a:prstGeom prst="line">
              <a:avLst/>
            </a:prstGeom>
            <a:noFill/>
            <a:ln w="31750">
              <a:solidFill>
                <a:srgbClr val="FF3300"/>
              </a:solidFill>
              <a:round/>
              <a:headEnd type="stealth" w="med" len="med"/>
              <a:tailEnd type="stealth" w="med" len="med"/>
            </a:ln>
          </p:spPr>
          <p:txBody>
            <a:bodyPr wrap="none" anchor="ctr">
              <a:prstTxWarp prst="textNoShape">
                <a:avLst/>
              </a:prstTxWarp>
            </a:bodyPr>
            <a:lstStyle/>
            <a:p>
              <a:endParaRPr lang="en-US"/>
            </a:p>
          </p:txBody>
        </p:sp>
        <p:sp>
          <p:nvSpPr>
            <p:cNvPr id="49217" name="Line 24"/>
            <p:cNvSpPr>
              <a:spLocks noChangeShapeType="1"/>
            </p:cNvSpPr>
            <p:nvPr/>
          </p:nvSpPr>
          <p:spPr bwMode="auto">
            <a:xfrm>
              <a:off x="3168" y="2160"/>
              <a:ext cx="288" cy="0"/>
            </a:xfrm>
            <a:prstGeom prst="line">
              <a:avLst/>
            </a:prstGeom>
            <a:noFill/>
            <a:ln w="31750">
              <a:solidFill>
                <a:srgbClr val="FF3300"/>
              </a:solidFill>
              <a:round/>
              <a:headEnd type="stealth" w="med" len="med"/>
              <a:tailEnd type="stealth" w="med" len="med"/>
            </a:ln>
          </p:spPr>
          <p:txBody>
            <a:bodyPr wrap="none" anchor="ctr">
              <a:prstTxWarp prst="textNoShape">
                <a:avLst/>
              </a:prstTxWarp>
            </a:bodyPr>
            <a:lstStyle/>
            <a:p>
              <a:endParaRPr lang="en-US"/>
            </a:p>
          </p:txBody>
        </p:sp>
        <p:sp>
          <p:nvSpPr>
            <p:cNvPr id="49218" name="Freeform 25"/>
            <p:cNvSpPr>
              <a:spLocks/>
            </p:cNvSpPr>
            <p:nvPr/>
          </p:nvSpPr>
          <p:spPr bwMode="auto">
            <a:xfrm>
              <a:off x="552" y="2286"/>
              <a:ext cx="3066" cy="450"/>
            </a:xfrm>
            <a:custGeom>
              <a:avLst/>
              <a:gdLst>
                <a:gd name="T0" fmla="*/ 0 w 3066"/>
                <a:gd name="T1" fmla="*/ 36 h 450"/>
                <a:gd name="T2" fmla="*/ 1542 w 3066"/>
                <a:gd name="T3" fmla="*/ 444 h 450"/>
                <a:gd name="T4" fmla="*/ 3066 w 3066"/>
                <a:gd name="T5" fmla="*/ 0 h 450"/>
                <a:gd name="T6" fmla="*/ 0 60000 65536"/>
                <a:gd name="T7" fmla="*/ 0 60000 65536"/>
                <a:gd name="T8" fmla="*/ 0 60000 65536"/>
                <a:gd name="T9" fmla="*/ 0 w 3066"/>
                <a:gd name="T10" fmla="*/ 0 h 450"/>
                <a:gd name="T11" fmla="*/ 3066 w 3066"/>
                <a:gd name="T12" fmla="*/ 450 h 450"/>
              </a:gdLst>
              <a:ahLst/>
              <a:cxnLst>
                <a:cxn ang="T6">
                  <a:pos x="T0" y="T1"/>
                </a:cxn>
                <a:cxn ang="T7">
                  <a:pos x="T2" y="T3"/>
                </a:cxn>
                <a:cxn ang="T8">
                  <a:pos x="T4" y="T5"/>
                </a:cxn>
              </a:cxnLst>
              <a:rect l="T9" t="T10" r="T11" b="T12"/>
              <a:pathLst>
                <a:path w="3066" h="450">
                  <a:moveTo>
                    <a:pt x="0" y="36"/>
                  </a:moveTo>
                  <a:cubicBezTo>
                    <a:pt x="256" y="104"/>
                    <a:pt x="1031" y="450"/>
                    <a:pt x="1542" y="444"/>
                  </a:cubicBezTo>
                  <a:cubicBezTo>
                    <a:pt x="2053" y="438"/>
                    <a:pt x="2749" y="92"/>
                    <a:pt x="3066" y="0"/>
                  </a:cubicBezTo>
                </a:path>
              </a:pathLst>
            </a:custGeom>
            <a:noFill/>
            <a:ln w="31750">
              <a:solidFill>
                <a:srgbClr val="FF3300"/>
              </a:solidFill>
              <a:round/>
              <a:headEnd type="stealth" w="med" len="med"/>
              <a:tailEnd type="stealth" w="med" len="med"/>
            </a:ln>
          </p:spPr>
          <p:txBody>
            <a:bodyPr wrap="none" anchor="ctr">
              <a:prstTxWarp prst="textNoShape">
                <a:avLst/>
              </a:prstTxWarp>
            </a:bodyPr>
            <a:lstStyle/>
            <a:p>
              <a:endParaRPr lang="hu-HU"/>
            </a:p>
          </p:txBody>
        </p:sp>
        <p:sp>
          <p:nvSpPr>
            <p:cNvPr id="49219" name="Text Box 26"/>
            <p:cNvSpPr txBox="1">
              <a:spLocks noChangeArrowheads="1"/>
            </p:cNvSpPr>
            <p:nvPr/>
          </p:nvSpPr>
          <p:spPr bwMode="auto">
            <a:xfrm>
              <a:off x="4332" y="2233"/>
              <a:ext cx="1428" cy="489"/>
            </a:xfrm>
            <a:prstGeom prst="rect">
              <a:avLst/>
            </a:prstGeom>
            <a:noFill/>
            <a:ln w="12700">
              <a:noFill/>
              <a:miter lim="800000"/>
              <a:headEnd/>
              <a:tailEnd/>
            </a:ln>
          </p:spPr>
          <p:txBody>
            <a:bodyPr anchor="ctr">
              <a:prstTxWarp prst="textNoShape">
                <a:avLst/>
              </a:prstTxWarp>
              <a:spAutoFit/>
            </a:bodyPr>
            <a:lstStyle/>
            <a:p>
              <a:r>
                <a:rPr lang="en-US">
                  <a:solidFill>
                    <a:srgbClr val="FF3300"/>
                  </a:solidFill>
                </a:rPr>
                <a:t>protein-protein interactions</a:t>
              </a:r>
              <a:endParaRPr lang="en-US">
                <a:solidFill>
                  <a:srgbClr val="66FF33"/>
                </a:solidFill>
              </a:endParaRPr>
            </a:p>
          </p:txBody>
        </p:sp>
      </p:grpSp>
      <p:grpSp>
        <p:nvGrpSpPr>
          <p:cNvPr id="4" name="Group 27"/>
          <p:cNvGrpSpPr>
            <a:grpSpLocks/>
          </p:cNvGrpSpPr>
          <p:nvPr/>
        </p:nvGrpSpPr>
        <p:grpSpPr bwMode="auto">
          <a:xfrm>
            <a:off x="304800" y="1270000"/>
            <a:ext cx="8204200" cy="1866900"/>
            <a:chOff x="192" y="960"/>
            <a:chExt cx="5168" cy="1411"/>
          </a:xfrm>
        </p:grpSpPr>
        <p:grpSp>
          <p:nvGrpSpPr>
            <p:cNvPr id="49180" name="Group 28"/>
            <p:cNvGrpSpPr>
              <a:grpSpLocks/>
            </p:cNvGrpSpPr>
            <p:nvPr/>
          </p:nvGrpSpPr>
          <p:grpSpPr bwMode="auto">
            <a:xfrm>
              <a:off x="192" y="1680"/>
              <a:ext cx="5168" cy="691"/>
              <a:chOff x="192" y="1680"/>
              <a:chExt cx="5168" cy="691"/>
            </a:xfrm>
          </p:grpSpPr>
          <p:grpSp>
            <p:nvGrpSpPr>
              <p:cNvPr id="49206" name="Group 29"/>
              <p:cNvGrpSpPr>
                <a:grpSpLocks/>
              </p:cNvGrpSpPr>
              <p:nvPr/>
            </p:nvGrpSpPr>
            <p:grpSpPr bwMode="auto">
              <a:xfrm>
                <a:off x="192" y="1680"/>
                <a:ext cx="3907" cy="691"/>
                <a:chOff x="192" y="1200"/>
                <a:chExt cx="3907" cy="691"/>
              </a:xfrm>
            </p:grpSpPr>
            <p:pic>
              <p:nvPicPr>
                <p:cNvPr id="49208" name="Picture 30" descr="trace_one"/>
                <p:cNvPicPr>
                  <a:picLocks noChangeAspect="1" noChangeArrowheads="1"/>
                </p:cNvPicPr>
                <p:nvPr/>
              </p:nvPicPr>
              <p:blipFill>
                <a:blip r:embed="rId3">
                  <a:clrChange>
                    <a:clrFrom>
                      <a:srgbClr val="FFFFD6"/>
                    </a:clrFrom>
                    <a:clrTo>
                      <a:srgbClr val="FFFFD6">
                        <a:alpha val="0"/>
                      </a:srgbClr>
                    </a:clrTo>
                  </a:clrChange>
                </a:blip>
                <a:srcRect/>
                <a:stretch>
                  <a:fillRect/>
                </a:stretch>
              </p:blipFill>
              <p:spPr bwMode="auto">
                <a:xfrm>
                  <a:off x="192" y="1200"/>
                  <a:ext cx="691" cy="691"/>
                </a:xfrm>
                <a:prstGeom prst="rect">
                  <a:avLst/>
                </a:prstGeom>
                <a:noFill/>
                <a:ln w="9525">
                  <a:noFill/>
                  <a:miter lim="800000"/>
                  <a:headEnd/>
                  <a:tailEnd/>
                </a:ln>
              </p:spPr>
            </p:pic>
            <p:pic>
              <p:nvPicPr>
                <p:cNvPr id="49209" name="Picture 31" descr="tracel_four"/>
                <p:cNvPicPr>
                  <a:picLocks noChangeAspect="1" noChangeArrowheads="1"/>
                </p:cNvPicPr>
                <p:nvPr/>
              </p:nvPicPr>
              <p:blipFill>
                <a:blip r:embed="rId4">
                  <a:clrChange>
                    <a:clrFrom>
                      <a:srgbClr val="FFFFD6"/>
                    </a:clrFrom>
                    <a:clrTo>
                      <a:srgbClr val="FFFFD6">
                        <a:alpha val="0"/>
                      </a:srgbClr>
                    </a:clrTo>
                  </a:clrChange>
                </a:blip>
                <a:srcRect/>
                <a:stretch>
                  <a:fillRect/>
                </a:stretch>
              </p:blipFill>
              <p:spPr bwMode="auto">
                <a:xfrm>
                  <a:off x="1776" y="1200"/>
                  <a:ext cx="691" cy="691"/>
                </a:xfrm>
                <a:prstGeom prst="rect">
                  <a:avLst/>
                </a:prstGeom>
                <a:noFill/>
                <a:ln w="9525">
                  <a:noFill/>
                  <a:miter lim="800000"/>
                  <a:headEnd/>
                  <a:tailEnd/>
                </a:ln>
              </p:spPr>
            </p:pic>
            <p:pic>
              <p:nvPicPr>
                <p:cNvPr id="49210" name="Picture 32" descr="tracel_five_two"/>
                <p:cNvPicPr>
                  <a:picLocks noChangeAspect="1" noChangeArrowheads="1"/>
                </p:cNvPicPr>
                <p:nvPr/>
              </p:nvPicPr>
              <p:blipFill>
                <a:blip r:embed="rId5">
                  <a:clrChange>
                    <a:clrFrom>
                      <a:srgbClr val="FFFFD6"/>
                    </a:clrFrom>
                    <a:clrTo>
                      <a:srgbClr val="FFFFD6">
                        <a:alpha val="0"/>
                      </a:srgbClr>
                    </a:clrTo>
                  </a:clrChange>
                </a:blip>
                <a:srcRect/>
                <a:stretch>
                  <a:fillRect/>
                </a:stretch>
              </p:blipFill>
              <p:spPr bwMode="auto">
                <a:xfrm>
                  <a:off x="941" y="1200"/>
                  <a:ext cx="691" cy="691"/>
                </a:xfrm>
                <a:prstGeom prst="rect">
                  <a:avLst/>
                </a:prstGeom>
                <a:noFill/>
                <a:ln w="9525">
                  <a:noFill/>
                  <a:miter lim="800000"/>
                  <a:headEnd/>
                  <a:tailEnd/>
                </a:ln>
              </p:spPr>
            </p:pic>
            <p:pic>
              <p:nvPicPr>
                <p:cNvPr id="49211" name="Picture 33" descr="tracel_six"/>
                <p:cNvPicPr>
                  <a:picLocks noChangeAspect="1" noChangeArrowheads="1"/>
                </p:cNvPicPr>
                <p:nvPr/>
              </p:nvPicPr>
              <p:blipFill>
                <a:blip r:embed="rId6">
                  <a:clrChange>
                    <a:clrFrom>
                      <a:srgbClr val="FFFFD6"/>
                    </a:clrFrom>
                    <a:clrTo>
                      <a:srgbClr val="FFFFD6">
                        <a:alpha val="0"/>
                      </a:srgbClr>
                    </a:clrTo>
                  </a:clrChange>
                </a:blip>
                <a:srcRect/>
                <a:stretch>
                  <a:fillRect/>
                </a:stretch>
              </p:blipFill>
              <p:spPr bwMode="auto">
                <a:xfrm>
                  <a:off x="2592" y="1200"/>
                  <a:ext cx="691" cy="691"/>
                </a:xfrm>
                <a:prstGeom prst="rect">
                  <a:avLst/>
                </a:prstGeom>
                <a:noFill/>
                <a:ln w="9525">
                  <a:noFill/>
                  <a:miter lim="800000"/>
                  <a:headEnd/>
                  <a:tailEnd/>
                </a:ln>
              </p:spPr>
            </p:pic>
            <p:pic>
              <p:nvPicPr>
                <p:cNvPr id="49212" name="Picture 34" descr="tracel_nine"/>
                <p:cNvPicPr>
                  <a:picLocks noChangeAspect="1" noChangeArrowheads="1"/>
                </p:cNvPicPr>
                <p:nvPr/>
              </p:nvPicPr>
              <p:blipFill>
                <a:blip r:embed="rId7">
                  <a:clrChange>
                    <a:clrFrom>
                      <a:srgbClr val="FFFFD6"/>
                    </a:clrFrom>
                    <a:clrTo>
                      <a:srgbClr val="FFFFD6">
                        <a:alpha val="0"/>
                      </a:srgbClr>
                    </a:clrTo>
                  </a:clrChange>
                </a:blip>
                <a:srcRect/>
                <a:stretch>
                  <a:fillRect/>
                </a:stretch>
              </p:blipFill>
              <p:spPr bwMode="auto">
                <a:xfrm>
                  <a:off x="3408" y="1200"/>
                  <a:ext cx="691" cy="691"/>
                </a:xfrm>
                <a:prstGeom prst="rect">
                  <a:avLst/>
                </a:prstGeom>
                <a:noFill/>
                <a:ln w="9525">
                  <a:noFill/>
                  <a:miter lim="800000"/>
                  <a:headEnd/>
                  <a:tailEnd/>
                </a:ln>
              </p:spPr>
            </p:pic>
          </p:grpSp>
          <p:sp>
            <p:nvSpPr>
              <p:cNvPr id="49207" name="Text Box 35"/>
              <p:cNvSpPr txBox="1">
                <a:spLocks noChangeArrowheads="1"/>
              </p:cNvSpPr>
              <p:nvPr/>
            </p:nvSpPr>
            <p:spPr bwMode="auto">
              <a:xfrm>
                <a:off x="4412" y="1876"/>
                <a:ext cx="948" cy="279"/>
              </a:xfrm>
              <a:prstGeom prst="rect">
                <a:avLst/>
              </a:prstGeom>
              <a:noFill/>
              <a:ln w="12700">
                <a:noFill/>
                <a:miter lim="800000"/>
                <a:headEnd/>
                <a:tailEnd/>
              </a:ln>
            </p:spPr>
            <p:txBody>
              <a:bodyPr wrap="none" anchor="ctr">
                <a:prstTxWarp prst="textNoShape">
                  <a:avLst/>
                </a:prstTxWarp>
                <a:spAutoFit/>
              </a:bodyPr>
              <a:lstStyle/>
              <a:p>
                <a:r>
                  <a:rPr lang="en-US"/>
                  <a:t>PROTEOME</a:t>
                </a:r>
              </a:p>
            </p:txBody>
          </p:sp>
        </p:grpSp>
        <p:sp>
          <p:nvSpPr>
            <p:cNvPr id="49181" name="Line 36"/>
            <p:cNvSpPr>
              <a:spLocks noChangeShapeType="1"/>
            </p:cNvSpPr>
            <p:nvPr/>
          </p:nvSpPr>
          <p:spPr bwMode="auto">
            <a:xfrm>
              <a:off x="1152" y="1056"/>
              <a:ext cx="192" cy="720"/>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en-US"/>
            </a:p>
          </p:txBody>
        </p:sp>
        <p:sp>
          <p:nvSpPr>
            <p:cNvPr id="49182" name="Line 37"/>
            <p:cNvSpPr>
              <a:spLocks noChangeShapeType="1"/>
            </p:cNvSpPr>
            <p:nvPr/>
          </p:nvSpPr>
          <p:spPr bwMode="auto">
            <a:xfrm flipH="1">
              <a:off x="528" y="1056"/>
              <a:ext cx="432" cy="720"/>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en-US"/>
            </a:p>
          </p:txBody>
        </p:sp>
        <p:sp>
          <p:nvSpPr>
            <p:cNvPr id="49183" name="Line 38"/>
            <p:cNvSpPr>
              <a:spLocks noChangeShapeType="1"/>
            </p:cNvSpPr>
            <p:nvPr/>
          </p:nvSpPr>
          <p:spPr bwMode="auto">
            <a:xfrm>
              <a:off x="2112" y="1056"/>
              <a:ext cx="0" cy="720"/>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en-US"/>
            </a:p>
          </p:txBody>
        </p:sp>
        <p:sp>
          <p:nvSpPr>
            <p:cNvPr id="49184" name="Line 39"/>
            <p:cNvSpPr>
              <a:spLocks noChangeShapeType="1"/>
            </p:cNvSpPr>
            <p:nvPr/>
          </p:nvSpPr>
          <p:spPr bwMode="auto">
            <a:xfrm>
              <a:off x="2688" y="1056"/>
              <a:ext cx="240" cy="720"/>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en-US"/>
            </a:p>
          </p:txBody>
        </p:sp>
        <p:sp>
          <p:nvSpPr>
            <p:cNvPr id="49185" name="Line 40"/>
            <p:cNvSpPr>
              <a:spLocks noChangeShapeType="1"/>
            </p:cNvSpPr>
            <p:nvPr/>
          </p:nvSpPr>
          <p:spPr bwMode="auto">
            <a:xfrm flipH="1">
              <a:off x="3840" y="1056"/>
              <a:ext cx="192" cy="720"/>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en-US"/>
            </a:p>
          </p:txBody>
        </p:sp>
        <p:grpSp>
          <p:nvGrpSpPr>
            <p:cNvPr id="49186" name="Group 41"/>
            <p:cNvGrpSpPr>
              <a:grpSpLocks/>
            </p:cNvGrpSpPr>
            <p:nvPr/>
          </p:nvGrpSpPr>
          <p:grpSpPr bwMode="auto">
            <a:xfrm>
              <a:off x="912" y="960"/>
              <a:ext cx="96" cy="96"/>
              <a:chOff x="576" y="1344"/>
              <a:chExt cx="336" cy="96"/>
            </a:xfrm>
          </p:grpSpPr>
          <p:sp>
            <p:nvSpPr>
              <p:cNvPr id="49203" name="Line 42"/>
              <p:cNvSpPr>
                <a:spLocks noChangeShapeType="1"/>
              </p:cNvSpPr>
              <p:nvPr/>
            </p:nvSpPr>
            <p:spPr bwMode="auto">
              <a:xfrm>
                <a:off x="576" y="1344"/>
                <a:ext cx="0" cy="96"/>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49204" name="Line 43"/>
              <p:cNvSpPr>
                <a:spLocks noChangeShapeType="1"/>
              </p:cNvSpPr>
              <p:nvPr/>
            </p:nvSpPr>
            <p:spPr bwMode="auto">
              <a:xfrm>
                <a:off x="576" y="1440"/>
                <a:ext cx="336" cy="0"/>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49205" name="Line 44"/>
              <p:cNvSpPr>
                <a:spLocks noChangeShapeType="1"/>
              </p:cNvSpPr>
              <p:nvPr/>
            </p:nvSpPr>
            <p:spPr bwMode="auto">
              <a:xfrm>
                <a:off x="912" y="1344"/>
                <a:ext cx="0" cy="96"/>
              </a:xfrm>
              <a:prstGeom prst="line">
                <a:avLst/>
              </a:prstGeom>
              <a:noFill/>
              <a:ln w="12700">
                <a:solidFill>
                  <a:schemeClr val="tx1"/>
                </a:solidFill>
                <a:round/>
                <a:headEnd/>
                <a:tailEnd/>
              </a:ln>
            </p:spPr>
            <p:txBody>
              <a:bodyPr wrap="none" anchor="ctr">
                <a:prstTxWarp prst="textNoShape">
                  <a:avLst/>
                </a:prstTxWarp>
              </a:bodyPr>
              <a:lstStyle/>
              <a:p>
                <a:endParaRPr lang="en-US"/>
              </a:p>
            </p:txBody>
          </p:sp>
        </p:grpSp>
        <p:grpSp>
          <p:nvGrpSpPr>
            <p:cNvPr id="49187" name="Group 45"/>
            <p:cNvGrpSpPr>
              <a:grpSpLocks/>
            </p:cNvGrpSpPr>
            <p:nvPr/>
          </p:nvGrpSpPr>
          <p:grpSpPr bwMode="auto">
            <a:xfrm>
              <a:off x="2592" y="960"/>
              <a:ext cx="192" cy="96"/>
              <a:chOff x="576" y="1344"/>
              <a:chExt cx="336" cy="96"/>
            </a:xfrm>
          </p:grpSpPr>
          <p:sp>
            <p:nvSpPr>
              <p:cNvPr id="49200" name="Line 46"/>
              <p:cNvSpPr>
                <a:spLocks noChangeShapeType="1"/>
              </p:cNvSpPr>
              <p:nvPr/>
            </p:nvSpPr>
            <p:spPr bwMode="auto">
              <a:xfrm>
                <a:off x="576" y="1344"/>
                <a:ext cx="0" cy="96"/>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49201" name="Line 47"/>
              <p:cNvSpPr>
                <a:spLocks noChangeShapeType="1"/>
              </p:cNvSpPr>
              <p:nvPr/>
            </p:nvSpPr>
            <p:spPr bwMode="auto">
              <a:xfrm>
                <a:off x="576" y="1440"/>
                <a:ext cx="336" cy="0"/>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49202" name="Line 48"/>
              <p:cNvSpPr>
                <a:spLocks noChangeShapeType="1"/>
              </p:cNvSpPr>
              <p:nvPr/>
            </p:nvSpPr>
            <p:spPr bwMode="auto">
              <a:xfrm>
                <a:off x="912" y="1344"/>
                <a:ext cx="0" cy="96"/>
              </a:xfrm>
              <a:prstGeom prst="line">
                <a:avLst/>
              </a:prstGeom>
              <a:noFill/>
              <a:ln w="12700">
                <a:solidFill>
                  <a:schemeClr val="tx1"/>
                </a:solidFill>
                <a:round/>
                <a:headEnd/>
                <a:tailEnd/>
              </a:ln>
            </p:spPr>
            <p:txBody>
              <a:bodyPr wrap="none" anchor="ctr">
                <a:prstTxWarp prst="textNoShape">
                  <a:avLst/>
                </a:prstTxWarp>
              </a:bodyPr>
              <a:lstStyle/>
              <a:p>
                <a:endParaRPr lang="en-US"/>
              </a:p>
            </p:txBody>
          </p:sp>
        </p:grpSp>
        <p:grpSp>
          <p:nvGrpSpPr>
            <p:cNvPr id="49188" name="Group 49"/>
            <p:cNvGrpSpPr>
              <a:grpSpLocks/>
            </p:cNvGrpSpPr>
            <p:nvPr/>
          </p:nvGrpSpPr>
          <p:grpSpPr bwMode="auto">
            <a:xfrm>
              <a:off x="1968" y="960"/>
              <a:ext cx="240" cy="96"/>
              <a:chOff x="576" y="1344"/>
              <a:chExt cx="336" cy="96"/>
            </a:xfrm>
          </p:grpSpPr>
          <p:sp>
            <p:nvSpPr>
              <p:cNvPr id="49197" name="Line 50"/>
              <p:cNvSpPr>
                <a:spLocks noChangeShapeType="1"/>
              </p:cNvSpPr>
              <p:nvPr/>
            </p:nvSpPr>
            <p:spPr bwMode="auto">
              <a:xfrm>
                <a:off x="576" y="1344"/>
                <a:ext cx="0" cy="96"/>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49198" name="Line 51"/>
              <p:cNvSpPr>
                <a:spLocks noChangeShapeType="1"/>
              </p:cNvSpPr>
              <p:nvPr/>
            </p:nvSpPr>
            <p:spPr bwMode="auto">
              <a:xfrm>
                <a:off x="576" y="1440"/>
                <a:ext cx="336" cy="0"/>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49199" name="Line 52"/>
              <p:cNvSpPr>
                <a:spLocks noChangeShapeType="1"/>
              </p:cNvSpPr>
              <p:nvPr/>
            </p:nvSpPr>
            <p:spPr bwMode="auto">
              <a:xfrm>
                <a:off x="912" y="1344"/>
                <a:ext cx="0" cy="96"/>
              </a:xfrm>
              <a:prstGeom prst="line">
                <a:avLst/>
              </a:prstGeom>
              <a:noFill/>
              <a:ln w="12700">
                <a:solidFill>
                  <a:schemeClr val="tx1"/>
                </a:solidFill>
                <a:round/>
                <a:headEnd/>
                <a:tailEnd/>
              </a:ln>
            </p:spPr>
            <p:txBody>
              <a:bodyPr wrap="none" anchor="ctr">
                <a:prstTxWarp prst="textNoShape">
                  <a:avLst/>
                </a:prstTxWarp>
              </a:bodyPr>
              <a:lstStyle/>
              <a:p>
                <a:endParaRPr lang="en-US"/>
              </a:p>
            </p:txBody>
          </p:sp>
        </p:grpSp>
        <p:grpSp>
          <p:nvGrpSpPr>
            <p:cNvPr id="49189" name="Group 53"/>
            <p:cNvGrpSpPr>
              <a:grpSpLocks/>
            </p:cNvGrpSpPr>
            <p:nvPr/>
          </p:nvGrpSpPr>
          <p:grpSpPr bwMode="auto">
            <a:xfrm>
              <a:off x="1104" y="960"/>
              <a:ext cx="144" cy="96"/>
              <a:chOff x="576" y="1344"/>
              <a:chExt cx="336" cy="96"/>
            </a:xfrm>
          </p:grpSpPr>
          <p:sp>
            <p:nvSpPr>
              <p:cNvPr id="49194" name="Line 54"/>
              <p:cNvSpPr>
                <a:spLocks noChangeShapeType="1"/>
              </p:cNvSpPr>
              <p:nvPr/>
            </p:nvSpPr>
            <p:spPr bwMode="auto">
              <a:xfrm>
                <a:off x="576" y="1344"/>
                <a:ext cx="0" cy="96"/>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49195" name="Line 55"/>
              <p:cNvSpPr>
                <a:spLocks noChangeShapeType="1"/>
              </p:cNvSpPr>
              <p:nvPr/>
            </p:nvSpPr>
            <p:spPr bwMode="auto">
              <a:xfrm>
                <a:off x="576" y="1440"/>
                <a:ext cx="336" cy="0"/>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49196" name="Line 56"/>
              <p:cNvSpPr>
                <a:spLocks noChangeShapeType="1"/>
              </p:cNvSpPr>
              <p:nvPr/>
            </p:nvSpPr>
            <p:spPr bwMode="auto">
              <a:xfrm>
                <a:off x="912" y="1344"/>
                <a:ext cx="0" cy="96"/>
              </a:xfrm>
              <a:prstGeom prst="line">
                <a:avLst/>
              </a:prstGeom>
              <a:noFill/>
              <a:ln w="12700">
                <a:solidFill>
                  <a:schemeClr val="tx1"/>
                </a:solidFill>
                <a:round/>
                <a:headEnd/>
                <a:tailEnd/>
              </a:ln>
            </p:spPr>
            <p:txBody>
              <a:bodyPr wrap="none" anchor="ctr">
                <a:prstTxWarp prst="textNoShape">
                  <a:avLst/>
                </a:prstTxWarp>
              </a:bodyPr>
              <a:lstStyle/>
              <a:p>
                <a:endParaRPr lang="en-US"/>
              </a:p>
            </p:txBody>
          </p:sp>
        </p:grpSp>
        <p:grpSp>
          <p:nvGrpSpPr>
            <p:cNvPr id="49190" name="Group 57"/>
            <p:cNvGrpSpPr>
              <a:grpSpLocks/>
            </p:cNvGrpSpPr>
            <p:nvPr/>
          </p:nvGrpSpPr>
          <p:grpSpPr bwMode="auto">
            <a:xfrm>
              <a:off x="3984" y="960"/>
              <a:ext cx="144" cy="96"/>
              <a:chOff x="576" y="1344"/>
              <a:chExt cx="336" cy="96"/>
            </a:xfrm>
          </p:grpSpPr>
          <p:sp>
            <p:nvSpPr>
              <p:cNvPr id="49191" name="Line 58"/>
              <p:cNvSpPr>
                <a:spLocks noChangeShapeType="1"/>
              </p:cNvSpPr>
              <p:nvPr/>
            </p:nvSpPr>
            <p:spPr bwMode="auto">
              <a:xfrm>
                <a:off x="576" y="1344"/>
                <a:ext cx="0" cy="96"/>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49192" name="Line 59"/>
              <p:cNvSpPr>
                <a:spLocks noChangeShapeType="1"/>
              </p:cNvSpPr>
              <p:nvPr/>
            </p:nvSpPr>
            <p:spPr bwMode="auto">
              <a:xfrm>
                <a:off x="576" y="1440"/>
                <a:ext cx="336" cy="0"/>
              </a:xfrm>
              <a:prstGeom prst="line">
                <a:avLst/>
              </a:prstGeom>
              <a:noFill/>
              <a:ln w="12700">
                <a:solidFill>
                  <a:schemeClr val="tx1"/>
                </a:solidFill>
                <a:round/>
                <a:headEnd/>
                <a:tailEnd/>
              </a:ln>
            </p:spPr>
            <p:txBody>
              <a:bodyPr wrap="none" anchor="ctr">
                <a:prstTxWarp prst="textNoShape">
                  <a:avLst/>
                </a:prstTxWarp>
              </a:bodyPr>
              <a:lstStyle/>
              <a:p>
                <a:endParaRPr lang="en-US"/>
              </a:p>
            </p:txBody>
          </p:sp>
          <p:sp>
            <p:nvSpPr>
              <p:cNvPr id="49193" name="Line 60"/>
              <p:cNvSpPr>
                <a:spLocks noChangeShapeType="1"/>
              </p:cNvSpPr>
              <p:nvPr/>
            </p:nvSpPr>
            <p:spPr bwMode="auto">
              <a:xfrm>
                <a:off x="912" y="1344"/>
                <a:ext cx="0" cy="96"/>
              </a:xfrm>
              <a:prstGeom prst="line">
                <a:avLst/>
              </a:prstGeom>
              <a:noFill/>
              <a:ln w="12700">
                <a:solidFill>
                  <a:schemeClr val="tx1"/>
                </a:solidFill>
                <a:round/>
                <a:headEnd/>
                <a:tailEnd/>
              </a:ln>
            </p:spPr>
            <p:txBody>
              <a:bodyPr wrap="none" anchor="ctr">
                <a:prstTxWarp prst="textNoShape">
                  <a:avLst/>
                </a:prstTxWarp>
              </a:bodyPr>
              <a:lstStyle/>
              <a:p>
                <a:endParaRPr lang="en-US"/>
              </a:p>
            </p:txBody>
          </p:sp>
        </p:grpSp>
      </p:grpSp>
      <p:grpSp>
        <p:nvGrpSpPr>
          <p:cNvPr id="49161" name="Group 61"/>
          <p:cNvGrpSpPr>
            <a:grpSpLocks/>
          </p:cNvGrpSpPr>
          <p:nvPr/>
        </p:nvGrpSpPr>
        <p:grpSpPr bwMode="auto">
          <a:xfrm>
            <a:off x="0" y="22225"/>
            <a:ext cx="8358188" cy="1247775"/>
            <a:chOff x="0" y="17"/>
            <a:chExt cx="5265" cy="943"/>
          </a:xfrm>
        </p:grpSpPr>
        <p:sp>
          <p:nvSpPr>
            <p:cNvPr id="49173" name="Text Box 62"/>
            <p:cNvSpPr txBox="1">
              <a:spLocks noChangeArrowheads="1"/>
            </p:cNvSpPr>
            <p:nvPr/>
          </p:nvSpPr>
          <p:spPr bwMode="auto">
            <a:xfrm>
              <a:off x="4502" y="484"/>
              <a:ext cx="763" cy="279"/>
            </a:xfrm>
            <a:prstGeom prst="rect">
              <a:avLst/>
            </a:prstGeom>
            <a:noFill/>
            <a:ln w="12700">
              <a:noFill/>
              <a:miter lim="800000"/>
              <a:headEnd/>
              <a:tailEnd/>
            </a:ln>
          </p:spPr>
          <p:txBody>
            <a:bodyPr wrap="none" anchor="ctr">
              <a:prstTxWarp prst="textNoShape">
                <a:avLst/>
              </a:prstTxWarp>
              <a:spAutoFit/>
            </a:bodyPr>
            <a:lstStyle/>
            <a:p>
              <a:r>
                <a:rPr lang="en-US"/>
                <a:t>GENOME</a:t>
              </a:r>
            </a:p>
          </p:txBody>
        </p:sp>
        <p:graphicFrame>
          <p:nvGraphicFramePr>
            <p:cNvPr id="49154" name="Object 2"/>
            <p:cNvGraphicFramePr>
              <a:graphicFrameLocks noChangeAspect="1"/>
            </p:cNvGraphicFramePr>
            <p:nvPr/>
          </p:nvGraphicFramePr>
          <p:xfrm>
            <a:off x="384" y="756"/>
            <a:ext cx="3744" cy="204"/>
          </p:xfrm>
          <a:graphic>
            <a:graphicData uri="http://schemas.openxmlformats.org/presentationml/2006/ole">
              <mc:AlternateContent xmlns:mc="http://schemas.openxmlformats.org/markup-compatibility/2006">
                <mc:Choice xmlns:v="urn:schemas-microsoft-com:vml" Requires="v">
                  <p:oleObj spid="_x0000_s1026" name="Photo Editor Photo" r:id="rId8" imgW="7201905" imgH="323981" progId="">
                    <p:embed/>
                  </p:oleObj>
                </mc:Choice>
                <mc:Fallback>
                  <p:oleObj name="Photo Editor Photo" r:id="rId8" imgW="7201905" imgH="323981" progId="">
                    <p:embed/>
                    <p:pic>
                      <p:nvPicPr>
                        <p:cNvPr id="49154" name="Object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4" y="756"/>
                          <a:ext cx="3744" cy="204"/>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9155" name="Object 3"/>
            <p:cNvGraphicFramePr>
              <a:graphicFrameLocks noChangeAspect="1"/>
            </p:cNvGraphicFramePr>
            <p:nvPr/>
          </p:nvGraphicFramePr>
          <p:xfrm>
            <a:off x="23" y="17"/>
            <a:ext cx="553" cy="740"/>
          </p:xfrm>
          <a:graphic>
            <a:graphicData uri="http://schemas.openxmlformats.org/presentationml/2006/ole">
              <mc:AlternateContent xmlns:mc="http://schemas.openxmlformats.org/markup-compatibility/2006">
                <mc:Choice xmlns:v="urn:schemas-microsoft-com:vml" Requires="v">
                  <p:oleObj spid="_x0000_s1027" name="Photo Editor Photo" r:id="rId10" imgW="1209524" imgH="1619476" progId="">
                    <p:embed/>
                  </p:oleObj>
                </mc:Choice>
                <mc:Fallback>
                  <p:oleObj name="Photo Editor Photo" r:id="rId10" imgW="1209524" imgH="1619476" progId="">
                    <p:embed/>
                    <p:pic>
                      <p:nvPicPr>
                        <p:cNvPr id="49155" name="Object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 y="17"/>
                          <a:ext cx="553" cy="74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49174" name="Freeform 65"/>
            <p:cNvSpPr>
              <a:spLocks/>
            </p:cNvSpPr>
            <p:nvPr/>
          </p:nvSpPr>
          <p:spPr bwMode="auto">
            <a:xfrm>
              <a:off x="0" y="234"/>
              <a:ext cx="117" cy="165"/>
            </a:xfrm>
            <a:custGeom>
              <a:avLst/>
              <a:gdLst>
                <a:gd name="T0" fmla="*/ 3 w 117"/>
                <a:gd name="T1" fmla="*/ 0 h 165"/>
                <a:gd name="T2" fmla="*/ 57 w 117"/>
                <a:gd name="T3" fmla="*/ 54 h 165"/>
                <a:gd name="T4" fmla="*/ 84 w 117"/>
                <a:gd name="T5" fmla="*/ 75 h 165"/>
                <a:gd name="T6" fmla="*/ 117 w 117"/>
                <a:gd name="T7" fmla="*/ 105 h 165"/>
                <a:gd name="T8" fmla="*/ 72 w 117"/>
                <a:gd name="T9" fmla="*/ 156 h 165"/>
                <a:gd name="T10" fmla="*/ 36 w 117"/>
                <a:gd name="T11" fmla="*/ 126 h 165"/>
                <a:gd name="T12" fmla="*/ 21 w 117"/>
                <a:gd name="T13" fmla="*/ 99 h 165"/>
                <a:gd name="T14" fmla="*/ 3 w 117"/>
                <a:gd name="T15" fmla="*/ 54 h 165"/>
                <a:gd name="T16" fmla="*/ 6 w 117"/>
                <a:gd name="T17" fmla="*/ 36 h 165"/>
                <a:gd name="T18" fmla="*/ 0 w 117"/>
                <a:gd name="T19" fmla="*/ 18 h 165"/>
                <a:gd name="T20" fmla="*/ 3 w 117"/>
                <a:gd name="T21" fmla="*/ 0 h 1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7"/>
                <a:gd name="T34" fmla="*/ 0 h 165"/>
                <a:gd name="T35" fmla="*/ 117 w 117"/>
                <a:gd name="T36" fmla="*/ 165 h 1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7" h="165">
                  <a:moveTo>
                    <a:pt x="3" y="0"/>
                  </a:moveTo>
                  <a:cubicBezTo>
                    <a:pt x="34" y="6"/>
                    <a:pt x="33" y="37"/>
                    <a:pt x="57" y="54"/>
                  </a:cubicBezTo>
                  <a:cubicBezTo>
                    <a:pt x="68" y="62"/>
                    <a:pt x="76" y="65"/>
                    <a:pt x="84" y="75"/>
                  </a:cubicBezTo>
                  <a:cubicBezTo>
                    <a:pt x="88" y="81"/>
                    <a:pt x="117" y="105"/>
                    <a:pt x="117" y="105"/>
                  </a:cubicBezTo>
                  <a:cubicBezTo>
                    <a:pt x="115" y="131"/>
                    <a:pt x="99" y="165"/>
                    <a:pt x="72" y="156"/>
                  </a:cubicBezTo>
                  <a:cubicBezTo>
                    <a:pt x="61" y="145"/>
                    <a:pt x="47" y="137"/>
                    <a:pt x="36" y="126"/>
                  </a:cubicBezTo>
                  <a:cubicBezTo>
                    <a:pt x="34" y="119"/>
                    <a:pt x="22" y="101"/>
                    <a:pt x="21" y="99"/>
                  </a:cubicBezTo>
                  <a:cubicBezTo>
                    <a:pt x="16" y="83"/>
                    <a:pt x="12" y="68"/>
                    <a:pt x="3" y="54"/>
                  </a:cubicBezTo>
                  <a:cubicBezTo>
                    <a:pt x="4" y="48"/>
                    <a:pt x="7" y="42"/>
                    <a:pt x="6" y="36"/>
                  </a:cubicBezTo>
                  <a:cubicBezTo>
                    <a:pt x="5" y="30"/>
                    <a:pt x="0" y="18"/>
                    <a:pt x="0" y="18"/>
                  </a:cubicBezTo>
                  <a:cubicBezTo>
                    <a:pt x="3" y="4"/>
                    <a:pt x="3" y="10"/>
                    <a:pt x="3" y="0"/>
                  </a:cubicBezTo>
                  <a:close/>
                </a:path>
              </a:pathLst>
            </a:custGeom>
            <a:solidFill>
              <a:schemeClr val="bg1"/>
            </a:solidFill>
            <a:ln w="12700">
              <a:noFill/>
              <a:round/>
              <a:headEnd/>
              <a:tailEnd/>
            </a:ln>
          </p:spPr>
          <p:txBody>
            <a:bodyPr wrap="none" anchor="ctr">
              <a:prstTxWarp prst="textNoShape">
                <a:avLst/>
              </a:prstTxWarp>
            </a:bodyPr>
            <a:lstStyle/>
            <a:p>
              <a:endParaRPr lang="hu-HU"/>
            </a:p>
          </p:txBody>
        </p:sp>
        <p:grpSp>
          <p:nvGrpSpPr>
            <p:cNvPr id="49175" name="Group 66"/>
            <p:cNvGrpSpPr>
              <a:grpSpLocks/>
            </p:cNvGrpSpPr>
            <p:nvPr/>
          </p:nvGrpSpPr>
          <p:grpSpPr bwMode="auto">
            <a:xfrm>
              <a:off x="2544" y="69"/>
              <a:ext cx="1572" cy="699"/>
              <a:chOff x="2544" y="69"/>
              <a:chExt cx="1572" cy="699"/>
            </a:xfrm>
          </p:grpSpPr>
          <p:graphicFrame>
            <p:nvGraphicFramePr>
              <p:cNvPr id="49157" name="Object 5"/>
              <p:cNvGraphicFramePr>
                <a:graphicFrameLocks noChangeAspect="1"/>
              </p:cNvGraphicFramePr>
              <p:nvPr/>
            </p:nvGraphicFramePr>
            <p:xfrm>
              <a:off x="2544" y="128"/>
              <a:ext cx="1572" cy="640"/>
            </p:xfrm>
            <a:graphic>
              <a:graphicData uri="http://schemas.openxmlformats.org/presentationml/2006/ole">
                <mc:AlternateContent xmlns:mc="http://schemas.openxmlformats.org/markup-compatibility/2006">
                  <mc:Choice xmlns:v="urn:schemas-microsoft-com:vml" Requires="v">
                    <p:oleObj spid="_x0000_s1028" name="Photo Editor Photo" r:id="rId12" imgW="2924583" imgH="1190476" progId="">
                      <p:embed/>
                    </p:oleObj>
                  </mc:Choice>
                  <mc:Fallback>
                    <p:oleObj name="Photo Editor Photo" r:id="rId12" imgW="2924583" imgH="1190476" progId="">
                      <p:embed/>
                      <p:pic>
                        <p:nvPicPr>
                          <p:cNvPr id="49157" name="Object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44" y="128"/>
                            <a:ext cx="1572" cy="64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49179" name="Rectangle 68"/>
              <p:cNvSpPr>
                <a:spLocks noChangeArrowheads="1"/>
              </p:cNvSpPr>
              <p:nvPr/>
            </p:nvSpPr>
            <p:spPr bwMode="auto">
              <a:xfrm>
                <a:off x="2688" y="69"/>
                <a:ext cx="1248" cy="96"/>
              </a:xfrm>
              <a:prstGeom prst="rect">
                <a:avLst/>
              </a:prstGeom>
              <a:solidFill>
                <a:schemeClr val="bg1"/>
              </a:solidFill>
              <a:ln w="12700">
                <a:noFill/>
                <a:miter lim="800000"/>
                <a:headEnd/>
                <a:tailEnd/>
              </a:ln>
            </p:spPr>
            <p:txBody>
              <a:bodyPr wrap="none" anchor="ctr">
                <a:prstTxWarp prst="textNoShape">
                  <a:avLst/>
                </a:prstTxWarp>
              </a:bodyPr>
              <a:lstStyle/>
              <a:p>
                <a:endParaRPr lang="hu-HU"/>
              </a:p>
            </p:txBody>
          </p:sp>
        </p:grpSp>
        <p:grpSp>
          <p:nvGrpSpPr>
            <p:cNvPr id="49176" name="Group 69"/>
            <p:cNvGrpSpPr>
              <a:grpSpLocks/>
            </p:cNvGrpSpPr>
            <p:nvPr/>
          </p:nvGrpSpPr>
          <p:grpSpPr bwMode="auto">
            <a:xfrm>
              <a:off x="1116" y="198"/>
              <a:ext cx="900" cy="378"/>
              <a:chOff x="1200" y="192"/>
              <a:chExt cx="900" cy="378"/>
            </a:xfrm>
          </p:grpSpPr>
          <p:graphicFrame>
            <p:nvGraphicFramePr>
              <p:cNvPr id="49156" name="Object 4"/>
              <p:cNvGraphicFramePr>
                <a:graphicFrameLocks noChangeAspect="1"/>
              </p:cNvGraphicFramePr>
              <p:nvPr/>
            </p:nvGraphicFramePr>
            <p:xfrm>
              <a:off x="1200" y="192"/>
              <a:ext cx="900" cy="348"/>
            </p:xfrm>
            <a:graphic>
              <a:graphicData uri="http://schemas.openxmlformats.org/presentationml/2006/ole">
                <mc:AlternateContent xmlns:mc="http://schemas.openxmlformats.org/markup-compatibility/2006">
                  <mc:Choice xmlns:v="urn:schemas-microsoft-com:vml" Requires="v">
                    <p:oleObj spid="_x0000_s1029" name="Photo Editor Photo" r:id="rId14" imgW="1428949" imgH="552527" progId="">
                      <p:embed/>
                    </p:oleObj>
                  </mc:Choice>
                  <mc:Fallback>
                    <p:oleObj name="Photo Editor Photo" r:id="rId14" imgW="1428949" imgH="552527" progId="">
                      <p:embed/>
                      <p:pic>
                        <p:nvPicPr>
                          <p:cNvPr id="49156" name="Object 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200" y="192"/>
                            <a:ext cx="900" cy="348"/>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49177" name="Freeform 71"/>
              <p:cNvSpPr>
                <a:spLocks/>
              </p:cNvSpPr>
              <p:nvPr/>
            </p:nvSpPr>
            <p:spPr bwMode="auto">
              <a:xfrm>
                <a:off x="1200" y="480"/>
                <a:ext cx="99" cy="69"/>
              </a:xfrm>
              <a:custGeom>
                <a:avLst/>
                <a:gdLst>
                  <a:gd name="T0" fmla="*/ 0 w 99"/>
                  <a:gd name="T1" fmla="*/ 0 h 69"/>
                  <a:gd name="T2" fmla="*/ 81 w 99"/>
                  <a:gd name="T3" fmla="*/ 27 h 69"/>
                  <a:gd name="T4" fmla="*/ 81 w 99"/>
                  <a:gd name="T5" fmla="*/ 57 h 69"/>
                  <a:gd name="T6" fmla="*/ 63 w 99"/>
                  <a:gd name="T7" fmla="*/ 69 h 69"/>
                  <a:gd name="T8" fmla="*/ 33 w 99"/>
                  <a:gd name="T9" fmla="*/ 66 h 69"/>
                  <a:gd name="T10" fmla="*/ 12 w 99"/>
                  <a:gd name="T11" fmla="*/ 39 h 69"/>
                  <a:gd name="T12" fmla="*/ 0 w 99"/>
                  <a:gd name="T13" fmla="*/ 0 h 69"/>
                  <a:gd name="T14" fmla="*/ 0 60000 65536"/>
                  <a:gd name="T15" fmla="*/ 0 60000 65536"/>
                  <a:gd name="T16" fmla="*/ 0 60000 65536"/>
                  <a:gd name="T17" fmla="*/ 0 60000 65536"/>
                  <a:gd name="T18" fmla="*/ 0 60000 65536"/>
                  <a:gd name="T19" fmla="*/ 0 60000 65536"/>
                  <a:gd name="T20" fmla="*/ 0 60000 65536"/>
                  <a:gd name="T21" fmla="*/ 0 w 99"/>
                  <a:gd name="T22" fmla="*/ 0 h 69"/>
                  <a:gd name="T23" fmla="*/ 99 w 99"/>
                  <a:gd name="T24" fmla="*/ 69 h 6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9" h="69">
                    <a:moveTo>
                      <a:pt x="0" y="0"/>
                    </a:moveTo>
                    <a:cubicBezTo>
                      <a:pt x="32" y="11"/>
                      <a:pt x="48" y="23"/>
                      <a:pt x="81" y="27"/>
                    </a:cubicBezTo>
                    <a:cubicBezTo>
                      <a:pt x="96" y="32"/>
                      <a:pt x="99" y="45"/>
                      <a:pt x="81" y="57"/>
                    </a:cubicBezTo>
                    <a:cubicBezTo>
                      <a:pt x="75" y="61"/>
                      <a:pt x="63" y="69"/>
                      <a:pt x="63" y="69"/>
                    </a:cubicBezTo>
                    <a:cubicBezTo>
                      <a:pt x="53" y="68"/>
                      <a:pt x="43" y="69"/>
                      <a:pt x="33" y="66"/>
                    </a:cubicBezTo>
                    <a:cubicBezTo>
                      <a:pt x="22" y="63"/>
                      <a:pt x="12" y="39"/>
                      <a:pt x="12" y="39"/>
                    </a:cubicBezTo>
                    <a:cubicBezTo>
                      <a:pt x="9" y="25"/>
                      <a:pt x="5" y="14"/>
                      <a:pt x="0" y="0"/>
                    </a:cubicBezTo>
                    <a:close/>
                  </a:path>
                </a:pathLst>
              </a:custGeom>
              <a:solidFill>
                <a:schemeClr val="bg1"/>
              </a:solidFill>
              <a:ln w="12700">
                <a:noFill/>
                <a:round/>
                <a:headEnd/>
                <a:tailEnd/>
              </a:ln>
            </p:spPr>
            <p:txBody>
              <a:bodyPr wrap="none" anchor="ctr">
                <a:prstTxWarp prst="textNoShape">
                  <a:avLst/>
                </a:prstTxWarp>
              </a:bodyPr>
              <a:lstStyle/>
              <a:p>
                <a:endParaRPr lang="hu-HU"/>
              </a:p>
            </p:txBody>
          </p:sp>
          <p:sp>
            <p:nvSpPr>
              <p:cNvPr id="49178" name="Freeform 72"/>
              <p:cNvSpPr>
                <a:spLocks/>
              </p:cNvSpPr>
              <p:nvPr/>
            </p:nvSpPr>
            <p:spPr bwMode="auto">
              <a:xfrm>
                <a:off x="1510" y="414"/>
                <a:ext cx="110" cy="156"/>
              </a:xfrm>
              <a:custGeom>
                <a:avLst/>
                <a:gdLst>
                  <a:gd name="T0" fmla="*/ 62 w 110"/>
                  <a:gd name="T1" fmla="*/ 0 h 156"/>
                  <a:gd name="T2" fmla="*/ 23 w 110"/>
                  <a:gd name="T3" fmla="*/ 45 h 156"/>
                  <a:gd name="T4" fmla="*/ 50 w 110"/>
                  <a:gd name="T5" fmla="*/ 156 h 156"/>
                  <a:gd name="T6" fmla="*/ 89 w 110"/>
                  <a:gd name="T7" fmla="*/ 150 h 156"/>
                  <a:gd name="T8" fmla="*/ 83 w 110"/>
                  <a:gd name="T9" fmla="*/ 72 h 156"/>
                  <a:gd name="T10" fmla="*/ 74 w 110"/>
                  <a:gd name="T11" fmla="*/ 27 h 156"/>
                  <a:gd name="T12" fmla="*/ 65 w 110"/>
                  <a:gd name="T13" fmla="*/ 9 h 156"/>
                  <a:gd name="T14" fmla="*/ 62 w 110"/>
                  <a:gd name="T15" fmla="*/ 0 h 156"/>
                  <a:gd name="T16" fmla="*/ 0 60000 65536"/>
                  <a:gd name="T17" fmla="*/ 0 60000 65536"/>
                  <a:gd name="T18" fmla="*/ 0 60000 65536"/>
                  <a:gd name="T19" fmla="*/ 0 60000 65536"/>
                  <a:gd name="T20" fmla="*/ 0 60000 65536"/>
                  <a:gd name="T21" fmla="*/ 0 60000 65536"/>
                  <a:gd name="T22" fmla="*/ 0 60000 65536"/>
                  <a:gd name="T23" fmla="*/ 0 60000 65536"/>
                  <a:gd name="T24" fmla="*/ 0 w 110"/>
                  <a:gd name="T25" fmla="*/ 0 h 156"/>
                  <a:gd name="T26" fmla="*/ 110 w 110"/>
                  <a:gd name="T27" fmla="*/ 156 h 1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0" h="156">
                    <a:moveTo>
                      <a:pt x="62" y="0"/>
                    </a:moveTo>
                    <a:cubicBezTo>
                      <a:pt x="43" y="14"/>
                      <a:pt x="31" y="22"/>
                      <a:pt x="23" y="45"/>
                    </a:cubicBezTo>
                    <a:cubicBezTo>
                      <a:pt x="27" y="115"/>
                      <a:pt x="0" y="143"/>
                      <a:pt x="50" y="156"/>
                    </a:cubicBezTo>
                    <a:cubicBezTo>
                      <a:pt x="63" y="154"/>
                      <a:pt x="77" y="154"/>
                      <a:pt x="89" y="150"/>
                    </a:cubicBezTo>
                    <a:cubicBezTo>
                      <a:pt x="110" y="143"/>
                      <a:pt x="89" y="89"/>
                      <a:pt x="83" y="72"/>
                    </a:cubicBezTo>
                    <a:cubicBezTo>
                      <a:pt x="81" y="56"/>
                      <a:pt x="78" y="42"/>
                      <a:pt x="74" y="27"/>
                    </a:cubicBezTo>
                    <a:cubicBezTo>
                      <a:pt x="70" y="12"/>
                      <a:pt x="72" y="24"/>
                      <a:pt x="65" y="9"/>
                    </a:cubicBezTo>
                    <a:cubicBezTo>
                      <a:pt x="64" y="6"/>
                      <a:pt x="62" y="0"/>
                      <a:pt x="62" y="0"/>
                    </a:cubicBezTo>
                    <a:close/>
                  </a:path>
                </a:pathLst>
              </a:custGeom>
              <a:solidFill>
                <a:schemeClr val="bg1"/>
              </a:solidFill>
              <a:ln w="12700">
                <a:noFill/>
                <a:round/>
                <a:headEnd/>
                <a:tailEnd/>
              </a:ln>
            </p:spPr>
            <p:txBody>
              <a:bodyPr wrap="none" anchor="ctr">
                <a:prstTxWarp prst="textNoShape">
                  <a:avLst/>
                </a:prstTxWarp>
              </a:bodyPr>
              <a:lstStyle/>
              <a:p>
                <a:endParaRPr lang="hu-HU"/>
              </a:p>
            </p:txBody>
          </p:sp>
        </p:grpSp>
      </p:grpSp>
      <p:grpSp>
        <p:nvGrpSpPr>
          <p:cNvPr id="15" name="Group 73"/>
          <p:cNvGrpSpPr>
            <a:grpSpLocks/>
          </p:cNvGrpSpPr>
          <p:nvPr/>
        </p:nvGrpSpPr>
        <p:grpSpPr bwMode="auto">
          <a:xfrm>
            <a:off x="76200" y="3111500"/>
            <a:ext cx="8888413" cy="2570163"/>
            <a:chOff x="48" y="2352"/>
            <a:chExt cx="5599" cy="1943"/>
          </a:xfrm>
        </p:grpSpPr>
        <p:pic>
          <p:nvPicPr>
            <p:cNvPr id="49164" name="Picture 74" descr="Untitled"/>
            <p:cNvPicPr>
              <a:picLocks noChangeAspect="1" noChangeArrowheads="1"/>
            </p:cNvPicPr>
            <p:nvPr/>
          </p:nvPicPr>
          <p:blipFill>
            <a:blip r:embed="rId16">
              <a:clrChange>
                <a:clrFrom>
                  <a:srgbClr val="E8F2FC"/>
                </a:clrFrom>
                <a:clrTo>
                  <a:srgbClr val="E8F2FC">
                    <a:alpha val="0"/>
                  </a:srgbClr>
                </a:clrTo>
              </a:clrChange>
            </a:blip>
            <a:srcRect b="31305"/>
            <a:stretch>
              <a:fillRect/>
            </a:stretch>
          </p:blipFill>
          <p:spPr bwMode="auto">
            <a:xfrm>
              <a:off x="48" y="2976"/>
              <a:ext cx="4272" cy="1319"/>
            </a:xfrm>
            <a:prstGeom prst="rect">
              <a:avLst/>
            </a:prstGeom>
            <a:noFill/>
            <a:ln w="9525">
              <a:noFill/>
              <a:miter lim="800000"/>
              <a:headEnd/>
              <a:tailEnd/>
            </a:ln>
          </p:spPr>
        </p:pic>
        <p:sp>
          <p:nvSpPr>
            <p:cNvPr id="49165" name="Rectangle 75"/>
            <p:cNvSpPr>
              <a:spLocks noChangeArrowheads="1"/>
            </p:cNvSpPr>
            <p:nvPr/>
          </p:nvSpPr>
          <p:spPr bwMode="auto">
            <a:xfrm>
              <a:off x="1776" y="4128"/>
              <a:ext cx="816" cy="96"/>
            </a:xfrm>
            <a:prstGeom prst="rect">
              <a:avLst/>
            </a:prstGeom>
            <a:solidFill>
              <a:srgbClr val="CCFFFF"/>
            </a:solidFill>
            <a:ln w="12700">
              <a:solidFill>
                <a:schemeClr val="tx1"/>
              </a:solidFill>
              <a:miter lim="800000"/>
              <a:headEnd/>
              <a:tailEnd/>
            </a:ln>
          </p:spPr>
          <p:txBody>
            <a:bodyPr wrap="none" anchor="ctr">
              <a:prstTxWarp prst="textNoShape">
                <a:avLst/>
              </a:prstTxWarp>
            </a:bodyPr>
            <a:lstStyle/>
            <a:p>
              <a:r>
                <a:rPr lang="en-US" sz="1000"/>
                <a:t>Citrate Cycle</a:t>
              </a:r>
              <a:endParaRPr lang="en-US" sz="800"/>
            </a:p>
          </p:txBody>
        </p:sp>
        <p:sp>
          <p:nvSpPr>
            <p:cNvPr id="49166" name="Line 76"/>
            <p:cNvSpPr>
              <a:spLocks noChangeShapeType="1"/>
            </p:cNvSpPr>
            <p:nvPr/>
          </p:nvSpPr>
          <p:spPr bwMode="auto">
            <a:xfrm>
              <a:off x="624" y="2352"/>
              <a:ext cx="336" cy="1488"/>
            </a:xfrm>
            <a:prstGeom prst="line">
              <a:avLst/>
            </a:prstGeom>
            <a:noFill/>
            <a:ln w="12700">
              <a:solidFill>
                <a:srgbClr val="3366FF"/>
              </a:solidFill>
              <a:round/>
              <a:headEnd/>
              <a:tailEnd/>
            </a:ln>
          </p:spPr>
          <p:txBody>
            <a:bodyPr wrap="none" anchor="ctr">
              <a:prstTxWarp prst="textNoShape">
                <a:avLst/>
              </a:prstTxWarp>
            </a:bodyPr>
            <a:lstStyle/>
            <a:p>
              <a:endParaRPr lang="en-US"/>
            </a:p>
          </p:txBody>
        </p:sp>
        <p:sp>
          <p:nvSpPr>
            <p:cNvPr id="49167" name="Line 77"/>
            <p:cNvSpPr>
              <a:spLocks noChangeShapeType="1"/>
            </p:cNvSpPr>
            <p:nvPr/>
          </p:nvSpPr>
          <p:spPr bwMode="auto">
            <a:xfrm>
              <a:off x="1248" y="2352"/>
              <a:ext cx="192" cy="1104"/>
            </a:xfrm>
            <a:prstGeom prst="line">
              <a:avLst/>
            </a:prstGeom>
            <a:noFill/>
            <a:ln w="12700">
              <a:solidFill>
                <a:srgbClr val="3366FF"/>
              </a:solidFill>
              <a:round/>
              <a:headEnd/>
              <a:tailEnd/>
            </a:ln>
          </p:spPr>
          <p:txBody>
            <a:bodyPr wrap="none" anchor="ctr">
              <a:prstTxWarp prst="textNoShape">
                <a:avLst/>
              </a:prstTxWarp>
            </a:bodyPr>
            <a:lstStyle/>
            <a:p>
              <a:endParaRPr lang="en-US"/>
            </a:p>
          </p:txBody>
        </p:sp>
        <p:sp>
          <p:nvSpPr>
            <p:cNvPr id="49168" name="Line 78"/>
            <p:cNvSpPr>
              <a:spLocks noChangeShapeType="1"/>
            </p:cNvSpPr>
            <p:nvPr/>
          </p:nvSpPr>
          <p:spPr bwMode="auto">
            <a:xfrm flipH="1">
              <a:off x="2064" y="2352"/>
              <a:ext cx="0" cy="1008"/>
            </a:xfrm>
            <a:prstGeom prst="line">
              <a:avLst/>
            </a:prstGeom>
            <a:noFill/>
            <a:ln w="12700">
              <a:solidFill>
                <a:srgbClr val="3366FF"/>
              </a:solidFill>
              <a:round/>
              <a:headEnd/>
              <a:tailEnd/>
            </a:ln>
          </p:spPr>
          <p:txBody>
            <a:bodyPr wrap="none" anchor="ctr">
              <a:prstTxWarp prst="textNoShape">
                <a:avLst/>
              </a:prstTxWarp>
            </a:bodyPr>
            <a:lstStyle/>
            <a:p>
              <a:endParaRPr lang="en-US"/>
            </a:p>
          </p:txBody>
        </p:sp>
        <p:sp>
          <p:nvSpPr>
            <p:cNvPr id="49169" name="Line 79"/>
            <p:cNvSpPr>
              <a:spLocks noChangeShapeType="1"/>
            </p:cNvSpPr>
            <p:nvPr/>
          </p:nvSpPr>
          <p:spPr bwMode="auto">
            <a:xfrm flipH="1">
              <a:off x="2736" y="2352"/>
              <a:ext cx="240" cy="816"/>
            </a:xfrm>
            <a:prstGeom prst="line">
              <a:avLst/>
            </a:prstGeom>
            <a:noFill/>
            <a:ln w="12700">
              <a:solidFill>
                <a:srgbClr val="3366FF"/>
              </a:solidFill>
              <a:round/>
              <a:headEnd/>
              <a:tailEnd/>
            </a:ln>
          </p:spPr>
          <p:txBody>
            <a:bodyPr wrap="none" anchor="ctr">
              <a:prstTxWarp prst="textNoShape">
                <a:avLst/>
              </a:prstTxWarp>
            </a:bodyPr>
            <a:lstStyle/>
            <a:p>
              <a:endParaRPr lang="en-US"/>
            </a:p>
          </p:txBody>
        </p:sp>
        <p:sp>
          <p:nvSpPr>
            <p:cNvPr id="49170" name="Line 80"/>
            <p:cNvSpPr>
              <a:spLocks noChangeShapeType="1"/>
            </p:cNvSpPr>
            <p:nvPr/>
          </p:nvSpPr>
          <p:spPr bwMode="auto">
            <a:xfrm flipH="1">
              <a:off x="3312" y="2352"/>
              <a:ext cx="480" cy="1440"/>
            </a:xfrm>
            <a:prstGeom prst="line">
              <a:avLst/>
            </a:prstGeom>
            <a:noFill/>
            <a:ln w="12700">
              <a:solidFill>
                <a:srgbClr val="3366FF"/>
              </a:solidFill>
              <a:round/>
              <a:headEnd/>
              <a:tailEnd/>
            </a:ln>
          </p:spPr>
          <p:txBody>
            <a:bodyPr wrap="none" anchor="ctr">
              <a:prstTxWarp prst="textNoShape">
                <a:avLst/>
              </a:prstTxWarp>
            </a:bodyPr>
            <a:lstStyle/>
            <a:p>
              <a:endParaRPr lang="en-US"/>
            </a:p>
          </p:txBody>
        </p:sp>
        <p:sp>
          <p:nvSpPr>
            <p:cNvPr id="49171" name="Text Box 81"/>
            <p:cNvSpPr txBox="1">
              <a:spLocks noChangeArrowheads="1"/>
            </p:cNvSpPr>
            <p:nvPr/>
          </p:nvSpPr>
          <p:spPr bwMode="auto">
            <a:xfrm>
              <a:off x="4346" y="3124"/>
              <a:ext cx="1059" cy="279"/>
            </a:xfrm>
            <a:prstGeom prst="rect">
              <a:avLst/>
            </a:prstGeom>
            <a:noFill/>
            <a:ln w="12700">
              <a:noFill/>
              <a:miter lim="800000"/>
              <a:headEnd/>
              <a:tailEnd/>
            </a:ln>
          </p:spPr>
          <p:txBody>
            <a:bodyPr wrap="none" anchor="ctr">
              <a:prstTxWarp prst="textNoShape">
                <a:avLst/>
              </a:prstTxWarp>
              <a:spAutoFit/>
            </a:bodyPr>
            <a:lstStyle/>
            <a:p>
              <a:r>
                <a:rPr lang="en-US"/>
                <a:t>METABOLISM</a:t>
              </a:r>
            </a:p>
          </p:txBody>
        </p:sp>
        <p:sp>
          <p:nvSpPr>
            <p:cNvPr id="49172" name="Text Box 82"/>
            <p:cNvSpPr txBox="1">
              <a:spLocks noChangeArrowheads="1"/>
            </p:cNvSpPr>
            <p:nvPr/>
          </p:nvSpPr>
          <p:spPr bwMode="auto">
            <a:xfrm>
              <a:off x="4464" y="3567"/>
              <a:ext cx="1183" cy="489"/>
            </a:xfrm>
            <a:prstGeom prst="rect">
              <a:avLst/>
            </a:prstGeom>
            <a:noFill/>
            <a:ln w="12700">
              <a:noFill/>
              <a:miter lim="800000"/>
              <a:headEnd/>
              <a:tailEnd/>
            </a:ln>
          </p:spPr>
          <p:txBody>
            <a:bodyPr anchor="ctr">
              <a:prstTxWarp prst="textNoShape">
                <a:avLst/>
              </a:prstTxWarp>
              <a:spAutoFit/>
            </a:bodyPr>
            <a:lstStyle/>
            <a:p>
              <a:r>
                <a:rPr lang="en-US"/>
                <a:t>Bio-chemical reactions</a:t>
              </a:r>
            </a:p>
          </p:txBody>
        </p:sp>
      </p:grpSp>
      <p:sp>
        <p:nvSpPr>
          <p:cNvPr id="49163" name="Rectangle 83"/>
          <p:cNvSpPr>
            <a:spLocks noGrp="1" noChangeArrowheads="1"/>
          </p:cNvSpPr>
          <p:nvPr>
            <p:ph type="title" idx="4294967295"/>
          </p:nvPr>
        </p:nvSpPr>
        <p:spPr>
          <a:xfrm>
            <a:off x="685800" y="-1016000"/>
            <a:ext cx="7772400" cy="952500"/>
          </a:xfrm>
        </p:spPr>
        <p:txBody>
          <a:bodyPr/>
          <a:lstStyle/>
          <a:p>
            <a:r>
              <a:rPr lang="en-US">
                <a:ea typeface="ＭＳ Ｐゴシック" pitchFamily="-111" charset="-128"/>
                <a:cs typeface="ＭＳ Ｐゴシック" pitchFamily="-111" charset="-128"/>
              </a:rPr>
              <a:t>Bio-Map</a:t>
            </a:r>
          </a:p>
        </p:txBody>
      </p:sp>
      <p:sp>
        <p:nvSpPr>
          <p:cNvPr id="73" name="TextBox 3"/>
          <p:cNvSpPr txBox="1">
            <a:spLocks noChangeArrowheads="1"/>
          </p:cNvSpPr>
          <p:nvPr/>
        </p:nvSpPr>
        <p:spPr bwMode="auto">
          <a:xfrm>
            <a:off x="622395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spTree>
    <p:extLst>
      <p:ext uri="{BB962C8B-B14F-4D97-AF65-F5344CB8AC3E}">
        <p14:creationId xmlns:p14="http://schemas.microsoft.com/office/powerpoint/2010/main" val="14845849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499"/>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499"/>
                                          </p:stCondLst>
                                        </p:cTn>
                                        <p:tgtEl>
                                          <p:spTgt spid="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pic>
        <p:nvPicPr>
          <p:cNvPr id="50178" name="Picture 2" descr="Untitled"/>
          <p:cNvPicPr>
            <a:picLocks noChangeAspect="1" noChangeArrowheads="1"/>
          </p:cNvPicPr>
          <p:nvPr/>
        </p:nvPicPr>
        <p:blipFill>
          <a:blip r:embed="rId2">
            <a:clrChange>
              <a:clrFrom>
                <a:srgbClr val="E8F2FC"/>
              </a:clrFrom>
              <a:clrTo>
                <a:srgbClr val="E8F2FC">
                  <a:alpha val="0"/>
                </a:srgbClr>
              </a:clrTo>
            </a:clrChange>
          </a:blip>
          <a:srcRect b="31305"/>
          <a:stretch>
            <a:fillRect/>
          </a:stretch>
        </p:blipFill>
        <p:spPr bwMode="auto">
          <a:xfrm>
            <a:off x="117475" y="1541423"/>
            <a:ext cx="6781800" cy="1744663"/>
          </a:xfrm>
          <a:prstGeom prst="rect">
            <a:avLst/>
          </a:prstGeom>
          <a:noFill/>
          <a:ln w="9525">
            <a:noFill/>
            <a:miter lim="800000"/>
            <a:headEnd/>
            <a:tailEnd/>
          </a:ln>
        </p:spPr>
      </p:pic>
      <p:sp>
        <p:nvSpPr>
          <p:cNvPr id="50179" name="Rectangle 3"/>
          <p:cNvSpPr>
            <a:spLocks noChangeArrowheads="1"/>
          </p:cNvSpPr>
          <p:nvPr/>
        </p:nvSpPr>
        <p:spPr bwMode="auto">
          <a:xfrm>
            <a:off x="3274218" y="957013"/>
            <a:ext cx="1295400" cy="127000"/>
          </a:xfrm>
          <a:prstGeom prst="rect">
            <a:avLst/>
          </a:prstGeom>
          <a:solidFill>
            <a:srgbClr val="CCFFFF"/>
          </a:solidFill>
          <a:ln w="12700">
            <a:solidFill>
              <a:schemeClr val="tx1"/>
            </a:solidFill>
            <a:miter lim="800000"/>
            <a:headEnd/>
            <a:tailEnd/>
          </a:ln>
        </p:spPr>
        <p:txBody>
          <a:bodyPr wrap="none" anchor="ctr">
            <a:prstTxWarp prst="textNoShape">
              <a:avLst/>
            </a:prstTxWarp>
          </a:bodyPr>
          <a:lstStyle/>
          <a:p>
            <a:r>
              <a:rPr lang="en-US" sz="1000"/>
              <a:t>Citrate Cycle</a:t>
            </a:r>
            <a:endParaRPr lang="en-US" sz="800"/>
          </a:p>
        </p:txBody>
      </p:sp>
      <p:sp>
        <p:nvSpPr>
          <p:cNvPr id="50180" name="Text Box 4"/>
          <p:cNvSpPr txBox="1">
            <a:spLocks noChangeArrowheads="1"/>
          </p:cNvSpPr>
          <p:nvPr/>
        </p:nvSpPr>
        <p:spPr bwMode="auto">
          <a:xfrm>
            <a:off x="3274218" y="3529288"/>
            <a:ext cx="1681163" cy="368300"/>
          </a:xfrm>
          <a:prstGeom prst="rect">
            <a:avLst/>
          </a:prstGeom>
          <a:noFill/>
          <a:ln w="12700">
            <a:noFill/>
            <a:miter lim="800000"/>
            <a:headEnd/>
            <a:tailEnd/>
          </a:ln>
        </p:spPr>
        <p:txBody>
          <a:bodyPr wrap="none" anchor="ctr">
            <a:prstTxWarp prst="textNoShape">
              <a:avLst/>
            </a:prstTxWarp>
            <a:spAutoFit/>
          </a:bodyPr>
          <a:lstStyle/>
          <a:p>
            <a:r>
              <a:rPr lang="en-US" dirty="0"/>
              <a:t>METABOLISM</a:t>
            </a:r>
          </a:p>
        </p:txBody>
      </p:sp>
      <p:sp>
        <p:nvSpPr>
          <p:cNvPr id="50181" name="Text Box 5"/>
          <p:cNvSpPr txBox="1">
            <a:spLocks noChangeArrowheads="1"/>
          </p:cNvSpPr>
          <p:nvPr/>
        </p:nvSpPr>
        <p:spPr bwMode="auto">
          <a:xfrm>
            <a:off x="2624132" y="4035978"/>
            <a:ext cx="3020967" cy="369332"/>
          </a:xfrm>
          <a:prstGeom prst="rect">
            <a:avLst/>
          </a:prstGeom>
          <a:noFill/>
          <a:ln w="12700">
            <a:noFill/>
            <a:miter lim="800000"/>
            <a:headEnd/>
            <a:tailEnd/>
          </a:ln>
        </p:spPr>
        <p:txBody>
          <a:bodyPr wrap="square" anchor="ctr">
            <a:prstTxWarp prst="textNoShape">
              <a:avLst/>
            </a:prstTxWarp>
            <a:spAutoFit/>
          </a:bodyPr>
          <a:lstStyle/>
          <a:p>
            <a:r>
              <a:rPr lang="en-US" dirty="0"/>
              <a:t>Bio-chemical reactions</a:t>
            </a:r>
          </a:p>
        </p:txBody>
      </p:sp>
      <p:sp>
        <p:nvSpPr>
          <p:cNvPr id="6" name="TextBox 3"/>
          <p:cNvSpPr txBox="1">
            <a:spLocks noChangeArrowheads="1"/>
          </p:cNvSpPr>
          <p:nvPr/>
        </p:nvSpPr>
        <p:spPr bwMode="auto">
          <a:xfrm>
            <a:off x="622395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spTree>
    <p:extLst>
      <p:ext uri="{BB962C8B-B14F-4D97-AF65-F5344CB8AC3E}">
        <p14:creationId xmlns:p14="http://schemas.microsoft.com/office/powerpoint/2010/main" val="346527919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graphicFrame>
        <p:nvGraphicFramePr>
          <p:cNvPr id="51202" name="Object 2"/>
          <p:cNvGraphicFramePr>
            <a:graphicFrameLocks noChangeAspect="1"/>
          </p:cNvGraphicFramePr>
          <p:nvPr/>
        </p:nvGraphicFramePr>
        <p:xfrm>
          <a:off x="193675" y="508000"/>
          <a:ext cx="8535988" cy="5037138"/>
        </p:xfrm>
        <a:graphic>
          <a:graphicData uri="http://schemas.openxmlformats.org/presentationml/2006/ole">
            <mc:AlternateContent xmlns:mc="http://schemas.openxmlformats.org/markup-compatibility/2006">
              <mc:Choice xmlns:v="urn:schemas-microsoft-com:vml" Requires="v">
                <p:oleObj spid="_x0000_s2050" name="Photo Editor Photo" r:id="rId3" imgW="9104762" imgH="6447619" progId="">
                  <p:embed/>
                </p:oleObj>
              </mc:Choice>
              <mc:Fallback>
                <p:oleObj name="Photo Editor Photo" r:id="rId3" imgW="9104762" imgH="6447619" progId="">
                  <p:embed/>
                  <p:pic>
                    <p:nvPicPr>
                      <p:cNvPr id="51202"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675" y="508000"/>
                        <a:ext cx="8535988" cy="5037138"/>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176131" name="Picture 1027" descr="biochem_G5"/>
          <p:cNvPicPr>
            <a:picLocks noChangeAspect="1" noChangeArrowheads="1"/>
          </p:cNvPicPr>
          <p:nvPr/>
        </p:nvPicPr>
        <p:blipFill>
          <a:blip r:embed="rId5"/>
          <a:srcRect/>
          <a:stretch>
            <a:fillRect/>
          </a:stretch>
        </p:blipFill>
        <p:spPr bwMode="auto">
          <a:xfrm>
            <a:off x="5391150" y="782638"/>
            <a:ext cx="3200400" cy="2222500"/>
          </a:xfrm>
          <a:prstGeom prst="rect">
            <a:avLst/>
          </a:prstGeom>
          <a:noFill/>
          <a:ln w="19050">
            <a:solidFill>
              <a:srgbClr val="FF3300"/>
            </a:solidFill>
            <a:miter lim="800000"/>
            <a:headEnd/>
            <a:tailEnd/>
          </a:ln>
        </p:spPr>
      </p:pic>
      <p:sp>
        <p:nvSpPr>
          <p:cNvPr id="51204"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111" charset="0"/>
                <a:ea typeface="Helvetica" pitchFamily="-111" charset="0"/>
                <a:cs typeface="Helvetica" pitchFamily="-111" charset="0"/>
              </a:rPr>
              <a:t>BOEHRING-MENNHEIN</a:t>
            </a:r>
          </a:p>
        </p:txBody>
      </p:sp>
    </p:spTree>
    <p:extLst>
      <p:ext uri="{BB962C8B-B14F-4D97-AF65-F5344CB8AC3E}">
        <p14:creationId xmlns:p14="http://schemas.microsoft.com/office/powerpoint/2010/main" val="26868279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nodeType="clickEffect">
                                  <p:stCondLst>
                                    <p:cond delay="0"/>
                                  </p:stCondLst>
                                  <p:childTnLst>
                                    <p:set>
                                      <p:cBhvr>
                                        <p:cTn id="6" dur="1" fill="hold">
                                          <p:stCondLst>
                                            <p:cond delay="0"/>
                                          </p:stCondLst>
                                        </p:cTn>
                                        <p:tgtEl>
                                          <p:spTgt spid="176131"/>
                                        </p:tgtEl>
                                        <p:attrNameLst>
                                          <p:attrName>style.visibility</p:attrName>
                                        </p:attrNameLst>
                                      </p:cBhvr>
                                      <p:to>
                                        <p:strVal val="visible"/>
                                      </p:to>
                                    </p:set>
                                    <p:anim calcmode="lin" valueType="num">
                                      <p:cBhvr>
                                        <p:cTn id="7" dur="500" fill="hold"/>
                                        <p:tgtEl>
                                          <p:spTgt spid="176131"/>
                                        </p:tgtEl>
                                        <p:attrNameLst>
                                          <p:attrName>ppt_w</p:attrName>
                                        </p:attrNameLst>
                                      </p:cBhvr>
                                      <p:tavLst>
                                        <p:tav tm="0">
                                          <p:val>
                                            <p:fltVal val="0"/>
                                          </p:val>
                                        </p:tav>
                                        <p:tav tm="100000">
                                          <p:val>
                                            <p:strVal val="#ppt_w"/>
                                          </p:val>
                                        </p:tav>
                                      </p:tavLst>
                                    </p:anim>
                                    <p:anim calcmode="lin" valueType="num">
                                      <p:cBhvr>
                                        <p:cTn id="8" dur="500" fill="hold"/>
                                        <p:tgtEl>
                                          <p:spTgt spid="176131"/>
                                        </p:tgtEl>
                                        <p:attrNameLst>
                                          <p:attrName>ppt_h</p:attrName>
                                        </p:attrNameLst>
                                      </p:cBhvr>
                                      <p:tavLst>
                                        <p:tav tm="0">
                                          <p:val>
                                            <p:fltVal val="0"/>
                                          </p:val>
                                        </p:tav>
                                        <p:tav tm="100000">
                                          <p:val>
                                            <p:strVal val="#ppt_h"/>
                                          </p:val>
                                        </p:tav>
                                      </p:tavLst>
                                    </p:anim>
                                    <p:anim calcmode="lin" valueType="num">
                                      <p:cBhvr>
                                        <p:cTn id="9" dur="500" fill="hold"/>
                                        <p:tgtEl>
                                          <p:spTgt spid="176131"/>
                                        </p:tgtEl>
                                        <p:attrNameLst>
                                          <p:attrName>ppt_x</p:attrName>
                                        </p:attrNameLst>
                                      </p:cBhvr>
                                      <p:tavLst>
                                        <p:tav tm="0">
                                          <p:val>
                                            <p:fltVal val="0.5"/>
                                          </p:val>
                                        </p:tav>
                                        <p:tav tm="100000">
                                          <p:val>
                                            <p:strVal val="#ppt_x"/>
                                          </p:val>
                                        </p:tav>
                                      </p:tavLst>
                                    </p:anim>
                                    <p:anim calcmode="lin" valueType="num">
                                      <p:cBhvr>
                                        <p:cTn id="10" dur="500" fill="hold"/>
                                        <p:tgtEl>
                                          <p:spTgt spid="17613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graphicFrame>
        <p:nvGraphicFramePr>
          <p:cNvPr id="52226" name="Object 2"/>
          <p:cNvGraphicFramePr>
            <a:graphicFrameLocks noChangeAspect="1"/>
          </p:cNvGraphicFramePr>
          <p:nvPr/>
        </p:nvGraphicFramePr>
        <p:xfrm>
          <a:off x="457200" y="698500"/>
          <a:ext cx="8077200" cy="2887663"/>
        </p:xfrm>
        <a:graphic>
          <a:graphicData uri="http://schemas.openxmlformats.org/presentationml/2006/ole">
            <mc:AlternateContent xmlns:mc="http://schemas.openxmlformats.org/markup-compatibility/2006">
              <mc:Choice xmlns:v="urn:schemas-microsoft-com:vml" Requires="v">
                <p:oleObj spid="_x0000_s3074" name="Photo Editor Photo" r:id="rId3" imgW="4839375" imgH="2076740" progId="">
                  <p:embed/>
                </p:oleObj>
              </mc:Choice>
              <mc:Fallback>
                <p:oleObj name="Photo Editor Photo" r:id="rId3" imgW="4839375" imgH="2076740" progId="">
                  <p:embed/>
                  <p:pic>
                    <p:nvPicPr>
                      <p:cNvPr id="5222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98500"/>
                        <a:ext cx="8077200" cy="288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2228" name="Text Box 1028"/>
          <p:cNvSpPr txBox="1">
            <a:spLocks noChangeArrowheads="1"/>
          </p:cNvSpPr>
          <p:nvPr/>
        </p:nvSpPr>
        <p:spPr bwMode="auto">
          <a:xfrm>
            <a:off x="685800" y="4391025"/>
            <a:ext cx="3290888" cy="646113"/>
          </a:xfrm>
          <a:prstGeom prst="rect">
            <a:avLst/>
          </a:prstGeom>
          <a:noFill/>
          <a:ln w="9525">
            <a:noFill/>
            <a:miter lim="800000"/>
            <a:headEnd/>
            <a:tailEnd/>
          </a:ln>
        </p:spPr>
        <p:txBody>
          <a:bodyPr>
            <a:prstTxWarp prst="textNoShape">
              <a:avLst/>
            </a:prstTxWarp>
            <a:spAutoFit/>
          </a:bodyPr>
          <a:lstStyle/>
          <a:p>
            <a:r>
              <a:rPr lang="en-US"/>
              <a:t>Organisms from all three domains of life are  </a:t>
            </a:r>
            <a:r>
              <a:rPr lang="en-US">
                <a:solidFill>
                  <a:srgbClr val="993300"/>
                </a:solidFill>
              </a:rPr>
              <a:t>scale-free</a:t>
            </a:r>
            <a:r>
              <a:rPr lang="en-US"/>
              <a:t>!</a:t>
            </a:r>
          </a:p>
        </p:txBody>
      </p:sp>
      <p:sp>
        <p:nvSpPr>
          <p:cNvPr id="52229" name="Text Box 1029"/>
          <p:cNvSpPr txBox="1">
            <a:spLocks noChangeArrowheads="1"/>
          </p:cNvSpPr>
          <p:nvPr/>
        </p:nvSpPr>
        <p:spPr bwMode="auto">
          <a:xfrm>
            <a:off x="0" y="5257800"/>
            <a:ext cx="9296400" cy="276225"/>
          </a:xfrm>
          <a:prstGeom prst="rect">
            <a:avLst/>
          </a:prstGeom>
          <a:noFill/>
          <a:ln w="9525">
            <a:noFill/>
            <a:miter lim="800000"/>
            <a:headEnd/>
            <a:tailEnd/>
          </a:ln>
        </p:spPr>
        <p:txBody>
          <a:bodyPr>
            <a:prstTxWarp prst="textNoShape">
              <a:avLst/>
            </a:prstTxWarp>
            <a:spAutoFit/>
          </a:bodyPr>
          <a:lstStyle/>
          <a:p>
            <a:r>
              <a:rPr lang="en-US" sz="1200"/>
              <a:t>H. Jeong, B. Tombor, R. Albert, Z.N. Oltvai, and A.L. Barabasi, </a:t>
            </a:r>
            <a:r>
              <a:rPr lang="en-US" sz="1200" i="1"/>
              <a:t>Nature</a:t>
            </a:r>
            <a:r>
              <a:rPr lang="en-US" sz="1200"/>
              <a:t>, 407 651 (2000)</a:t>
            </a:r>
          </a:p>
        </p:txBody>
      </p:sp>
      <p:sp>
        <p:nvSpPr>
          <p:cNvPr id="52230" name="Text Box 1030"/>
          <p:cNvSpPr txBox="1">
            <a:spLocks noChangeArrowheads="1"/>
          </p:cNvSpPr>
          <p:nvPr/>
        </p:nvSpPr>
        <p:spPr bwMode="auto">
          <a:xfrm>
            <a:off x="1639888" y="3683000"/>
            <a:ext cx="1331912" cy="400050"/>
          </a:xfrm>
          <a:prstGeom prst="rect">
            <a:avLst/>
          </a:prstGeom>
          <a:noFill/>
          <a:ln w="9525">
            <a:noFill/>
            <a:miter lim="800000"/>
            <a:headEnd/>
            <a:tailEnd/>
          </a:ln>
        </p:spPr>
        <p:txBody>
          <a:bodyPr>
            <a:prstTxWarp prst="textNoShape">
              <a:avLst/>
            </a:prstTxWarp>
            <a:spAutoFit/>
          </a:bodyPr>
          <a:lstStyle/>
          <a:p>
            <a:r>
              <a:rPr lang="en-US" sz="2000">
                <a:solidFill>
                  <a:srgbClr val="FF00FF"/>
                </a:solidFill>
              </a:rPr>
              <a:t>Archaea</a:t>
            </a:r>
            <a:endParaRPr lang="en-US"/>
          </a:p>
        </p:txBody>
      </p:sp>
      <p:sp>
        <p:nvSpPr>
          <p:cNvPr id="52231" name="Text Box 1031"/>
          <p:cNvSpPr txBox="1">
            <a:spLocks noChangeArrowheads="1"/>
          </p:cNvSpPr>
          <p:nvPr/>
        </p:nvSpPr>
        <p:spPr bwMode="auto">
          <a:xfrm>
            <a:off x="4267200" y="3683000"/>
            <a:ext cx="1143000" cy="400050"/>
          </a:xfrm>
          <a:prstGeom prst="rect">
            <a:avLst/>
          </a:prstGeom>
          <a:noFill/>
          <a:ln w="9525">
            <a:noFill/>
            <a:miter lim="800000"/>
            <a:headEnd/>
            <a:tailEnd/>
          </a:ln>
        </p:spPr>
        <p:txBody>
          <a:bodyPr>
            <a:prstTxWarp prst="textNoShape">
              <a:avLst/>
            </a:prstTxWarp>
            <a:spAutoFit/>
          </a:bodyPr>
          <a:lstStyle/>
          <a:p>
            <a:r>
              <a:rPr lang="en-US" sz="2000">
                <a:solidFill>
                  <a:srgbClr val="33CC33"/>
                </a:solidFill>
              </a:rPr>
              <a:t>Bacteria</a:t>
            </a:r>
            <a:endParaRPr lang="en-US"/>
          </a:p>
        </p:txBody>
      </p:sp>
      <p:sp>
        <p:nvSpPr>
          <p:cNvPr id="52232" name="Text Box 1032"/>
          <p:cNvSpPr txBox="1">
            <a:spLocks noChangeArrowheads="1"/>
          </p:cNvSpPr>
          <p:nvPr/>
        </p:nvSpPr>
        <p:spPr bwMode="auto">
          <a:xfrm>
            <a:off x="6477000" y="3683000"/>
            <a:ext cx="1651000" cy="400050"/>
          </a:xfrm>
          <a:prstGeom prst="rect">
            <a:avLst/>
          </a:prstGeom>
          <a:noFill/>
          <a:ln w="9525">
            <a:noFill/>
            <a:miter lim="800000"/>
            <a:headEnd/>
            <a:tailEnd/>
          </a:ln>
        </p:spPr>
        <p:txBody>
          <a:bodyPr>
            <a:prstTxWarp prst="textNoShape">
              <a:avLst/>
            </a:prstTxWarp>
            <a:spAutoFit/>
          </a:bodyPr>
          <a:lstStyle/>
          <a:p>
            <a:r>
              <a:rPr lang="en-US" sz="2000">
                <a:solidFill>
                  <a:srgbClr val="3333FF"/>
                </a:solidFill>
              </a:rPr>
              <a:t>Eukaryotes</a:t>
            </a:r>
            <a:endParaRPr lang="en-US"/>
          </a:p>
        </p:txBody>
      </p:sp>
      <p:sp>
        <p:nvSpPr>
          <p:cNvPr id="52233" name="Rectangle 1033"/>
          <p:cNvSpPr>
            <a:spLocks noGrp="1" noChangeArrowheads="1"/>
          </p:cNvSpPr>
          <p:nvPr>
            <p:ph type="title" idx="4294967295"/>
          </p:nvPr>
        </p:nvSpPr>
        <p:spPr>
          <a:xfrm>
            <a:off x="685800" y="-1079500"/>
            <a:ext cx="7772400" cy="952500"/>
          </a:xfrm>
        </p:spPr>
        <p:txBody>
          <a:bodyPr/>
          <a:lstStyle/>
          <a:p>
            <a:r>
              <a:rPr lang="en-US">
                <a:ea typeface="ＭＳ Ｐゴシック" pitchFamily="-111" charset="-128"/>
                <a:cs typeface="ＭＳ Ｐゴシック" pitchFamily="-111" charset="-128"/>
              </a:rPr>
              <a:t>Meta-P(k)</a:t>
            </a:r>
          </a:p>
        </p:txBody>
      </p:sp>
      <p:graphicFrame>
        <p:nvGraphicFramePr>
          <p:cNvPr id="52227" name="Object 10"/>
          <p:cNvGraphicFramePr>
            <a:graphicFrameLocks noChangeAspect="1"/>
          </p:cNvGraphicFramePr>
          <p:nvPr/>
        </p:nvGraphicFramePr>
        <p:xfrm>
          <a:off x="4832350" y="4305300"/>
          <a:ext cx="1644650" cy="731838"/>
        </p:xfrm>
        <a:graphic>
          <a:graphicData uri="http://schemas.openxmlformats.org/presentationml/2006/ole">
            <mc:AlternateContent xmlns:mc="http://schemas.openxmlformats.org/markup-compatibility/2006">
              <mc:Choice xmlns:v="urn:schemas-microsoft-com:vml" Requires="v">
                <p:oleObj spid="_x0000_s3075" name="Equation" r:id="rId5" imgW="901440" imgH="482400" progId="Equation.3">
                  <p:embed/>
                </p:oleObj>
              </mc:Choice>
              <mc:Fallback>
                <p:oleObj name="Equation" r:id="rId5" imgW="901440" imgH="482400" progId="Equation.3">
                  <p:embed/>
                  <p:pic>
                    <p:nvPicPr>
                      <p:cNvPr id="52227"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32350" y="4305300"/>
                        <a:ext cx="1644650" cy="731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2234"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111" charset="0"/>
                <a:ea typeface="Helvetica" pitchFamily="-111" charset="0"/>
                <a:cs typeface="Helvetica" pitchFamily="-111" charset="0"/>
              </a:rPr>
              <a:t>METABOLIC NETWORK</a:t>
            </a:r>
          </a:p>
        </p:txBody>
      </p:sp>
      <p:sp>
        <p:nvSpPr>
          <p:cNvPr id="13" name="TextBox 3"/>
          <p:cNvSpPr txBox="1">
            <a:spLocks noChangeArrowheads="1"/>
          </p:cNvSpPr>
          <p:nvPr/>
        </p:nvSpPr>
        <p:spPr bwMode="auto">
          <a:xfrm>
            <a:off x="614838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spTree>
    <p:extLst>
      <p:ext uri="{BB962C8B-B14F-4D97-AF65-F5344CB8AC3E}">
        <p14:creationId xmlns:p14="http://schemas.microsoft.com/office/powerpoint/2010/main" val="300266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grpSp>
        <p:nvGrpSpPr>
          <p:cNvPr id="2" name="Group 3"/>
          <p:cNvGrpSpPr>
            <a:grpSpLocks/>
          </p:cNvGrpSpPr>
          <p:nvPr/>
        </p:nvGrpSpPr>
        <p:grpSpPr bwMode="auto">
          <a:xfrm>
            <a:off x="152400" y="2032000"/>
            <a:ext cx="3657600" cy="2730500"/>
            <a:chOff x="2995" y="816"/>
            <a:chExt cx="2717" cy="2370"/>
          </a:xfrm>
        </p:grpSpPr>
        <p:graphicFrame>
          <p:nvGraphicFramePr>
            <p:cNvPr id="55299" name="Object 3"/>
            <p:cNvGraphicFramePr>
              <a:graphicFrameLocks noChangeAspect="1"/>
            </p:cNvGraphicFramePr>
            <p:nvPr/>
          </p:nvGraphicFramePr>
          <p:xfrm>
            <a:off x="3493" y="2736"/>
            <a:ext cx="1979" cy="450"/>
          </p:xfrm>
          <a:graphic>
            <a:graphicData uri="http://schemas.openxmlformats.org/presentationml/2006/ole">
              <mc:AlternateContent xmlns:mc="http://schemas.openxmlformats.org/markup-compatibility/2006">
                <mc:Choice xmlns:v="urn:schemas-microsoft-com:vml" Requires="v">
                  <p:oleObj spid="_x0000_s4098" name="Equation" r:id="rId3" imgW="1892160" imgH="431640" progId="Equation.3">
                    <p:embed/>
                  </p:oleObj>
                </mc:Choice>
                <mc:Fallback>
                  <p:oleObj name="Equation" r:id="rId3" imgW="1892160" imgH="431640" progId="Equation.3">
                    <p:embed/>
                    <p:pic>
                      <p:nvPicPr>
                        <p:cNvPr id="55299"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3" y="2736"/>
                          <a:ext cx="1979" cy="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5300" name="Object 4"/>
            <p:cNvGraphicFramePr>
              <a:graphicFrameLocks noChangeAspect="1"/>
            </p:cNvGraphicFramePr>
            <p:nvPr/>
          </p:nvGraphicFramePr>
          <p:xfrm>
            <a:off x="2995" y="816"/>
            <a:ext cx="2717" cy="1649"/>
          </p:xfrm>
          <a:graphic>
            <a:graphicData uri="http://schemas.openxmlformats.org/presentationml/2006/ole">
              <mc:AlternateContent xmlns:mc="http://schemas.openxmlformats.org/markup-compatibility/2006">
                <mc:Choice xmlns:v="urn:schemas-microsoft-com:vml" Requires="v">
                  <p:oleObj spid="_x0000_s4099" name="Photo Editor Photo" r:id="rId5" imgW="5458587" imgH="6190476" progId="">
                    <p:embed/>
                  </p:oleObj>
                </mc:Choice>
                <mc:Fallback>
                  <p:oleObj name="Photo Editor Photo" r:id="rId5" imgW="5458587" imgH="6190476" progId="">
                    <p:embed/>
                    <p:pic>
                      <p:nvPicPr>
                        <p:cNvPr id="55300" name="Object 4"/>
                        <p:cNvPicPr>
                          <a:picLocks noChangeAspect="1" noChangeArrowheads="1"/>
                        </p:cNvPicPr>
                        <p:nvPr/>
                      </p:nvPicPr>
                      <p:blipFill>
                        <a:blip r:embed="rId6">
                          <a:extLst>
                            <a:ext uri="{28A0092B-C50C-407E-A947-70E740481C1C}">
                              <a14:useLocalDpi xmlns:a14="http://schemas.microsoft.com/office/drawing/2010/main" val="0"/>
                            </a:ext>
                          </a:extLst>
                        </a:blip>
                        <a:srcRect b="46529"/>
                        <a:stretch>
                          <a:fillRect/>
                        </a:stretch>
                      </p:blipFill>
                      <p:spPr bwMode="auto">
                        <a:xfrm>
                          <a:off x="2995" y="816"/>
                          <a:ext cx="2717" cy="1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pSp>
      <p:sp>
        <p:nvSpPr>
          <p:cNvPr id="55302" name="Text Box 6"/>
          <p:cNvSpPr txBox="1">
            <a:spLocks noChangeArrowheads="1"/>
          </p:cNvSpPr>
          <p:nvPr/>
        </p:nvSpPr>
        <p:spPr bwMode="auto">
          <a:xfrm>
            <a:off x="593725" y="5349875"/>
            <a:ext cx="8756650" cy="400050"/>
          </a:xfrm>
          <a:prstGeom prst="rect">
            <a:avLst/>
          </a:prstGeom>
          <a:noFill/>
          <a:ln w="12700">
            <a:noFill/>
            <a:miter lim="800000"/>
            <a:headEnd/>
            <a:tailEnd/>
          </a:ln>
        </p:spPr>
        <p:txBody>
          <a:bodyPr wrap="none" anchor="ctr">
            <a:prstTxWarp prst="textNoShape">
              <a:avLst/>
            </a:prstTxWarp>
            <a:spAutoFit/>
          </a:bodyPr>
          <a:lstStyle/>
          <a:p>
            <a:r>
              <a:rPr lang="en-US" sz="2000"/>
              <a:t>H. Jeong, S.P. Mason, A.-L. Barabasi, Z.N. Oltvai, Nature 411, 41-42 (2001)</a:t>
            </a:r>
            <a:endParaRPr lang="en-US"/>
          </a:p>
        </p:txBody>
      </p:sp>
      <p:graphicFrame>
        <p:nvGraphicFramePr>
          <p:cNvPr id="388103" name="Object 2"/>
          <p:cNvGraphicFramePr>
            <a:graphicFrameLocks noChangeAspect="1"/>
          </p:cNvGraphicFramePr>
          <p:nvPr/>
        </p:nvGraphicFramePr>
        <p:xfrm>
          <a:off x="3886200" y="698500"/>
          <a:ext cx="5181600" cy="4298950"/>
        </p:xfrm>
        <a:graphic>
          <a:graphicData uri="http://schemas.openxmlformats.org/presentationml/2006/ole">
            <mc:AlternateContent xmlns:mc="http://schemas.openxmlformats.org/markup-compatibility/2006">
              <mc:Choice xmlns:v="urn:schemas-microsoft-com:vml" Requires="v">
                <p:oleObj spid="_x0000_s4100" name="Photo Editor Photo" r:id="rId7" imgW="6314286" imgH="6287378" progId="">
                  <p:embed/>
                </p:oleObj>
              </mc:Choice>
              <mc:Fallback>
                <p:oleObj name="Photo Editor Photo" r:id="rId7" imgW="6314286" imgH="6287378" progId="">
                  <p:embed/>
                  <p:pic>
                    <p:nvPicPr>
                      <p:cNvPr id="388103"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86200" y="698500"/>
                        <a:ext cx="5181600" cy="429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5303" name="Rectangle 8"/>
          <p:cNvSpPr>
            <a:spLocks noGrp="1" noChangeArrowheads="1"/>
          </p:cNvSpPr>
          <p:nvPr>
            <p:ph type="title" idx="4294967295"/>
          </p:nvPr>
        </p:nvSpPr>
        <p:spPr>
          <a:xfrm>
            <a:off x="685800" y="-1143000"/>
            <a:ext cx="7772400" cy="952500"/>
          </a:xfrm>
        </p:spPr>
        <p:txBody>
          <a:bodyPr/>
          <a:lstStyle/>
          <a:p>
            <a:r>
              <a:rPr lang="en-US">
                <a:ea typeface="ＭＳ Ｐゴシック" pitchFamily="-111" charset="-128"/>
                <a:cs typeface="ＭＳ Ｐゴシック" pitchFamily="-111" charset="-128"/>
              </a:rPr>
              <a:t>Prot P(k)</a:t>
            </a:r>
          </a:p>
        </p:txBody>
      </p:sp>
      <p:sp>
        <p:nvSpPr>
          <p:cNvPr id="55304" name="Text Box 9"/>
          <p:cNvSpPr txBox="1">
            <a:spLocks noChangeAspect="1" noChangeArrowheads="1"/>
          </p:cNvSpPr>
          <p:nvPr/>
        </p:nvSpPr>
        <p:spPr bwMode="auto">
          <a:xfrm>
            <a:off x="0" y="952500"/>
            <a:ext cx="4876800" cy="538163"/>
          </a:xfrm>
          <a:prstGeom prst="rect">
            <a:avLst/>
          </a:prstGeom>
          <a:noFill/>
          <a:ln w="9525">
            <a:noFill/>
            <a:miter lim="800000"/>
            <a:headEnd/>
            <a:tailEnd/>
          </a:ln>
        </p:spPr>
        <p:txBody>
          <a:bodyPr>
            <a:prstTxWarp prst="textNoShape">
              <a:avLst/>
            </a:prstTxWarp>
            <a:spAutoFit/>
          </a:bodyPr>
          <a:lstStyle/>
          <a:p>
            <a:pPr>
              <a:lnSpc>
                <a:spcPct val="70000"/>
              </a:lnSpc>
            </a:pPr>
            <a:r>
              <a:rPr lang="en-US" sz="2000" u="sng">
                <a:solidFill>
                  <a:srgbClr val="0000FF"/>
                </a:solidFill>
              </a:rPr>
              <a:t>Nodes</a:t>
            </a:r>
            <a:r>
              <a:rPr lang="en-US" sz="2000"/>
              <a:t>: </a:t>
            </a:r>
            <a:r>
              <a:rPr lang="en-US"/>
              <a:t>proteins                         </a:t>
            </a:r>
          </a:p>
          <a:p>
            <a:pPr>
              <a:lnSpc>
                <a:spcPct val="70000"/>
              </a:lnSpc>
            </a:pPr>
            <a:r>
              <a:rPr lang="en-US" sz="2000" u="sng">
                <a:solidFill>
                  <a:srgbClr val="008000"/>
                </a:solidFill>
              </a:rPr>
              <a:t>Links</a:t>
            </a:r>
            <a:r>
              <a:rPr lang="en-US" sz="2000"/>
              <a:t>: </a:t>
            </a:r>
            <a:r>
              <a:rPr lang="en-US"/>
              <a:t>physical interactions-binding </a:t>
            </a:r>
            <a:endParaRPr lang="en-US" sz="2000"/>
          </a:p>
        </p:txBody>
      </p:sp>
      <p:sp>
        <p:nvSpPr>
          <p:cNvPr id="55305"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111" charset="0"/>
                <a:ea typeface="Helvetica" pitchFamily="-111" charset="0"/>
                <a:cs typeface="Helvetica" pitchFamily="-111" charset="0"/>
              </a:rPr>
              <a:t>TOPOLOGY OF THE PROTEIN NETWORK</a:t>
            </a:r>
          </a:p>
        </p:txBody>
      </p:sp>
    </p:spTree>
    <p:extLst>
      <p:ext uri="{BB962C8B-B14F-4D97-AF65-F5344CB8AC3E}">
        <p14:creationId xmlns:p14="http://schemas.microsoft.com/office/powerpoint/2010/main" val="3685672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88103"/>
                                        </p:tgtEl>
                                        <p:attrNameLst>
                                          <p:attrName>style.visibility</p:attrName>
                                        </p:attrNameLst>
                                      </p:cBhvr>
                                      <p:to>
                                        <p:strVal val="visible"/>
                                      </p:to>
                                    </p:set>
                                    <p:anim calcmode="lin" valueType="num">
                                      <p:cBhvr>
                                        <p:cTn id="7" dur="500" fill="hold"/>
                                        <p:tgtEl>
                                          <p:spTgt spid="388103"/>
                                        </p:tgtEl>
                                        <p:attrNameLst>
                                          <p:attrName>ppt_w</p:attrName>
                                        </p:attrNameLst>
                                      </p:cBhvr>
                                      <p:tavLst>
                                        <p:tav tm="0">
                                          <p:val>
                                            <p:fltVal val="0"/>
                                          </p:val>
                                        </p:tav>
                                        <p:tav tm="100000">
                                          <p:val>
                                            <p:strVal val="#ppt_w"/>
                                          </p:val>
                                        </p:tav>
                                      </p:tavLst>
                                    </p:anim>
                                    <p:anim calcmode="lin" valueType="num">
                                      <p:cBhvr>
                                        <p:cTn id="8" dur="500" fill="hold"/>
                                        <p:tgtEl>
                                          <p:spTgt spid="38810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pic>
        <p:nvPicPr>
          <p:cNvPr id="56322" name="Picture 2"/>
          <p:cNvPicPr>
            <a:picLocks noChangeAspect="1" noChangeArrowheads="1"/>
          </p:cNvPicPr>
          <p:nvPr/>
        </p:nvPicPr>
        <p:blipFill>
          <a:blip r:embed="rId2"/>
          <a:srcRect/>
          <a:stretch>
            <a:fillRect/>
          </a:stretch>
        </p:blipFill>
        <p:spPr bwMode="auto">
          <a:xfrm>
            <a:off x="1066800" y="3746500"/>
            <a:ext cx="2819400" cy="1495425"/>
          </a:xfrm>
          <a:prstGeom prst="rect">
            <a:avLst/>
          </a:prstGeom>
          <a:noFill/>
          <a:ln w="12700">
            <a:noFill/>
            <a:miter lim="800000"/>
            <a:headEnd/>
            <a:tailEnd/>
          </a:ln>
        </p:spPr>
      </p:pic>
      <p:pic>
        <p:nvPicPr>
          <p:cNvPr id="56323" name="Picture 3" descr="map_full"/>
          <p:cNvPicPr>
            <a:picLocks noChangeAspect="1" noChangeArrowheads="1"/>
          </p:cNvPicPr>
          <p:nvPr/>
        </p:nvPicPr>
        <p:blipFill>
          <a:blip r:embed="rId3"/>
          <a:srcRect/>
          <a:stretch>
            <a:fillRect/>
          </a:stretch>
        </p:blipFill>
        <p:spPr bwMode="auto">
          <a:xfrm>
            <a:off x="228600" y="203200"/>
            <a:ext cx="4724400" cy="3606800"/>
          </a:xfrm>
          <a:prstGeom prst="rect">
            <a:avLst/>
          </a:prstGeom>
          <a:noFill/>
          <a:ln w="9525">
            <a:noFill/>
            <a:miter lim="800000"/>
            <a:headEnd/>
            <a:tailEnd/>
          </a:ln>
        </p:spPr>
      </p:pic>
      <p:sp>
        <p:nvSpPr>
          <p:cNvPr id="56324" name="Text Box 4"/>
          <p:cNvSpPr txBox="1">
            <a:spLocks noChangeArrowheads="1"/>
          </p:cNvSpPr>
          <p:nvPr/>
        </p:nvSpPr>
        <p:spPr bwMode="auto">
          <a:xfrm>
            <a:off x="0" y="0"/>
            <a:ext cx="1368425" cy="369888"/>
          </a:xfrm>
          <a:prstGeom prst="rect">
            <a:avLst/>
          </a:prstGeom>
          <a:noFill/>
          <a:ln w="12700">
            <a:noFill/>
            <a:miter lim="800000"/>
            <a:headEnd/>
            <a:tailEnd/>
          </a:ln>
        </p:spPr>
        <p:txBody>
          <a:bodyPr wrap="none">
            <a:prstTxWarp prst="textNoShape">
              <a:avLst/>
            </a:prstTxWarp>
            <a:spAutoFit/>
          </a:bodyPr>
          <a:lstStyle/>
          <a:p>
            <a:r>
              <a:rPr lang="en-US" i="1">
                <a:solidFill>
                  <a:srgbClr val="CC0000"/>
                </a:solidFill>
              </a:rPr>
              <a:t>C. Elegans</a:t>
            </a:r>
          </a:p>
        </p:txBody>
      </p:sp>
      <p:sp>
        <p:nvSpPr>
          <p:cNvPr id="56325" name="Text Box 5"/>
          <p:cNvSpPr txBox="1">
            <a:spLocks noChangeArrowheads="1"/>
          </p:cNvSpPr>
          <p:nvPr/>
        </p:nvSpPr>
        <p:spPr bwMode="auto">
          <a:xfrm>
            <a:off x="1265238" y="5334000"/>
            <a:ext cx="2392362" cy="369888"/>
          </a:xfrm>
          <a:prstGeom prst="rect">
            <a:avLst/>
          </a:prstGeom>
          <a:noFill/>
          <a:ln w="12700">
            <a:noFill/>
            <a:miter lim="800000"/>
            <a:headEnd/>
            <a:tailEnd/>
          </a:ln>
        </p:spPr>
        <p:txBody>
          <a:bodyPr wrap="none">
            <a:prstTxWarp prst="textNoShape">
              <a:avLst/>
            </a:prstTxWarp>
            <a:spAutoFit/>
          </a:bodyPr>
          <a:lstStyle/>
          <a:p>
            <a:r>
              <a:rPr lang="en-US"/>
              <a:t>Li </a:t>
            </a:r>
            <a:r>
              <a:rPr lang="en-US" i="1"/>
              <a:t>et al.</a:t>
            </a:r>
            <a:r>
              <a:rPr lang="en-US"/>
              <a:t> Science 2004</a:t>
            </a:r>
          </a:p>
        </p:txBody>
      </p:sp>
      <p:grpSp>
        <p:nvGrpSpPr>
          <p:cNvPr id="2" name="Group 6"/>
          <p:cNvGrpSpPr>
            <a:grpSpLocks/>
          </p:cNvGrpSpPr>
          <p:nvPr/>
        </p:nvGrpSpPr>
        <p:grpSpPr bwMode="auto">
          <a:xfrm>
            <a:off x="4638675" y="0"/>
            <a:ext cx="4581525" cy="5481610"/>
            <a:chOff x="2922" y="0"/>
            <a:chExt cx="2886" cy="4143"/>
          </a:xfrm>
        </p:grpSpPr>
        <p:pic>
          <p:nvPicPr>
            <p:cNvPr id="56327" name="Picture 7"/>
            <p:cNvPicPr>
              <a:picLocks noChangeAspect="1" noChangeArrowheads="1"/>
            </p:cNvPicPr>
            <p:nvPr/>
          </p:nvPicPr>
          <p:blipFill>
            <a:blip r:embed="rId4"/>
            <a:srcRect/>
            <a:stretch>
              <a:fillRect/>
            </a:stretch>
          </p:blipFill>
          <p:spPr bwMode="auto">
            <a:xfrm>
              <a:off x="3648" y="2880"/>
              <a:ext cx="1680" cy="1056"/>
            </a:xfrm>
            <a:prstGeom prst="rect">
              <a:avLst/>
            </a:prstGeom>
            <a:noFill/>
            <a:ln w="12700">
              <a:noFill/>
              <a:miter lim="800000"/>
              <a:headEnd/>
              <a:tailEnd/>
            </a:ln>
          </p:spPr>
        </p:pic>
        <p:pic>
          <p:nvPicPr>
            <p:cNvPr id="56328" name="Picture 8"/>
            <p:cNvPicPr>
              <a:picLocks noChangeAspect="1" noChangeArrowheads="1"/>
            </p:cNvPicPr>
            <p:nvPr/>
          </p:nvPicPr>
          <p:blipFill>
            <a:blip r:embed="rId5"/>
            <a:srcRect/>
            <a:stretch>
              <a:fillRect/>
            </a:stretch>
          </p:blipFill>
          <p:spPr bwMode="auto">
            <a:xfrm>
              <a:off x="3168" y="146"/>
              <a:ext cx="2640" cy="2608"/>
            </a:xfrm>
            <a:prstGeom prst="rect">
              <a:avLst/>
            </a:prstGeom>
            <a:noFill/>
            <a:ln w="12700">
              <a:noFill/>
              <a:miter lim="800000"/>
              <a:headEnd/>
              <a:tailEnd/>
            </a:ln>
          </p:spPr>
        </p:pic>
        <p:sp>
          <p:nvSpPr>
            <p:cNvPr id="56329" name="Text Box 9"/>
            <p:cNvSpPr txBox="1">
              <a:spLocks noChangeArrowheads="1"/>
            </p:cNvSpPr>
            <p:nvPr/>
          </p:nvSpPr>
          <p:spPr bwMode="auto">
            <a:xfrm>
              <a:off x="2922" y="0"/>
              <a:ext cx="1048" cy="279"/>
            </a:xfrm>
            <a:prstGeom prst="rect">
              <a:avLst/>
            </a:prstGeom>
            <a:noFill/>
            <a:ln w="12700">
              <a:noFill/>
              <a:miter lim="800000"/>
              <a:headEnd/>
              <a:tailEnd/>
            </a:ln>
          </p:spPr>
          <p:txBody>
            <a:bodyPr wrap="none">
              <a:prstTxWarp prst="textNoShape">
                <a:avLst/>
              </a:prstTxWarp>
              <a:spAutoFit/>
            </a:bodyPr>
            <a:lstStyle/>
            <a:p>
              <a:r>
                <a:rPr lang="en-US" i="1">
                  <a:solidFill>
                    <a:srgbClr val="CC0000"/>
                  </a:solidFill>
                </a:rPr>
                <a:t>Drosophila M.</a:t>
              </a:r>
            </a:p>
          </p:txBody>
        </p:sp>
        <p:sp>
          <p:nvSpPr>
            <p:cNvPr id="56330" name="Text Box 10"/>
            <p:cNvSpPr txBox="1">
              <a:spLocks noChangeArrowheads="1"/>
            </p:cNvSpPr>
            <p:nvPr/>
          </p:nvSpPr>
          <p:spPr bwMode="auto">
            <a:xfrm>
              <a:off x="3735" y="3864"/>
              <a:ext cx="1660" cy="279"/>
            </a:xfrm>
            <a:prstGeom prst="rect">
              <a:avLst/>
            </a:prstGeom>
            <a:noFill/>
            <a:ln w="12700">
              <a:noFill/>
              <a:miter lim="800000"/>
              <a:headEnd/>
              <a:tailEnd/>
            </a:ln>
          </p:spPr>
          <p:txBody>
            <a:bodyPr wrap="none">
              <a:prstTxWarp prst="textNoShape">
                <a:avLst/>
              </a:prstTxWarp>
              <a:spAutoFit/>
            </a:bodyPr>
            <a:lstStyle/>
            <a:p>
              <a:r>
                <a:rPr lang="en-US" dirty="0" err="1"/>
                <a:t>Giot</a:t>
              </a:r>
              <a:r>
                <a:rPr lang="en-US" dirty="0"/>
                <a:t> </a:t>
              </a:r>
              <a:r>
                <a:rPr lang="en-US" i="1" dirty="0"/>
                <a:t>et al.</a:t>
              </a:r>
              <a:r>
                <a:rPr lang="en-US" dirty="0"/>
                <a:t> Science 2003</a:t>
              </a:r>
            </a:p>
          </p:txBody>
        </p:sp>
      </p:grpSp>
      <p:sp>
        <p:nvSpPr>
          <p:cNvPr id="11" name="TextBox 3"/>
          <p:cNvSpPr txBox="1">
            <a:spLocks noChangeArrowheads="1"/>
          </p:cNvSpPr>
          <p:nvPr/>
        </p:nvSpPr>
        <p:spPr bwMode="auto">
          <a:xfrm>
            <a:off x="622395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spTree>
    <p:extLst>
      <p:ext uri="{BB962C8B-B14F-4D97-AF65-F5344CB8AC3E}">
        <p14:creationId xmlns:p14="http://schemas.microsoft.com/office/powerpoint/2010/main" val="21122512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2134225"/>
            <a:ext cx="9144000" cy="2123658"/>
          </a:xfrm>
          <a:prstGeom prst="rect">
            <a:avLst/>
          </a:prstGeom>
          <a:noFill/>
        </p:spPr>
        <p:txBody>
          <a:bodyPr wrap="square" rtlCol="0">
            <a:spAutoFit/>
          </a:bodyPr>
          <a:lstStyle/>
          <a:p>
            <a:pPr algn="ctr"/>
            <a:r>
              <a:rPr lang="en-US" sz="4400" dirty="0">
                <a:latin typeface="Trajan Pro"/>
                <a:cs typeface="Trajan Pro"/>
              </a:rPr>
              <a:t>Growth and preferential attachment</a:t>
            </a:r>
          </a:p>
          <a:p>
            <a:pPr algn="ctr"/>
            <a:endParaRPr lang="hu-HU" sz="4400" b="1" dirty="0">
              <a:solidFill>
                <a:srgbClr val="FF0000"/>
              </a:solidFill>
              <a:latin typeface="Helvetica"/>
              <a:cs typeface="Helvetica"/>
            </a:endParaRPr>
          </a:p>
        </p:txBody>
      </p:sp>
      <p:sp>
        <p:nvSpPr>
          <p:cNvPr id="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Trajan Pro"/>
                <a:ea typeface="Helvetica" pitchFamily="36" charset="0"/>
                <a:cs typeface="Trajan Pro"/>
              </a:rPr>
              <a:t>Section 2					</a:t>
            </a:r>
            <a:endParaRPr lang="en-US" sz="1600" dirty="0">
              <a:solidFill>
                <a:srgbClr val="FFFFFF"/>
              </a:solidFill>
              <a:latin typeface="Trajan Pro"/>
              <a:cs typeface="Trajan Pro"/>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sp>
        <p:nvSpPr>
          <p:cNvPr id="5" name="Subtitle 2"/>
          <p:cNvSpPr txBox="1">
            <a:spLocks/>
          </p:cNvSpPr>
          <p:nvPr/>
        </p:nvSpPr>
        <p:spPr>
          <a:xfrm flipH="1">
            <a:off x="28194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7" name="Text Box 13"/>
          <p:cNvSpPr txBox="1">
            <a:spLocks noChangeArrowheads="1"/>
          </p:cNvSpPr>
          <p:nvPr/>
        </p:nvSpPr>
        <p:spPr bwMode="auto">
          <a:xfrm>
            <a:off x="122238" y="5224463"/>
            <a:ext cx="7010400" cy="276225"/>
          </a:xfrm>
          <a:prstGeom prst="rect">
            <a:avLst/>
          </a:prstGeom>
          <a:noFill/>
          <a:ln w="9525">
            <a:noFill/>
            <a:miter lim="800000"/>
            <a:headEnd/>
            <a:tailEnd/>
          </a:ln>
        </p:spPr>
        <p:txBody>
          <a:bodyPr>
            <a:prstTxWarp prst="textNoShape">
              <a:avLst/>
            </a:prstTxWarp>
            <a:spAutoFit/>
          </a:bodyPr>
          <a:lstStyle/>
          <a:p>
            <a:pPr>
              <a:spcBef>
                <a:spcPct val="50000"/>
              </a:spcBef>
            </a:pPr>
            <a:r>
              <a:rPr lang="en-US" sz="1200" dirty="0">
                <a:solidFill>
                  <a:srgbClr val="000000"/>
                </a:solidFill>
                <a:latin typeface="Helvetica" pitchFamily="-84" charset="0"/>
                <a:ea typeface="Arial" pitchFamily="-84" charset="0"/>
                <a:cs typeface="Arial" pitchFamily="-84" charset="0"/>
              </a:rPr>
              <a:t>[1] A.-</a:t>
            </a:r>
            <a:r>
              <a:rPr lang="en-US" sz="1200" dirty="0" err="1">
                <a:solidFill>
                  <a:srgbClr val="000000"/>
                </a:solidFill>
                <a:latin typeface="Helvetica" pitchFamily="-84" charset="0"/>
                <a:ea typeface="Arial" pitchFamily="-84" charset="0"/>
                <a:cs typeface="Arial" pitchFamily="-84" charset="0"/>
              </a:rPr>
              <a:t>L.Barabási</a:t>
            </a:r>
            <a:r>
              <a:rPr lang="en-US" sz="1200" dirty="0">
                <a:solidFill>
                  <a:srgbClr val="000000"/>
                </a:solidFill>
                <a:latin typeface="Helvetica" pitchFamily="-84" charset="0"/>
                <a:ea typeface="Arial" pitchFamily="-84" charset="0"/>
                <a:cs typeface="Arial" pitchFamily="-84" charset="0"/>
              </a:rPr>
              <a:t>, R. Albert and H. </a:t>
            </a:r>
            <a:r>
              <a:rPr lang="en-US" sz="1200" dirty="0" err="1">
                <a:solidFill>
                  <a:srgbClr val="000000"/>
                </a:solidFill>
                <a:latin typeface="Helvetica" pitchFamily="-84" charset="0"/>
                <a:ea typeface="Arial" pitchFamily="-84" charset="0"/>
                <a:cs typeface="Arial" pitchFamily="-84" charset="0"/>
              </a:rPr>
              <a:t>Jeong</a:t>
            </a:r>
            <a:r>
              <a:rPr lang="en-US" sz="1200" dirty="0">
                <a:solidFill>
                  <a:srgbClr val="000000"/>
                </a:solidFill>
                <a:latin typeface="Helvetica" pitchFamily="-84" charset="0"/>
                <a:ea typeface="Arial" pitchFamily="-84" charset="0"/>
                <a:cs typeface="Arial" pitchFamily="-84" charset="0"/>
              </a:rPr>
              <a:t>, </a:t>
            </a:r>
            <a:r>
              <a:rPr lang="en-US" sz="1200" i="1" dirty="0">
                <a:solidFill>
                  <a:srgbClr val="000000"/>
                </a:solidFill>
                <a:latin typeface="Helvetica" pitchFamily="-84" charset="0"/>
                <a:ea typeface="Arial" pitchFamily="-84" charset="0"/>
                <a:cs typeface="Arial" pitchFamily="-84" charset="0"/>
              </a:rPr>
              <a:t>Physica </a:t>
            </a:r>
            <a:r>
              <a:rPr lang="en-US" sz="1200" dirty="0">
                <a:solidFill>
                  <a:srgbClr val="000000"/>
                </a:solidFill>
                <a:latin typeface="Helvetica" pitchFamily="-84" charset="0"/>
                <a:ea typeface="Arial" pitchFamily="-84" charset="0"/>
                <a:cs typeface="Arial" pitchFamily="-84" charset="0"/>
              </a:rPr>
              <a:t>A </a:t>
            </a:r>
            <a:r>
              <a:rPr lang="en-US" sz="1200" b="1" dirty="0">
                <a:solidFill>
                  <a:srgbClr val="000000"/>
                </a:solidFill>
                <a:latin typeface="Helvetica" pitchFamily="-84" charset="0"/>
                <a:ea typeface="Arial" pitchFamily="-84" charset="0"/>
                <a:cs typeface="Arial" pitchFamily="-84" charset="0"/>
              </a:rPr>
              <a:t>272,</a:t>
            </a:r>
            <a:r>
              <a:rPr lang="en-US" sz="1200" dirty="0">
                <a:solidFill>
                  <a:srgbClr val="000000"/>
                </a:solidFill>
                <a:latin typeface="Helvetica" pitchFamily="-84" charset="0"/>
                <a:ea typeface="Arial" pitchFamily="-84" charset="0"/>
                <a:cs typeface="Arial" pitchFamily="-84" charset="0"/>
              </a:rPr>
              <a:t> 173 (1999)</a:t>
            </a:r>
          </a:p>
        </p:txBody>
      </p:sp>
      <p:sp>
        <p:nvSpPr>
          <p:cNvPr id="15"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defRPr/>
            </a:pPr>
            <a:r>
              <a:rPr lang="en-US" sz="900" b="1" dirty="0">
                <a:solidFill>
                  <a:schemeClr val="bg1">
                    <a:lumMod val="65000"/>
                  </a:schemeClr>
                </a:solidFill>
                <a:latin typeface="Helvetica" pitchFamily="-111" charset="0"/>
                <a:ea typeface="Helvetica" pitchFamily="-111" charset="0"/>
                <a:cs typeface="Helvetica" pitchFamily="-111" charset="0"/>
              </a:rPr>
              <a:t>Network Science: Evolving Network Models </a:t>
            </a:r>
            <a:endParaRPr lang="en-US" sz="600" i="1" dirty="0">
              <a:solidFill>
                <a:schemeClr val="bg1">
                  <a:lumMod val="65000"/>
                </a:schemeClr>
              </a:solidFill>
              <a:latin typeface="Helvetica" pitchFamily="-111" charset="0"/>
              <a:ea typeface="Helvetica" pitchFamily="-111" charset="0"/>
              <a:cs typeface="Helvetica" pitchFamily="-111" charset="0"/>
            </a:endParaRPr>
          </a:p>
        </p:txBody>
      </p:sp>
      <p:sp>
        <p:nvSpPr>
          <p:cNvPr id="37899" name="Subtitle 2"/>
          <p:cNvSpPr txBox="1">
            <a:spLocks/>
          </p:cNvSpPr>
          <p:nvPr/>
        </p:nvSpPr>
        <p:spPr bwMode="auto">
          <a:xfrm>
            <a:off x="-3810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dirty="0">
                <a:solidFill>
                  <a:schemeClr val="bg1"/>
                </a:solidFill>
                <a:latin typeface="Helvetica" pitchFamily="-84" charset="0"/>
                <a:ea typeface="Helvetica" pitchFamily="-84" charset="0"/>
                <a:cs typeface="Helvetica" pitchFamily="-84" charset="0"/>
              </a:rPr>
              <a:t>Barabasi-Albert model Definition</a:t>
            </a:r>
          </a:p>
        </p:txBody>
      </p:sp>
      <p:sp>
        <p:nvSpPr>
          <p:cNvPr id="2" name="TextBox 1">
            <a:extLst>
              <a:ext uri="{FF2B5EF4-FFF2-40B4-BE49-F238E27FC236}">
                <a16:creationId xmlns:a16="http://schemas.microsoft.com/office/drawing/2014/main" id="{CD94D2CE-6B4F-4F9D-B0D1-6799CAADF24C}"/>
              </a:ext>
            </a:extLst>
          </p:cNvPr>
          <p:cNvSpPr txBox="1"/>
          <p:nvPr/>
        </p:nvSpPr>
        <p:spPr>
          <a:xfrm>
            <a:off x="-38100" y="586009"/>
            <a:ext cx="9341019" cy="4524315"/>
          </a:xfrm>
          <a:prstGeom prst="rect">
            <a:avLst/>
          </a:prstGeom>
          <a:noFill/>
        </p:spPr>
        <p:txBody>
          <a:bodyPr wrap="none" rtlCol="0">
            <a:spAutoFit/>
          </a:bodyPr>
          <a:lstStyle/>
          <a:p>
            <a:r>
              <a:rPr lang="en-US" dirty="0"/>
              <a:t>The recognition that growth and preferential attachment coexist in real networks has </a:t>
            </a:r>
          </a:p>
          <a:p>
            <a:r>
              <a:rPr lang="en-US" dirty="0"/>
              <a:t>inspired a minimal model called the </a:t>
            </a:r>
            <a:r>
              <a:rPr lang="en-US" b="1" dirty="0" err="1">
                <a:solidFill>
                  <a:srgbClr val="C00000"/>
                </a:solidFill>
              </a:rPr>
              <a:t>Barabási</a:t>
            </a:r>
            <a:r>
              <a:rPr lang="en-US" b="1" dirty="0">
                <a:solidFill>
                  <a:srgbClr val="C00000"/>
                </a:solidFill>
              </a:rPr>
              <a:t>-Albert model (BA model), </a:t>
            </a:r>
            <a:r>
              <a:rPr lang="en-US" dirty="0"/>
              <a:t>which </a:t>
            </a:r>
          </a:p>
          <a:p>
            <a:r>
              <a:rPr lang="en-US" dirty="0"/>
              <a:t>generates </a:t>
            </a:r>
            <a:r>
              <a:rPr lang="en-US" dirty="0">
                <a:solidFill>
                  <a:srgbClr val="C00000"/>
                </a:solidFill>
              </a:rPr>
              <a:t>scale-free networks </a:t>
            </a:r>
            <a:r>
              <a:rPr lang="en-US" dirty="0"/>
              <a:t>[1], defined as follows:</a:t>
            </a:r>
          </a:p>
          <a:p>
            <a:endParaRPr lang="en-US" dirty="0"/>
          </a:p>
          <a:p>
            <a:r>
              <a:rPr lang="en-US" dirty="0"/>
              <a:t>We start with </a:t>
            </a:r>
            <a:r>
              <a:rPr lang="en-US" i="1" dirty="0"/>
              <a:t>m</a:t>
            </a:r>
            <a:r>
              <a:rPr lang="en-US" i="1" baseline="-25000" dirty="0"/>
              <a:t>0</a:t>
            </a:r>
            <a:r>
              <a:rPr lang="en-US" dirty="0"/>
              <a:t> nodes, the links between which are chosen arbitrarily, as long as each </a:t>
            </a:r>
          </a:p>
          <a:p>
            <a:r>
              <a:rPr lang="en-US" dirty="0"/>
              <a:t>node has at least one link. The network develops following two steps:</a:t>
            </a:r>
          </a:p>
          <a:p>
            <a:endParaRPr lang="en-US" dirty="0"/>
          </a:p>
          <a:p>
            <a:pPr marL="342900" indent="-342900">
              <a:buAutoNum type="arabicPeriod"/>
            </a:pPr>
            <a:r>
              <a:rPr lang="en-US" b="1" dirty="0">
                <a:solidFill>
                  <a:srgbClr val="C00000"/>
                </a:solidFill>
              </a:rPr>
              <a:t>Growth:</a:t>
            </a:r>
            <a:r>
              <a:rPr lang="en-US" b="1" dirty="0"/>
              <a:t> </a:t>
            </a:r>
            <a:r>
              <a:rPr lang="en-US" dirty="0"/>
              <a:t>at each timestep we add a new node with </a:t>
            </a:r>
            <a:r>
              <a:rPr lang="en-US" i="1" dirty="0"/>
              <a:t>m</a:t>
            </a:r>
            <a:r>
              <a:rPr lang="en-US" dirty="0"/>
              <a:t> (</a:t>
            </a:r>
            <a:r>
              <a:rPr lang="en-US" i="1" dirty="0"/>
              <a:t>≤ m</a:t>
            </a:r>
            <a:r>
              <a:rPr lang="en-US" i="1" baseline="-25000" dirty="0"/>
              <a:t>0</a:t>
            </a:r>
            <a:r>
              <a:rPr lang="en-US" dirty="0"/>
              <a:t>) links that connect the </a:t>
            </a:r>
          </a:p>
          <a:p>
            <a:r>
              <a:rPr lang="en-US" dirty="0"/>
              <a:t>      new node to </a:t>
            </a:r>
            <a:r>
              <a:rPr lang="en-US" i="1" dirty="0"/>
              <a:t>m</a:t>
            </a:r>
            <a:r>
              <a:rPr lang="en-US" dirty="0"/>
              <a:t> nodes already in the network. </a:t>
            </a:r>
          </a:p>
          <a:p>
            <a:pPr marL="342900" indent="-342900">
              <a:buFont typeface="+mj-lt"/>
              <a:buAutoNum type="arabicPeriod" startAt="2"/>
            </a:pPr>
            <a:r>
              <a:rPr lang="en-US" b="1" dirty="0">
                <a:solidFill>
                  <a:srgbClr val="C00000"/>
                </a:solidFill>
              </a:rPr>
              <a:t>Preferential attachment: </a:t>
            </a:r>
            <a:r>
              <a:rPr lang="en-US" b="1" dirty="0"/>
              <a:t>t</a:t>
            </a:r>
            <a:r>
              <a:rPr lang="en-US" dirty="0"/>
              <a:t>he probability </a:t>
            </a:r>
            <a:r>
              <a:rPr lang="en-US" i="1" dirty="0"/>
              <a:t>Π(k)</a:t>
            </a:r>
            <a:r>
              <a:rPr lang="en-US" dirty="0"/>
              <a:t> that a link of the new node connects to </a:t>
            </a:r>
          </a:p>
          <a:p>
            <a:r>
              <a:rPr lang="en-US" dirty="0"/>
              <a:t>      node </a:t>
            </a:r>
            <a:r>
              <a:rPr lang="en-US" i="1" dirty="0"/>
              <a:t>i</a:t>
            </a:r>
            <a:r>
              <a:rPr lang="en-US" dirty="0"/>
              <a:t> depends on the degree </a:t>
            </a:r>
            <a:r>
              <a:rPr lang="en-US" i="1" dirty="0"/>
              <a:t>k</a:t>
            </a:r>
            <a:r>
              <a:rPr lang="en-US" i="1" baseline="-25000" dirty="0"/>
              <a:t>i</a:t>
            </a:r>
            <a:r>
              <a:rPr lang="en-US" dirty="0"/>
              <a:t> as </a:t>
            </a:r>
            <a:r>
              <a:rPr lang="en-US" i="1" dirty="0"/>
              <a:t>Π(k</a:t>
            </a:r>
            <a:r>
              <a:rPr lang="en-US" i="1" baseline="-25000" dirty="0"/>
              <a:t>i</a:t>
            </a:r>
            <a:r>
              <a:rPr lang="en-US" i="1" dirty="0"/>
              <a:t>)=</a:t>
            </a:r>
            <a:r>
              <a:rPr lang="en-US" i="1" dirty="0" err="1"/>
              <a:t>k</a:t>
            </a:r>
            <a:r>
              <a:rPr lang="en-US" i="1" baseline="-25000" dirty="0" err="1"/>
              <a:t>i</a:t>
            </a:r>
            <a:r>
              <a:rPr lang="en-US" i="1" dirty="0" err="1"/>
              <a:t>∑</a:t>
            </a:r>
            <a:r>
              <a:rPr lang="en-US" i="1" baseline="-25000" dirty="0" err="1"/>
              <a:t>j</a:t>
            </a:r>
            <a:r>
              <a:rPr lang="en-US" i="1" baseline="-25000" dirty="0"/>
              <a:t> </a:t>
            </a:r>
            <a:r>
              <a:rPr lang="en-US" i="1" dirty="0" err="1"/>
              <a:t>k</a:t>
            </a:r>
            <a:r>
              <a:rPr lang="en-US" i="1" baseline="-25000" dirty="0" err="1"/>
              <a:t>j</a:t>
            </a:r>
            <a:endParaRPr lang="en-US" i="1" baseline="-25000" dirty="0"/>
          </a:p>
          <a:p>
            <a:endParaRPr lang="en-US" dirty="0"/>
          </a:p>
          <a:p>
            <a:r>
              <a:rPr lang="en-US" dirty="0">
                <a:solidFill>
                  <a:srgbClr val="C00000"/>
                </a:solidFill>
              </a:rPr>
              <a:t>Preferential attachment </a:t>
            </a:r>
            <a:r>
              <a:rPr lang="en-US" dirty="0"/>
              <a:t>is a probabilistic mechanism: a new node is free to connect to </a:t>
            </a:r>
          </a:p>
          <a:p>
            <a:r>
              <a:rPr lang="en-US" dirty="0"/>
              <a:t>any node in the network, whether it is a hub or has a single link. However, that if a new </a:t>
            </a:r>
          </a:p>
          <a:p>
            <a:r>
              <a:rPr lang="en-US" dirty="0"/>
              <a:t>node has a choice between a degree-two and a degree-four node, it is twice as likely that </a:t>
            </a:r>
          </a:p>
          <a:p>
            <a:r>
              <a:rPr lang="en-US" dirty="0"/>
              <a:t>it connects to the degree-four node. </a:t>
            </a:r>
          </a:p>
        </p:txBody>
      </p:sp>
    </p:spTree>
    <p:extLst>
      <p:ext uri="{BB962C8B-B14F-4D97-AF65-F5344CB8AC3E}">
        <p14:creationId xmlns:p14="http://schemas.microsoft.com/office/powerpoint/2010/main" val="3192919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Trajan Pro"/>
                <a:ea typeface="Helvetica" pitchFamily="36" charset="0"/>
                <a:cs typeface="Trajan Pro"/>
              </a:rPr>
              <a:t>Section 4				 Linearized Chord Diagram</a:t>
            </a:r>
            <a:endParaRPr lang="en-US" sz="1600" dirty="0">
              <a:solidFill>
                <a:srgbClr val="FFFFFF"/>
              </a:solidFill>
              <a:latin typeface="Trajan Pro"/>
              <a:cs typeface="Trajan Pro"/>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sp>
        <p:nvSpPr>
          <p:cNvPr id="5" name="Subtitle 2"/>
          <p:cNvSpPr txBox="1">
            <a:spLocks/>
          </p:cNvSpPr>
          <p:nvPr/>
        </p:nvSpPr>
        <p:spPr>
          <a:xfrm flipH="1">
            <a:off x="28194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pic>
        <p:nvPicPr>
          <p:cNvPr id="2" name="Picture 1"/>
          <p:cNvPicPr>
            <a:picLocks noChangeAspect="1"/>
          </p:cNvPicPr>
          <p:nvPr/>
        </p:nvPicPr>
        <p:blipFill>
          <a:blip r:embed="rId2"/>
          <a:stretch>
            <a:fillRect/>
          </a:stretch>
        </p:blipFill>
        <p:spPr>
          <a:xfrm>
            <a:off x="609600" y="1136650"/>
            <a:ext cx="4854864" cy="2393950"/>
          </a:xfrm>
          <a:prstGeom prst="rect">
            <a:avLst/>
          </a:prstGeom>
        </p:spPr>
      </p:pic>
      <p:pic>
        <p:nvPicPr>
          <p:cNvPr id="4" name="Picture 3"/>
          <p:cNvPicPr>
            <a:picLocks noChangeAspect="1"/>
          </p:cNvPicPr>
          <p:nvPr/>
        </p:nvPicPr>
        <p:blipFill>
          <a:blip r:embed="rId3"/>
          <a:stretch>
            <a:fillRect/>
          </a:stretch>
        </p:blipFill>
        <p:spPr>
          <a:xfrm>
            <a:off x="6337300" y="571500"/>
            <a:ext cx="2451100" cy="5133436"/>
          </a:xfrm>
          <a:prstGeom prst="rect">
            <a:avLst/>
          </a:prstGeom>
        </p:spPr>
      </p:pic>
      <p:pic>
        <p:nvPicPr>
          <p:cNvPr id="7" name="Picture 6"/>
          <p:cNvPicPr>
            <a:picLocks noChangeAspect="1"/>
          </p:cNvPicPr>
          <p:nvPr/>
        </p:nvPicPr>
        <p:blipFill>
          <a:blip r:embed="rId4"/>
          <a:stretch>
            <a:fillRect/>
          </a:stretch>
        </p:blipFill>
        <p:spPr>
          <a:xfrm>
            <a:off x="1785618" y="4241799"/>
            <a:ext cx="2621281" cy="1002255"/>
          </a:xfrm>
          <a:prstGeom prst="rect">
            <a:avLst/>
          </a:prstGeom>
        </p:spPr>
      </p:pic>
      <p:sp>
        <p:nvSpPr>
          <p:cNvPr id="6" name="Rectangle 5"/>
          <p:cNvSpPr/>
          <p:nvPr/>
        </p:nvSpPr>
        <p:spPr>
          <a:xfrm>
            <a:off x="7937500" y="2489200"/>
            <a:ext cx="609600" cy="4064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01000" y="2489200"/>
            <a:ext cx="437978" cy="360116"/>
          </a:xfrm>
          <a:prstGeom prst="rect">
            <a:avLst/>
          </a:prstGeom>
        </p:spPr>
      </p:pic>
      <p:sp>
        <p:nvSpPr>
          <p:cNvPr id="9" name="TextBox 8"/>
          <p:cNvSpPr txBox="1"/>
          <p:nvPr/>
        </p:nvSpPr>
        <p:spPr>
          <a:xfrm>
            <a:off x="1168390" y="3742262"/>
            <a:ext cx="4044697" cy="369332"/>
          </a:xfrm>
          <a:prstGeom prst="rect">
            <a:avLst/>
          </a:prstGeom>
          <a:noFill/>
        </p:spPr>
        <p:txBody>
          <a:bodyPr wrap="none" rtlCol="0">
            <a:spAutoFit/>
          </a:bodyPr>
          <a:lstStyle/>
          <a:p>
            <a:r>
              <a:rPr lang="en-US" dirty="0">
                <a:solidFill>
                  <a:srgbClr val="C00000"/>
                </a:solidFill>
              </a:rPr>
              <a:t>One possible definition with self-loops</a:t>
            </a:r>
          </a:p>
        </p:txBody>
      </p:sp>
      <p:sp>
        <p:nvSpPr>
          <p:cNvPr id="10" name="TextBox 9"/>
          <p:cNvSpPr txBox="1"/>
          <p:nvPr/>
        </p:nvSpPr>
        <p:spPr>
          <a:xfrm>
            <a:off x="7103533" y="711200"/>
            <a:ext cx="2100255" cy="830997"/>
          </a:xfrm>
          <a:prstGeom prst="rect">
            <a:avLst/>
          </a:prstGeom>
          <a:noFill/>
        </p:spPr>
        <p:txBody>
          <a:bodyPr wrap="none" rtlCol="0">
            <a:spAutoFit/>
          </a:bodyPr>
          <a:lstStyle/>
          <a:p>
            <a:r>
              <a:rPr lang="en-US" sz="1600" dirty="0">
                <a:solidFill>
                  <a:srgbClr val="C00000"/>
                </a:solidFill>
              </a:rPr>
              <a:t>Possible evolution</a:t>
            </a:r>
          </a:p>
          <a:p>
            <a:r>
              <a:rPr lang="en-US" sz="1600" dirty="0">
                <a:solidFill>
                  <a:srgbClr val="C00000"/>
                </a:solidFill>
              </a:rPr>
              <a:t>paths with self-loops.</a:t>
            </a:r>
          </a:p>
          <a:p>
            <a:r>
              <a:rPr lang="en-US" sz="1600" dirty="0">
                <a:solidFill>
                  <a:srgbClr val="C00000"/>
                </a:solidFill>
              </a:rPr>
              <a:t>New node is red.</a:t>
            </a:r>
          </a:p>
        </p:txBody>
      </p:sp>
      <p:sp>
        <p:nvSpPr>
          <p:cNvPr id="11" name="Oval 10"/>
          <p:cNvSpPr/>
          <p:nvPr/>
        </p:nvSpPr>
        <p:spPr>
          <a:xfrm>
            <a:off x="6670963" y="1356258"/>
            <a:ext cx="330199" cy="320141"/>
          </a:xfrm>
          <a:prstGeom prst="ellipse">
            <a:avLst/>
          </a:pr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7086599" y="2173554"/>
            <a:ext cx="330199" cy="320141"/>
          </a:xfrm>
          <a:prstGeom prst="ellipse">
            <a:avLst/>
          </a:pr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8273878" y="2175147"/>
            <a:ext cx="330199" cy="320141"/>
          </a:xfrm>
          <a:prstGeom prst="ellipse">
            <a:avLst/>
          </a:pr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7103533" y="3791453"/>
            <a:ext cx="330199" cy="320141"/>
          </a:xfrm>
          <a:prstGeom prst="ellipse">
            <a:avLst/>
          </a:pr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8273877" y="4971526"/>
            <a:ext cx="330199" cy="320141"/>
          </a:xfrm>
          <a:prstGeom prst="ellipse">
            <a:avLst/>
          </a:pr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8290038" y="3429775"/>
            <a:ext cx="330199" cy="320141"/>
          </a:xfrm>
          <a:prstGeom prst="ellipse">
            <a:avLst/>
          </a:pr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7103533" y="1516328"/>
            <a:ext cx="833967" cy="337872"/>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7103533" y="1516328"/>
            <a:ext cx="0" cy="337872"/>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7103533" y="2895600"/>
            <a:ext cx="0" cy="160867"/>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7103533" y="2895600"/>
            <a:ext cx="1050127" cy="160867"/>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7103533" y="2895600"/>
            <a:ext cx="702734" cy="1490133"/>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84409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2134225"/>
            <a:ext cx="9144000" cy="1446550"/>
          </a:xfrm>
          <a:prstGeom prst="rect">
            <a:avLst/>
          </a:prstGeom>
          <a:noFill/>
        </p:spPr>
        <p:txBody>
          <a:bodyPr wrap="square" rtlCol="0">
            <a:spAutoFit/>
          </a:bodyPr>
          <a:lstStyle/>
          <a:p>
            <a:pPr algn="ctr"/>
            <a:r>
              <a:rPr lang="en-US" sz="4400" dirty="0">
                <a:latin typeface="Trajan Pro"/>
                <a:cs typeface="Trajan Pro"/>
              </a:rPr>
              <a:t>Degree dynamics</a:t>
            </a:r>
          </a:p>
          <a:p>
            <a:pPr algn="ctr"/>
            <a:endParaRPr lang="hu-HU" sz="4400" b="1" dirty="0">
              <a:solidFill>
                <a:srgbClr val="FF0000"/>
              </a:solidFill>
              <a:latin typeface="Helvetica"/>
              <a:cs typeface="Helvetica"/>
            </a:endParaRPr>
          </a:p>
        </p:txBody>
      </p:sp>
      <p:sp>
        <p:nvSpPr>
          <p:cNvPr id="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Trajan Pro"/>
                <a:ea typeface="Helvetica" pitchFamily="36" charset="0"/>
                <a:cs typeface="Trajan Pro"/>
              </a:rPr>
              <a:t>Section 4					</a:t>
            </a:r>
            <a:endParaRPr lang="en-US" sz="1600" dirty="0">
              <a:solidFill>
                <a:srgbClr val="FFFFFF"/>
              </a:solidFill>
              <a:latin typeface="Trajan Pro"/>
              <a:cs typeface="Trajan Pro"/>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sp>
        <p:nvSpPr>
          <p:cNvPr id="5" name="Subtitle 2"/>
          <p:cNvSpPr txBox="1">
            <a:spLocks/>
          </p:cNvSpPr>
          <p:nvPr/>
        </p:nvSpPr>
        <p:spPr>
          <a:xfrm flipH="1">
            <a:off x="28194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spTree>
    <p:extLst>
      <p:ext uri="{BB962C8B-B14F-4D97-AF65-F5344CB8AC3E}">
        <p14:creationId xmlns:p14="http://schemas.microsoft.com/office/powerpoint/2010/main" val="21876846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8" name="Text Box 4"/>
          <p:cNvSpPr txBox="1">
            <a:spLocks noChangeArrowheads="1"/>
          </p:cNvSpPr>
          <p:nvPr/>
        </p:nvSpPr>
        <p:spPr bwMode="auto">
          <a:xfrm>
            <a:off x="6188075" y="4216400"/>
            <a:ext cx="2743200" cy="584200"/>
          </a:xfrm>
          <a:prstGeom prst="rect">
            <a:avLst/>
          </a:prstGeom>
          <a:noFill/>
          <a:ln w="9525">
            <a:noFill/>
            <a:miter lim="800000"/>
            <a:headEnd/>
            <a:tailEnd/>
          </a:ln>
        </p:spPr>
        <p:txBody>
          <a:bodyPr lIns="91407" tIns="45704" rIns="91407" bIns="45704">
            <a:prstTxWarp prst="textNoShape">
              <a:avLst/>
            </a:prstTxWarp>
            <a:spAutoFit/>
          </a:bodyPr>
          <a:lstStyle/>
          <a:p>
            <a:pPr algn="ctr">
              <a:spcBef>
                <a:spcPct val="50000"/>
              </a:spcBef>
            </a:pPr>
            <a:r>
              <a:rPr lang="en-US" sz="3200" b="1">
                <a:solidFill>
                  <a:srgbClr val="000000"/>
                </a:solidFill>
                <a:latin typeface="Times New Roman" pitchFamily="-84" charset="0"/>
                <a:ea typeface="Arial" pitchFamily="-84" charset="0"/>
                <a:cs typeface="Arial" pitchFamily="-84" charset="0"/>
                <a:sym typeface="Symbol" pitchFamily="-84" charset="2"/>
              </a:rPr>
              <a:t> </a:t>
            </a:r>
            <a:r>
              <a:rPr lang="en-US" sz="3200" b="1">
                <a:solidFill>
                  <a:srgbClr val="000000"/>
                </a:solidFill>
                <a:latin typeface="Times New Roman" pitchFamily="-84" charset="0"/>
                <a:ea typeface="Arial" pitchFamily="-84" charset="0"/>
                <a:cs typeface="Arial" pitchFamily="-84" charset="0"/>
              </a:rPr>
              <a:t>γ = 3</a:t>
            </a:r>
          </a:p>
        </p:txBody>
      </p:sp>
      <p:pic>
        <p:nvPicPr>
          <p:cNvPr id="30726" name="Object 10"/>
          <p:cNvPicPr>
            <a:picLocks noChangeAspect="1" noChangeArrowheads="1"/>
          </p:cNvPicPr>
          <p:nvPr/>
        </p:nvPicPr>
        <p:blipFill>
          <a:blip r:embed="rId3"/>
          <a:srcRect/>
          <a:stretch>
            <a:fillRect/>
          </a:stretch>
        </p:blipFill>
        <p:spPr bwMode="auto">
          <a:xfrm>
            <a:off x="892175" y="4125913"/>
            <a:ext cx="5295900" cy="750887"/>
          </a:xfrm>
          <a:prstGeom prst="rect">
            <a:avLst/>
          </a:prstGeom>
          <a:noFill/>
        </p:spPr>
      </p:pic>
      <p:sp>
        <p:nvSpPr>
          <p:cNvPr id="30730" name="Rectangle 11"/>
          <p:cNvSpPr>
            <a:spLocks noChangeArrowheads="1"/>
          </p:cNvSpPr>
          <p:nvPr/>
        </p:nvSpPr>
        <p:spPr bwMode="auto">
          <a:xfrm>
            <a:off x="6994525" y="4298950"/>
            <a:ext cx="1206500" cy="493713"/>
          </a:xfrm>
          <a:prstGeom prst="rect">
            <a:avLst/>
          </a:prstGeom>
          <a:noFill/>
          <a:ln w="38100">
            <a:solidFill>
              <a:srgbClr val="FF0000"/>
            </a:solidFill>
            <a:miter lim="800000"/>
            <a:headEnd/>
            <a:tailEnd/>
          </a:ln>
        </p:spPr>
        <p:txBody>
          <a:bodyPr anchor="ctr">
            <a:prstTxWarp prst="textNoShape">
              <a:avLst/>
            </a:prstTxWarp>
            <a:spAutoFit/>
          </a:bodyPr>
          <a:lstStyle/>
          <a:p>
            <a:pPr algn="ctr">
              <a:spcBef>
                <a:spcPct val="50000"/>
              </a:spcBef>
            </a:pPr>
            <a:endParaRPr lang="hu-HU" sz="2600">
              <a:solidFill>
                <a:srgbClr val="000000"/>
              </a:solidFill>
              <a:latin typeface="Times New Roman" pitchFamily="-84" charset="0"/>
              <a:ea typeface="Arial" pitchFamily="-84" charset="0"/>
              <a:cs typeface="Arial" pitchFamily="-84" charset="0"/>
            </a:endParaRPr>
          </a:p>
        </p:txBody>
      </p:sp>
      <p:sp>
        <p:nvSpPr>
          <p:cNvPr id="37897" name="Text Box 13"/>
          <p:cNvSpPr txBox="1">
            <a:spLocks noChangeArrowheads="1"/>
          </p:cNvSpPr>
          <p:nvPr/>
        </p:nvSpPr>
        <p:spPr bwMode="auto">
          <a:xfrm>
            <a:off x="122238" y="5224463"/>
            <a:ext cx="7010400" cy="276225"/>
          </a:xfrm>
          <a:prstGeom prst="rect">
            <a:avLst/>
          </a:prstGeom>
          <a:noFill/>
          <a:ln w="9525">
            <a:noFill/>
            <a:miter lim="800000"/>
            <a:headEnd/>
            <a:tailEnd/>
          </a:ln>
        </p:spPr>
        <p:txBody>
          <a:bodyPr>
            <a:prstTxWarp prst="textNoShape">
              <a:avLst/>
            </a:prstTxWarp>
            <a:spAutoFit/>
          </a:bodyPr>
          <a:lstStyle/>
          <a:p>
            <a:pPr>
              <a:spcBef>
                <a:spcPct val="50000"/>
              </a:spcBef>
            </a:pPr>
            <a:r>
              <a:rPr lang="en-US" sz="1200">
                <a:solidFill>
                  <a:srgbClr val="000000"/>
                </a:solidFill>
                <a:latin typeface="Helvetica" pitchFamily="-84" charset="0"/>
                <a:ea typeface="Arial" pitchFamily="-84" charset="0"/>
                <a:cs typeface="Arial" pitchFamily="-84" charset="0"/>
              </a:rPr>
              <a:t>A.-L.Barabási, R. Albert and H. Jeong, </a:t>
            </a:r>
            <a:r>
              <a:rPr lang="en-US" sz="1200" i="1">
                <a:solidFill>
                  <a:srgbClr val="000000"/>
                </a:solidFill>
                <a:latin typeface="Helvetica" pitchFamily="-84" charset="0"/>
                <a:ea typeface="Arial" pitchFamily="-84" charset="0"/>
                <a:cs typeface="Arial" pitchFamily="-84" charset="0"/>
              </a:rPr>
              <a:t>Physica </a:t>
            </a:r>
            <a:r>
              <a:rPr lang="en-US" sz="1200">
                <a:solidFill>
                  <a:srgbClr val="000000"/>
                </a:solidFill>
                <a:latin typeface="Helvetica" pitchFamily="-84" charset="0"/>
                <a:ea typeface="Arial" pitchFamily="-84" charset="0"/>
                <a:cs typeface="Arial" pitchFamily="-84" charset="0"/>
              </a:rPr>
              <a:t>A </a:t>
            </a:r>
            <a:r>
              <a:rPr lang="en-US" sz="1200" b="1">
                <a:solidFill>
                  <a:srgbClr val="000000"/>
                </a:solidFill>
                <a:latin typeface="Helvetica" pitchFamily="-84" charset="0"/>
                <a:ea typeface="Arial" pitchFamily="-84" charset="0"/>
                <a:cs typeface="Arial" pitchFamily="-84" charset="0"/>
              </a:rPr>
              <a:t>272,</a:t>
            </a:r>
            <a:r>
              <a:rPr lang="en-US" sz="1200">
                <a:solidFill>
                  <a:srgbClr val="000000"/>
                </a:solidFill>
                <a:latin typeface="Helvetica" pitchFamily="-84" charset="0"/>
                <a:ea typeface="Arial" pitchFamily="-84" charset="0"/>
                <a:cs typeface="Arial" pitchFamily="-84" charset="0"/>
              </a:rPr>
              <a:t> 173 (1999)</a:t>
            </a:r>
          </a:p>
        </p:txBody>
      </p:sp>
      <p:sp>
        <p:nvSpPr>
          <p:cNvPr id="15"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defRPr/>
            </a:pPr>
            <a:r>
              <a:rPr lang="en-US" sz="900" b="1" dirty="0">
                <a:solidFill>
                  <a:schemeClr val="bg1">
                    <a:lumMod val="65000"/>
                  </a:schemeClr>
                </a:solidFill>
                <a:latin typeface="Helvetica" pitchFamily="-111" charset="0"/>
                <a:ea typeface="Helvetica" pitchFamily="-111" charset="0"/>
                <a:cs typeface="Helvetica" pitchFamily="-111" charset="0"/>
              </a:rPr>
              <a:t>Network Science: Evolving Network Models </a:t>
            </a:r>
            <a:endParaRPr lang="en-US" sz="600" i="1" dirty="0">
              <a:solidFill>
                <a:schemeClr val="bg1">
                  <a:lumMod val="65000"/>
                </a:schemeClr>
              </a:solidFill>
              <a:latin typeface="Helvetica" pitchFamily="-111" charset="0"/>
              <a:ea typeface="Helvetica" pitchFamily="-111" charset="0"/>
              <a:cs typeface="Helvetica" pitchFamily="-111" charset="0"/>
            </a:endParaRPr>
          </a:p>
        </p:txBody>
      </p:sp>
      <p:sp>
        <p:nvSpPr>
          <p:cNvPr id="37899" name="Subtitle 2"/>
          <p:cNvSpPr txBox="1">
            <a:spLocks/>
          </p:cNvSpPr>
          <p:nvPr/>
        </p:nvSpPr>
        <p:spPr bwMode="auto">
          <a:xfrm>
            <a:off x="-3810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dirty="0">
                <a:solidFill>
                  <a:schemeClr val="bg1"/>
                </a:solidFill>
                <a:latin typeface="Helvetica" pitchFamily="-84" charset="0"/>
                <a:ea typeface="Helvetica" pitchFamily="-84" charset="0"/>
                <a:cs typeface="Helvetica" pitchFamily="-84" charset="0"/>
              </a:rPr>
              <a:t>Degree distribution for Barabasi-Albert model</a:t>
            </a:r>
          </a:p>
        </p:txBody>
      </p:sp>
      <p:pic>
        <p:nvPicPr>
          <p:cNvPr id="37892" name="Object 6"/>
          <p:cNvPicPr>
            <a:picLocks noChangeAspect="1" noChangeArrowheads="1"/>
          </p:cNvPicPr>
          <p:nvPr/>
        </p:nvPicPr>
        <p:blipFill>
          <a:blip r:embed="rId4"/>
          <a:srcRect/>
          <a:stretch>
            <a:fillRect/>
          </a:stretch>
        </p:blipFill>
        <p:spPr bwMode="auto">
          <a:xfrm>
            <a:off x="3493" y="889000"/>
            <a:ext cx="2957512" cy="842963"/>
          </a:xfrm>
          <a:prstGeom prst="rect">
            <a:avLst/>
          </a:prstGeom>
          <a:noFill/>
        </p:spPr>
      </p:pic>
      <p:sp>
        <p:nvSpPr>
          <p:cNvPr id="16" name="TextBox 15"/>
          <p:cNvSpPr txBox="1">
            <a:spLocks noChangeArrowheads="1"/>
          </p:cNvSpPr>
          <p:nvPr/>
        </p:nvSpPr>
        <p:spPr bwMode="auto">
          <a:xfrm>
            <a:off x="0" y="1781176"/>
            <a:ext cx="9105900" cy="923330"/>
          </a:xfrm>
          <a:prstGeom prst="rect">
            <a:avLst/>
          </a:prstGeom>
          <a:noFill/>
          <a:ln w="9525">
            <a:noFill/>
            <a:miter lim="800000"/>
            <a:headEnd/>
            <a:tailEnd/>
          </a:ln>
        </p:spPr>
        <p:txBody>
          <a:bodyPr wrap="square">
            <a:prstTxWarp prst="textNoShape">
              <a:avLst/>
            </a:prstTxWarp>
            <a:spAutoFit/>
          </a:bodyPr>
          <a:lstStyle/>
          <a:p>
            <a:r>
              <a:rPr lang="en-US" dirty="0"/>
              <a:t>We assume the initial </a:t>
            </a:r>
            <a:r>
              <a:rPr lang="en-US" i="1" dirty="0"/>
              <a:t>m</a:t>
            </a:r>
            <a:r>
              <a:rPr lang="en-US" i="1" baseline="-25000" dirty="0"/>
              <a:t>0</a:t>
            </a:r>
            <a:r>
              <a:rPr lang="en-US" dirty="0"/>
              <a:t> nodes create a fully connected graph. </a:t>
            </a:r>
          </a:p>
          <a:p>
            <a:r>
              <a:rPr lang="en-US" dirty="0"/>
              <a:t>A random node </a:t>
            </a:r>
            <a:r>
              <a:rPr lang="en-US" i="1" dirty="0"/>
              <a:t>j</a:t>
            </a:r>
            <a:r>
              <a:rPr lang="en-US" dirty="0"/>
              <a:t> arriving at time </a:t>
            </a:r>
            <a:r>
              <a:rPr lang="en-US" i="1" dirty="0"/>
              <a:t>t</a:t>
            </a:r>
            <a:r>
              <a:rPr lang="en-US" dirty="0"/>
              <a:t> is with equal probability </a:t>
            </a:r>
            <a:r>
              <a:rPr lang="en-US" i="1" dirty="0"/>
              <a:t>1/N=1/(m</a:t>
            </a:r>
            <a:r>
              <a:rPr lang="en-US" i="1" baseline="-25000" dirty="0"/>
              <a:t>0</a:t>
            </a:r>
            <a:r>
              <a:rPr lang="en-US" i="1" dirty="0"/>
              <a:t>+t-1)</a:t>
            </a:r>
            <a:r>
              <a:rPr lang="en-US" dirty="0"/>
              <a:t>  one of the nodes </a:t>
            </a:r>
            <a:r>
              <a:rPr lang="en-US" i="1" dirty="0"/>
              <a:t>1, 2,…. N</a:t>
            </a:r>
            <a:r>
              <a:rPr lang="en-US" dirty="0"/>
              <a:t>, its degree will grow with the above equation, so</a:t>
            </a:r>
          </a:p>
        </p:txBody>
      </p:sp>
      <p:sp>
        <p:nvSpPr>
          <p:cNvPr id="3" name="TextBox 2"/>
          <p:cNvSpPr txBox="1"/>
          <p:nvPr/>
        </p:nvSpPr>
        <p:spPr>
          <a:xfrm>
            <a:off x="3010218" y="1127601"/>
            <a:ext cx="6296917" cy="369332"/>
          </a:xfrm>
          <a:prstGeom prst="rect">
            <a:avLst/>
          </a:prstGeom>
          <a:noFill/>
        </p:spPr>
        <p:txBody>
          <a:bodyPr wrap="none" rtlCol="0">
            <a:spAutoFit/>
          </a:bodyPr>
          <a:lstStyle/>
          <a:p>
            <a:r>
              <a:rPr lang="en-US" dirty="0"/>
              <a:t>for </a:t>
            </a:r>
            <a:r>
              <a:rPr lang="en-US" i="1" dirty="0"/>
              <a:t>t ≥ m</a:t>
            </a:r>
            <a:r>
              <a:rPr lang="en-US" i="1" baseline="-25000" dirty="0"/>
              <a:t>0</a:t>
            </a:r>
            <a:r>
              <a:rPr lang="en-US" i="1" dirty="0"/>
              <a:t>+i</a:t>
            </a:r>
            <a:r>
              <a:rPr lang="en-US" dirty="0"/>
              <a:t> and </a:t>
            </a:r>
            <a:r>
              <a:rPr lang="en-US" i="1" dirty="0"/>
              <a:t>0</a:t>
            </a:r>
            <a:r>
              <a:rPr lang="en-US" dirty="0"/>
              <a:t> otherwise as system size at </a:t>
            </a:r>
            <a:r>
              <a:rPr lang="en-US" i="1" dirty="0"/>
              <a:t>t</a:t>
            </a:r>
            <a:r>
              <a:rPr lang="en-US" dirty="0"/>
              <a:t> is </a:t>
            </a:r>
            <a:r>
              <a:rPr lang="en-US" i="1" dirty="0"/>
              <a:t>N=m</a:t>
            </a:r>
            <a:r>
              <a:rPr lang="en-US" i="1" baseline="-25000" dirty="0"/>
              <a:t>0</a:t>
            </a:r>
            <a:r>
              <a:rPr lang="en-US" i="1" dirty="0"/>
              <a:t>+t-1 </a:t>
            </a:r>
          </a:p>
        </p:txBody>
      </p:sp>
      <mc:AlternateContent xmlns:mc="http://schemas.openxmlformats.org/markup-compatibility/2006" xmlns:a14="http://schemas.microsoft.com/office/drawing/2010/main">
        <mc:Choice Requires="a14">
          <p:sp>
            <p:nvSpPr>
              <p:cNvPr id="4" name="TextBox 3"/>
              <p:cNvSpPr txBox="1"/>
              <p:nvPr/>
            </p:nvSpPr>
            <p:spPr>
              <a:xfrm>
                <a:off x="772917" y="2588538"/>
                <a:ext cx="7638501" cy="11269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𝑃</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a:rPr>
                                <m:t>𝑘</m:t>
                              </m:r>
                            </m:e>
                            <m:sub>
                              <m:r>
                                <a:rPr lang="en-US" b="0" i="1" smtClean="0">
                                  <a:latin typeface="Cambria Math"/>
                                </a:rPr>
                                <m:t>𝑗</m:t>
                              </m:r>
                            </m:sub>
                          </m:sSub>
                          <m:r>
                            <a:rPr lang="en-US" b="0" i="1" smtClean="0">
                              <a:latin typeface="Cambria Math"/>
                            </a:rPr>
                            <m:t>(</m:t>
                          </m:r>
                          <m:r>
                            <a:rPr lang="en-US" b="0" i="1" smtClean="0">
                              <a:latin typeface="Cambria Math"/>
                            </a:rPr>
                            <m:t>𝑡</m:t>
                          </m:r>
                          <m:r>
                            <a:rPr lang="en-US" b="0" i="1" smtClean="0">
                              <a:latin typeface="Cambria Math"/>
                            </a:rPr>
                            <m:t>))&lt;</m:t>
                          </m:r>
                          <m:r>
                            <a:rPr lang="en-US" b="0" i="1" smtClean="0">
                              <a:latin typeface="Cambria Math"/>
                            </a:rPr>
                            <m:t>𝑘</m:t>
                          </m:r>
                        </m:e>
                      </m:d>
                      <m:r>
                        <a:rPr lang="en-US" b="0" i="1" smtClean="0">
                          <a:latin typeface="Cambria Math"/>
                        </a:rPr>
                        <m:t>=</m:t>
                      </m:r>
                      <m:r>
                        <a:rPr lang="en-US" b="0" i="1" smtClean="0">
                          <a:latin typeface="Cambria Math"/>
                        </a:rPr>
                        <m:t>𝑃</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a:rPr>
                                <m:t>𝑡</m:t>
                              </m:r>
                            </m:e>
                            <m:sub>
                              <m:r>
                                <a:rPr lang="en-US" b="0" i="1" smtClean="0">
                                  <a:latin typeface="Cambria Math"/>
                                </a:rPr>
                                <m:t>𝑗</m:t>
                              </m:r>
                            </m:sub>
                          </m:sSub>
                          <m:r>
                            <a:rPr lang="en-US" b="0" i="1" smtClean="0">
                              <a:latin typeface="Cambria Math"/>
                            </a:rPr>
                            <m:t>&gt;</m:t>
                          </m:r>
                          <m:f>
                            <m:fPr>
                              <m:ctrlPr>
                                <a:rPr lang="en-US" b="0" i="1" smtClean="0">
                                  <a:latin typeface="Cambria Math" panose="02040503050406030204" pitchFamily="18" charset="0"/>
                                  <a:ea typeface="Cambria Math"/>
                                </a:rPr>
                              </m:ctrlPr>
                            </m:fPr>
                            <m:num>
                              <m:sSup>
                                <m:sSupPr>
                                  <m:ctrlPr>
                                    <a:rPr lang="en-US" b="0" i="1" smtClean="0">
                                      <a:latin typeface="Cambria Math" panose="02040503050406030204" pitchFamily="18" charset="0"/>
                                      <a:ea typeface="Cambria Math"/>
                                    </a:rPr>
                                  </m:ctrlPr>
                                </m:sSupPr>
                                <m:e>
                                  <m:r>
                                    <a:rPr lang="en-US" b="0" i="1" smtClean="0">
                                      <a:latin typeface="Cambria Math"/>
                                      <a:ea typeface="Cambria Math"/>
                                    </a:rPr>
                                    <m:t>𝑚</m:t>
                                  </m:r>
                                </m:e>
                                <m:sup>
                                  <m:f>
                                    <m:fPr>
                                      <m:ctrlPr>
                                        <a:rPr lang="en-US" b="0" i="1" smtClean="0">
                                          <a:latin typeface="Cambria Math" panose="02040503050406030204" pitchFamily="18" charset="0"/>
                                          <a:ea typeface="Cambria Math"/>
                                        </a:rPr>
                                      </m:ctrlPr>
                                    </m:fPr>
                                    <m:num>
                                      <m:r>
                                        <a:rPr lang="en-US" b="0" i="1" smtClean="0">
                                          <a:latin typeface="Cambria Math"/>
                                          <a:ea typeface="Cambria Math"/>
                                        </a:rPr>
                                        <m:t>1</m:t>
                                      </m:r>
                                    </m:num>
                                    <m:den>
                                      <m:r>
                                        <a:rPr lang="en-US" b="0" i="1" smtClean="0">
                                          <a:latin typeface="Cambria Math"/>
                                          <a:ea typeface="Cambria Math"/>
                                        </a:rPr>
                                        <m:t>𝛽</m:t>
                                      </m:r>
                                    </m:den>
                                  </m:f>
                                </m:sup>
                              </m:sSup>
                              <m:r>
                                <a:rPr lang="en-US" b="0" i="1" smtClean="0">
                                  <a:latin typeface="Cambria Math"/>
                                  <a:ea typeface="Cambria Math"/>
                                </a:rPr>
                                <m:t>𝑡</m:t>
                              </m:r>
                            </m:num>
                            <m:den>
                              <m:sSup>
                                <m:sSupPr>
                                  <m:ctrlPr>
                                    <a:rPr lang="en-US" b="0" i="1" smtClean="0">
                                      <a:latin typeface="Cambria Math" panose="02040503050406030204" pitchFamily="18" charset="0"/>
                                      <a:ea typeface="Cambria Math"/>
                                    </a:rPr>
                                  </m:ctrlPr>
                                </m:sSupPr>
                                <m:e>
                                  <m:r>
                                    <a:rPr lang="en-US" b="0" i="1" smtClean="0">
                                      <a:latin typeface="Cambria Math"/>
                                      <a:ea typeface="Cambria Math"/>
                                    </a:rPr>
                                    <m:t>𝑘</m:t>
                                  </m:r>
                                </m:e>
                                <m:sup>
                                  <m:f>
                                    <m:fPr>
                                      <m:ctrlPr>
                                        <a:rPr lang="en-US" b="0" i="1" smtClean="0">
                                          <a:latin typeface="Cambria Math" panose="02040503050406030204" pitchFamily="18" charset="0"/>
                                          <a:ea typeface="Cambria Math"/>
                                        </a:rPr>
                                      </m:ctrlPr>
                                    </m:fPr>
                                    <m:num>
                                      <m:r>
                                        <a:rPr lang="en-US" b="0" i="1" smtClean="0">
                                          <a:latin typeface="Cambria Math"/>
                                          <a:ea typeface="Cambria Math"/>
                                        </a:rPr>
                                        <m:t>1</m:t>
                                      </m:r>
                                    </m:num>
                                    <m:den>
                                      <m:r>
                                        <a:rPr lang="en-US" b="0" i="1" smtClean="0">
                                          <a:latin typeface="Cambria Math"/>
                                          <a:ea typeface="Cambria Math"/>
                                        </a:rPr>
                                        <m:t>𝛽</m:t>
                                      </m:r>
                                    </m:den>
                                  </m:f>
                                </m:sup>
                              </m:sSup>
                            </m:den>
                          </m:f>
                        </m:e>
                      </m:d>
                      <m:r>
                        <a:rPr lang="en-US" b="0" i="0" smtClean="0">
                          <a:latin typeface="Cambria Math"/>
                        </a:rPr>
                        <m:t>=</m:t>
                      </m:r>
                      <m:r>
                        <a:rPr lang="en-US" b="0" i="1" smtClean="0">
                          <a:latin typeface="Cambria Math"/>
                        </a:rPr>
                        <m:t>1−</m:t>
                      </m:r>
                      <m:r>
                        <a:rPr lang="en-US" i="1">
                          <a:latin typeface="Cambria Math"/>
                        </a:rPr>
                        <m:t>𝑃</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a:rPr>
                                <m:t>𝑡</m:t>
                              </m:r>
                            </m:e>
                            <m:sub>
                              <m:r>
                                <a:rPr lang="en-US" b="0" i="1" smtClean="0">
                                  <a:latin typeface="Cambria Math"/>
                                </a:rPr>
                                <m:t>𝑗</m:t>
                              </m:r>
                            </m:sub>
                          </m:sSub>
                          <m:r>
                            <a:rPr lang="en-US" i="1" smtClean="0">
                              <a:latin typeface="Cambria Math"/>
                              <a:ea typeface="Cambria Math"/>
                            </a:rPr>
                            <m:t>≤</m:t>
                          </m:r>
                          <m:f>
                            <m:fPr>
                              <m:ctrlPr>
                                <a:rPr lang="en-US" i="1">
                                  <a:latin typeface="Cambria Math" panose="02040503050406030204" pitchFamily="18" charset="0"/>
                                  <a:ea typeface="Cambria Math"/>
                                </a:rPr>
                              </m:ctrlPr>
                            </m:fPr>
                            <m:num>
                              <m:sSup>
                                <m:sSupPr>
                                  <m:ctrlPr>
                                    <a:rPr lang="en-US" i="1">
                                      <a:latin typeface="Cambria Math" panose="02040503050406030204" pitchFamily="18" charset="0"/>
                                      <a:ea typeface="Cambria Math"/>
                                    </a:rPr>
                                  </m:ctrlPr>
                                </m:sSupPr>
                                <m:e>
                                  <m:r>
                                    <a:rPr lang="en-US" i="1">
                                      <a:latin typeface="Cambria Math"/>
                                      <a:ea typeface="Cambria Math"/>
                                    </a:rPr>
                                    <m:t>𝑚</m:t>
                                  </m:r>
                                </m:e>
                                <m:sup>
                                  <m:f>
                                    <m:fPr>
                                      <m:ctrlPr>
                                        <a:rPr lang="en-US" i="1">
                                          <a:latin typeface="Cambria Math" panose="02040503050406030204" pitchFamily="18" charset="0"/>
                                          <a:ea typeface="Cambria Math"/>
                                        </a:rPr>
                                      </m:ctrlPr>
                                    </m:fPr>
                                    <m:num>
                                      <m:r>
                                        <a:rPr lang="en-US" i="1">
                                          <a:latin typeface="Cambria Math"/>
                                          <a:ea typeface="Cambria Math"/>
                                        </a:rPr>
                                        <m:t>1</m:t>
                                      </m:r>
                                    </m:num>
                                    <m:den>
                                      <m:r>
                                        <a:rPr lang="en-US" i="1">
                                          <a:latin typeface="Cambria Math"/>
                                          <a:ea typeface="Cambria Math"/>
                                        </a:rPr>
                                        <m:t>𝛽</m:t>
                                      </m:r>
                                    </m:den>
                                  </m:f>
                                </m:sup>
                              </m:sSup>
                              <m:r>
                                <a:rPr lang="en-US" i="1">
                                  <a:latin typeface="Cambria Math"/>
                                  <a:ea typeface="Cambria Math"/>
                                </a:rPr>
                                <m:t>𝑡</m:t>
                              </m:r>
                            </m:num>
                            <m:den>
                              <m:sSup>
                                <m:sSupPr>
                                  <m:ctrlPr>
                                    <a:rPr lang="en-US" i="1">
                                      <a:latin typeface="Cambria Math" panose="02040503050406030204" pitchFamily="18" charset="0"/>
                                      <a:ea typeface="Cambria Math"/>
                                    </a:rPr>
                                  </m:ctrlPr>
                                </m:sSupPr>
                                <m:e>
                                  <m:r>
                                    <a:rPr lang="en-US" i="1">
                                      <a:latin typeface="Cambria Math"/>
                                      <a:ea typeface="Cambria Math"/>
                                    </a:rPr>
                                    <m:t>𝑘</m:t>
                                  </m:r>
                                </m:e>
                                <m:sup>
                                  <m:f>
                                    <m:fPr>
                                      <m:ctrlPr>
                                        <a:rPr lang="en-US" i="1">
                                          <a:latin typeface="Cambria Math" panose="02040503050406030204" pitchFamily="18" charset="0"/>
                                          <a:ea typeface="Cambria Math"/>
                                        </a:rPr>
                                      </m:ctrlPr>
                                    </m:fPr>
                                    <m:num>
                                      <m:r>
                                        <a:rPr lang="en-US" i="1">
                                          <a:latin typeface="Cambria Math"/>
                                          <a:ea typeface="Cambria Math"/>
                                        </a:rPr>
                                        <m:t>1</m:t>
                                      </m:r>
                                    </m:num>
                                    <m:den>
                                      <m:r>
                                        <a:rPr lang="en-US" i="1">
                                          <a:latin typeface="Cambria Math"/>
                                          <a:ea typeface="Cambria Math"/>
                                        </a:rPr>
                                        <m:t>𝛽</m:t>
                                      </m:r>
                                    </m:den>
                                  </m:f>
                                </m:sup>
                              </m:sSup>
                            </m:den>
                          </m:f>
                        </m:e>
                      </m:d>
                      <m:r>
                        <a:rPr lang="en-US" b="0" i="0" smtClean="0">
                          <a:latin typeface="Cambria Math"/>
                          <a:ea typeface="Cambria Math"/>
                        </a:rPr>
                        <m:t>=</m:t>
                      </m:r>
                      <m:r>
                        <a:rPr lang="en-US" b="0" i="0" smtClean="0">
                          <a:latin typeface="Cambria Math"/>
                        </a:rPr>
                        <m:t>1−</m:t>
                      </m:r>
                      <m:f>
                        <m:fPr>
                          <m:ctrlPr>
                            <a:rPr lang="en-US" b="0" i="1" smtClean="0">
                              <a:latin typeface="Cambria Math" panose="02040503050406030204" pitchFamily="18" charset="0"/>
                            </a:rPr>
                          </m:ctrlPr>
                        </m:fPr>
                        <m:num>
                          <m:sSup>
                            <m:sSupPr>
                              <m:ctrlPr>
                                <a:rPr lang="en-US" i="1">
                                  <a:latin typeface="Cambria Math" panose="02040503050406030204" pitchFamily="18" charset="0"/>
                                  <a:ea typeface="Cambria Math"/>
                                </a:rPr>
                              </m:ctrlPr>
                            </m:sSupPr>
                            <m:e>
                              <m:r>
                                <a:rPr lang="en-US" i="1">
                                  <a:latin typeface="Cambria Math"/>
                                  <a:ea typeface="Cambria Math"/>
                                </a:rPr>
                                <m:t>𝑚</m:t>
                              </m:r>
                            </m:e>
                            <m:sup>
                              <m:f>
                                <m:fPr>
                                  <m:ctrlPr>
                                    <a:rPr lang="en-US" i="1">
                                      <a:latin typeface="Cambria Math" panose="02040503050406030204" pitchFamily="18" charset="0"/>
                                      <a:ea typeface="Cambria Math"/>
                                    </a:rPr>
                                  </m:ctrlPr>
                                </m:fPr>
                                <m:num>
                                  <m:r>
                                    <a:rPr lang="en-US" i="1">
                                      <a:latin typeface="Cambria Math"/>
                                      <a:ea typeface="Cambria Math"/>
                                    </a:rPr>
                                    <m:t>1</m:t>
                                  </m:r>
                                </m:num>
                                <m:den>
                                  <m:r>
                                    <a:rPr lang="en-US" i="1">
                                      <a:latin typeface="Cambria Math"/>
                                      <a:ea typeface="Cambria Math"/>
                                    </a:rPr>
                                    <m:t>𝛽</m:t>
                                  </m:r>
                                </m:den>
                              </m:f>
                            </m:sup>
                          </m:sSup>
                          <m:r>
                            <a:rPr lang="en-US" i="1">
                              <a:latin typeface="Cambria Math"/>
                              <a:ea typeface="Cambria Math"/>
                            </a:rPr>
                            <m:t>𝑡</m:t>
                          </m:r>
                        </m:num>
                        <m:den>
                          <m:sSup>
                            <m:sSupPr>
                              <m:ctrlPr>
                                <a:rPr lang="en-US" i="1">
                                  <a:latin typeface="Cambria Math" panose="02040503050406030204" pitchFamily="18" charset="0"/>
                                  <a:ea typeface="Cambria Math"/>
                                </a:rPr>
                              </m:ctrlPr>
                            </m:sSupPr>
                            <m:e>
                              <m:r>
                                <a:rPr lang="en-US" i="1">
                                  <a:latin typeface="Cambria Math"/>
                                  <a:ea typeface="Cambria Math"/>
                                </a:rPr>
                                <m:t>𝑘</m:t>
                              </m:r>
                            </m:e>
                            <m:sup>
                              <m:f>
                                <m:fPr>
                                  <m:ctrlPr>
                                    <a:rPr lang="en-US" i="1">
                                      <a:latin typeface="Cambria Math" panose="02040503050406030204" pitchFamily="18" charset="0"/>
                                      <a:ea typeface="Cambria Math"/>
                                    </a:rPr>
                                  </m:ctrlPr>
                                </m:fPr>
                                <m:num>
                                  <m:r>
                                    <a:rPr lang="en-US" i="1">
                                      <a:latin typeface="Cambria Math"/>
                                      <a:ea typeface="Cambria Math"/>
                                    </a:rPr>
                                    <m:t>1</m:t>
                                  </m:r>
                                </m:num>
                                <m:den>
                                  <m:r>
                                    <a:rPr lang="en-US" i="1">
                                      <a:latin typeface="Cambria Math"/>
                                      <a:ea typeface="Cambria Math"/>
                                    </a:rPr>
                                    <m:t>𝛽</m:t>
                                  </m:r>
                                </m:den>
                              </m:f>
                            </m:sup>
                          </m:sSup>
                          <m:r>
                            <a:rPr lang="en-US" b="0" i="1" smtClean="0">
                              <a:latin typeface="Cambria Math"/>
                              <a:ea typeface="Cambria Math"/>
                            </a:rPr>
                            <m:t>(</m:t>
                          </m:r>
                          <m:r>
                            <a:rPr lang="en-US" b="0" i="1" smtClean="0">
                              <a:latin typeface="Cambria Math"/>
                              <a:ea typeface="Cambria Math"/>
                            </a:rPr>
                            <m:t>𝑡</m:t>
                          </m:r>
                          <m:r>
                            <a:rPr lang="en-US" b="0" i="1" smtClean="0">
                              <a:latin typeface="Cambria Math"/>
                              <a:ea typeface="Cambria Math"/>
                            </a:rPr>
                            <m:t>+</m:t>
                          </m:r>
                          <m:sSub>
                            <m:sSubPr>
                              <m:ctrlPr>
                                <a:rPr lang="en-US" b="0" i="1" smtClean="0">
                                  <a:latin typeface="Cambria Math" panose="02040503050406030204" pitchFamily="18" charset="0"/>
                                  <a:ea typeface="Cambria Math"/>
                                </a:rPr>
                              </m:ctrlPr>
                            </m:sSubPr>
                            <m:e>
                              <m:r>
                                <a:rPr lang="en-US" b="0" i="1" smtClean="0">
                                  <a:latin typeface="Cambria Math"/>
                                  <a:ea typeface="Cambria Math"/>
                                </a:rPr>
                                <m:t>𝑚</m:t>
                              </m:r>
                            </m:e>
                            <m:sub>
                              <m:r>
                                <a:rPr lang="en-US" b="0" i="1" smtClean="0">
                                  <a:latin typeface="Cambria Math"/>
                                  <a:ea typeface="Cambria Math"/>
                                </a:rPr>
                                <m:t>0</m:t>
                              </m:r>
                            </m:sub>
                          </m:sSub>
                          <m:r>
                            <a:rPr lang="en-US" b="0" i="1" smtClean="0">
                              <a:latin typeface="Cambria Math"/>
                              <a:ea typeface="Cambria Math"/>
                            </a:rPr>
                            <m:t>−1)</m:t>
                          </m:r>
                        </m:den>
                      </m:f>
                    </m:oMath>
                  </m:oMathPara>
                </a14:m>
                <a:endParaRPr lang="en-US" dirty="0"/>
              </a:p>
            </p:txBody>
          </p:sp>
        </mc:Choice>
        <mc:Fallback xmlns="">
          <p:sp>
            <p:nvSpPr>
              <p:cNvPr id="4" name="TextBox 3"/>
              <p:cNvSpPr txBox="1">
                <a:spLocks noRot="1" noChangeAspect="1" noMove="1" noResize="1" noEditPoints="1" noAdjustHandles="1" noChangeArrowheads="1" noChangeShapeType="1" noTextEdit="1"/>
              </p:cNvSpPr>
              <p:nvPr/>
            </p:nvSpPr>
            <p:spPr>
              <a:xfrm>
                <a:off x="772917" y="2588538"/>
                <a:ext cx="7638501" cy="1126975"/>
              </a:xfrm>
              <a:prstGeom prst="rect">
                <a:avLst/>
              </a:prstGeom>
              <a:blipFill>
                <a:blip r:embed="rId5"/>
                <a:stretch>
                  <a:fillRect/>
                </a:stretch>
              </a:blipFill>
            </p:spPr>
            <p:txBody>
              <a:bodyPr/>
              <a:lstStyle/>
              <a:p>
                <a:r>
                  <a:rPr lang="en-US">
                    <a:noFill/>
                  </a:rPr>
                  <a:t> </a:t>
                </a:r>
              </a:p>
            </p:txBody>
          </p:sp>
        </mc:Fallback>
      </mc:AlternateContent>
      <p:sp>
        <p:nvSpPr>
          <p:cNvPr id="5" name="TextBox 4"/>
          <p:cNvSpPr txBox="1"/>
          <p:nvPr/>
        </p:nvSpPr>
        <p:spPr>
          <a:xfrm>
            <a:off x="23685" y="3747254"/>
            <a:ext cx="8866530" cy="369332"/>
          </a:xfrm>
          <a:prstGeom prst="rect">
            <a:avLst/>
          </a:prstGeom>
          <a:noFill/>
        </p:spPr>
        <p:txBody>
          <a:bodyPr wrap="none" rtlCol="0">
            <a:spAutoFit/>
          </a:bodyPr>
          <a:lstStyle/>
          <a:p>
            <a:r>
              <a:rPr lang="en-US" dirty="0"/>
              <a:t>For the large times </a:t>
            </a:r>
            <a:r>
              <a:rPr lang="en-US" i="1" dirty="0"/>
              <a:t>t</a:t>
            </a:r>
            <a:r>
              <a:rPr lang="en-US" dirty="0"/>
              <a:t> (and so large network sizes) we can replace t-1 with t above, so </a:t>
            </a:r>
          </a:p>
        </p:txBody>
      </p:sp>
    </p:spTree>
    <p:extLst>
      <p:ext uri="{BB962C8B-B14F-4D97-AF65-F5344CB8AC3E}">
        <p14:creationId xmlns:p14="http://schemas.microsoft.com/office/powerpoint/2010/main" val="2950509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7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7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8" grpId="0"/>
      <p:bldP spid="30730" grpId="0" animBg="1"/>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8" name="Text Box 4"/>
          <p:cNvSpPr txBox="1">
            <a:spLocks noChangeArrowheads="1"/>
          </p:cNvSpPr>
          <p:nvPr/>
        </p:nvSpPr>
        <p:spPr bwMode="auto">
          <a:xfrm>
            <a:off x="6675438" y="900113"/>
            <a:ext cx="2743200" cy="584200"/>
          </a:xfrm>
          <a:prstGeom prst="rect">
            <a:avLst/>
          </a:prstGeom>
          <a:noFill/>
          <a:ln w="9525">
            <a:noFill/>
            <a:miter lim="800000"/>
            <a:headEnd/>
            <a:tailEnd/>
          </a:ln>
        </p:spPr>
        <p:txBody>
          <a:bodyPr lIns="91407" tIns="45704" rIns="91407" bIns="45704">
            <a:prstTxWarp prst="textNoShape">
              <a:avLst/>
            </a:prstTxWarp>
            <a:spAutoFit/>
          </a:bodyPr>
          <a:lstStyle/>
          <a:p>
            <a:pPr algn="ctr">
              <a:spcBef>
                <a:spcPct val="50000"/>
              </a:spcBef>
            </a:pPr>
            <a:r>
              <a:rPr lang="en-US" sz="3200" b="1" dirty="0">
                <a:solidFill>
                  <a:srgbClr val="000000"/>
                </a:solidFill>
                <a:latin typeface="Times New Roman" pitchFamily="-84" charset="0"/>
                <a:ea typeface="Arial" pitchFamily="-84" charset="0"/>
                <a:cs typeface="Arial" pitchFamily="-84" charset="0"/>
                <a:sym typeface="Symbol" pitchFamily="-84" charset="2"/>
              </a:rPr>
              <a:t> </a:t>
            </a:r>
            <a:r>
              <a:rPr lang="en-US" sz="3200" b="1" dirty="0" err="1">
                <a:solidFill>
                  <a:srgbClr val="000000"/>
                </a:solidFill>
                <a:latin typeface="Times New Roman" pitchFamily="-84" charset="0"/>
                <a:ea typeface="Arial" pitchFamily="-84" charset="0"/>
                <a:cs typeface="Arial" pitchFamily="-84" charset="0"/>
              </a:rPr>
              <a:t>γ</a:t>
            </a:r>
            <a:r>
              <a:rPr lang="en-US" sz="3200" b="1" dirty="0">
                <a:solidFill>
                  <a:srgbClr val="000000"/>
                </a:solidFill>
                <a:latin typeface="Times New Roman" pitchFamily="-84" charset="0"/>
                <a:ea typeface="Arial" pitchFamily="-84" charset="0"/>
                <a:cs typeface="Arial" pitchFamily="-84" charset="0"/>
              </a:rPr>
              <a:t> = 3</a:t>
            </a:r>
          </a:p>
        </p:txBody>
      </p:sp>
      <p:sp>
        <p:nvSpPr>
          <p:cNvPr id="30730" name="Rectangle 11"/>
          <p:cNvSpPr>
            <a:spLocks noChangeArrowheads="1"/>
          </p:cNvSpPr>
          <p:nvPr/>
        </p:nvSpPr>
        <p:spPr bwMode="auto">
          <a:xfrm>
            <a:off x="7442200" y="990600"/>
            <a:ext cx="1206500" cy="493713"/>
          </a:xfrm>
          <a:prstGeom prst="rect">
            <a:avLst/>
          </a:prstGeom>
          <a:noFill/>
          <a:ln w="38100">
            <a:solidFill>
              <a:srgbClr val="FF0000"/>
            </a:solidFill>
            <a:miter lim="800000"/>
            <a:headEnd/>
            <a:tailEnd/>
          </a:ln>
        </p:spPr>
        <p:txBody>
          <a:bodyPr anchor="ctr">
            <a:prstTxWarp prst="textNoShape">
              <a:avLst/>
            </a:prstTxWarp>
            <a:spAutoFit/>
          </a:bodyPr>
          <a:lstStyle/>
          <a:p>
            <a:pPr algn="ctr">
              <a:spcBef>
                <a:spcPct val="50000"/>
              </a:spcBef>
            </a:pPr>
            <a:endParaRPr lang="hu-HU" sz="2600">
              <a:solidFill>
                <a:srgbClr val="000000"/>
              </a:solidFill>
              <a:latin typeface="Times New Roman" pitchFamily="-84" charset="0"/>
              <a:ea typeface="Arial" pitchFamily="-84" charset="0"/>
              <a:cs typeface="Arial" pitchFamily="-84" charset="0"/>
            </a:endParaRPr>
          </a:p>
        </p:txBody>
      </p:sp>
      <p:sp>
        <p:nvSpPr>
          <p:cNvPr id="37897" name="Text Box 13"/>
          <p:cNvSpPr txBox="1">
            <a:spLocks noChangeArrowheads="1"/>
          </p:cNvSpPr>
          <p:nvPr/>
        </p:nvSpPr>
        <p:spPr bwMode="auto">
          <a:xfrm>
            <a:off x="122238" y="5224463"/>
            <a:ext cx="7010400" cy="276225"/>
          </a:xfrm>
          <a:prstGeom prst="rect">
            <a:avLst/>
          </a:prstGeom>
          <a:noFill/>
          <a:ln w="9525">
            <a:noFill/>
            <a:miter lim="800000"/>
            <a:headEnd/>
            <a:tailEnd/>
          </a:ln>
        </p:spPr>
        <p:txBody>
          <a:bodyPr>
            <a:prstTxWarp prst="textNoShape">
              <a:avLst/>
            </a:prstTxWarp>
            <a:spAutoFit/>
          </a:bodyPr>
          <a:lstStyle/>
          <a:p>
            <a:pPr>
              <a:spcBef>
                <a:spcPct val="50000"/>
              </a:spcBef>
            </a:pPr>
            <a:r>
              <a:rPr lang="en-US" sz="1200">
                <a:solidFill>
                  <a:srgbClr val="000000"/>
                </a:solidFill>
                <a:latin typeface="Helvetica" pitchFamily="-84" charset="0"/>
                <a:ea typeface="Arial" pitchFamily="-84" charset="0"/>
                <a:cs typeface="Arial" pitchFamily="-84" charset="0"/>
              </a:rPr>
              <a:t>A.-L.Barabási, R. Albert and H. Jeong, </a:t>
            </a:r>
            <a:r>
              <a:rPr lang="en-US" sz="1200" i="1">
                <a:solidFill>
                  <a:srgbClr val="000000"/>
                </a:solidFill>
                <a:latin typeface="Helvetica" pitchFamily="-84" charset="0"/>
                <a:ea typeface="Arial" pitchFamily="-84" charset="0"/>
                <a:cs typeface="Arial" pitchFamily="-84" charset="0"/>
              </a:rPr>
              <a:t>Physica </a:t>
            </a:r>
            <a:r>
              <a:rPr lang="en-US" sz="1200">
                <a:solidFill>
                  <a:srgbClr val="000000"/>
                </a:solidFill>
                <a:latin typeface="Helvetica" pitchFamily="-84" charset="0"/>
                <a:ea typeface="Arial" pitchFamily="-84" charset="0"/>
                <a:cs typeface="Arial" pitchFamily="-84" charset="0"/>
              </a:rPr>
              <a:t>A </a:t>
            </a:r>
            <a:r>
              <a:rPr lang="en-US" sz="1200" b="1">
                <a:solidFill>
                  <a:srgbClr val="000000"/>
                </a:solidFill>
                <a:latin typeface="Helvetica" pitchFamily="-84" charset="0"/>
                <a:ea typeface="Arial" pitchFamily="-84" charset="0"/>
                <a:cs typeface="Arial" pitchFamily="-84" charset="0"/>
              </a:rPr>
              <a:t>272,</a:t>
            </a:r>
            <a:r>
              <a:rPr lang="en-US" sz="1200">
                <a:solidFill>
                  <a:srgbClr val="000000"/>
                </a:solidFill>
                <a:latin typeface="Helvetica" pitchFamily="-84" charset="0"/>
                <a:ea typeface="Arial" pitchFamily="-84" charset="0"/>
                <a:cs typeface="Arial" pitchFamily="-84" charset="0"/>
              </a:rPr>
              <a:t> 173 (1999)</a:t>
            </a:r>
          </a:p>
        </p:txBody>
      </p:sp>
      <p:sp>
        <p:nvSpPr>
          <p:cNvPr id="37899"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dirty="0">
                <a:solidFill>
                  <a:schemeClr val="bg1"/>
                </a:solidFill>
                <a:latin typeface="Helvetica" pitchFamily="-84" charset="0"/>
                <a:ea typeface="Helvetica" pitchFamily="-84" charset="0"/>
                <a:cs typeface="Helvetica" pitchFamily="-84" charset="0"/>
              </a:rPr>
              <a:t>Degree distribution</a:t>
            </a:r>
          </a:p>
        </p:txBody>
      </p:sp>
      <p:graphicFrame>
        <p:nvGraphicFramePr>
          <p:cNvPr id="37892" name="Object 6"/>
          <p:cNvGraphicFramePr>
            <a:graphicFrameLocks noChangeAspect="1"/>
          </p:cNvGraphicFramePr>
          <p:nvPr/>
        </p:nvGraphicFramePr>
        <p:xfrm>
          <a:off x="201613" y="889000"/>
          <a:ext cx="2957512" cy="842963"/>
        </p:xfrm>
        <a:graphic>
          <a:graphicData uri="http://schemas.openxmlformats.org/presentationml/2006/ole">
            <mc:AlternateContent xmlns:mc="http://schemas.openxmlformats.org/markup-compatibility/2006">
              <mc:Choice xmlns:v="urn:schemas-microsoft-com:vml" Requires="v">
                <p:oleObj spid="_x0000_s5122" name="Equation" r:id="rId4" imgW="1371600" imgH="469900" progId="Equation.3">
                  <p:embed/>
                </p:oleObj>
              </mc:Choice>
              <mc:Fallback>
                <p:oleObj name="Equation" r:id="rId4" imgW="1371600" imgH="4699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1613" y="889000"/>
                        <a:ext cx="2957512" cy="842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Rectangle 13"/>
          <p:cNvSpPr/>
          <p:nvPr/>
        </p:nvSpPr>
        <p:spPr>
          <a:xfrm>
            <a:off x="368300" y="2298700"/>
            <a:ext cx="8280400" cy="2585323"/>
          </a:xfrm>
          <a:prstGeom prst="rect">
            <a:avLst/>
          </a:prstGeom>
        </p:spPr>
        <p:txBody>
          <a:bodyPr wrap="square">
            <a:spAutoFit/>
          </a:bodyPr>
          <a:lstStyle/>
          <a:p>
            <a:r>
              <a:rPr lang="en-US" dirty="0"/>
              <a:t> (</a:t>
            </a:r>
            <a:r>
              <a:rPr lang="en-US" dirty="0" err="1"/>
              <a:t>i</a:t>
            </a:r>
            <a:r>
              <a:rPr lang="en-US" dirty="0"/>
              <a:t>) The degree exponent is independent of </a:t>
            </a:r>
            <a:r>
              <a:rPr lang="en-US" dirty="0" err="1"/>
              <a:t>m</a:t>
            </a:r>
            <a:r>
              <a:rPr lang="en-US" dirty="0"/>
              <a:t>.</a:t>
            </a:r>
          </a:p>
          <a:p>
            <a:endParaRPr lang="en-US" dirty="0"/>
          </a:p>
          <a:p>
            <a:r>
              <a:rPr lang="en-US" dirty="0"/>
              <a:t>(ii) As the power-law describes systems of rather different ages and sizes, it is expected that a correct model should provide a time-independent degree distribution. Indeed, asymptotically the degree distribution of the BA model is independent of time (and of the system size N) </a:t>
            </a:r>
          </a:p>
          <a:p>
            <a:r>
              <a:rPr lang="en-US" dirty="0" err="1">
                <a:sym typeface="Wingdings"/>
              </a:rPr>
              <a:t></a:t>
            </a:r>
            <a:r>
              <a:rPr lang="en-US" dirty="0">
                <a:sym typeface="Wingdings"/>
              </a:rPr>
              <a:t> </a:t>
            </a:r>
            <a:r>
              <a:rPr lang="en-US" dirty="0"/>
              <a:t>the network reaches a stationary scale-free state. </a:t>
            </a:r>
          </a:p>
          <a:p>
            <a:endParaRPr lang="en-US" dirty="0"/>
          </a:p>
          <a:p>
            <a:r>
              <a:rPr lang="en-US" dirty="0"/>
              <a:t>(iii) The coefficient of the power-law distribution is proportional to m</a:t>
            </a:r>
            <a:r>
              <a:rPr lang="en-US" baseline="30000" dirty="0"/>
              <a:t>2</a:t>
            </a:r>
            <a:r>
              <a:rPr lang="en-US" dirty="0"/>
              <a:t>.</a:t>
            </a:r>
          </a:p>
        </p:txBody>
      </p:sp>
      <p:sp>
        <p:nvSpPr>
          <p:cNvPr id="10"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84" charset="0"/>
                <a:ea typeface="Helvetica" pitchFamily="-84" charset="0"/>
                <a:cs typeface="Helvetica" pitchFamily="-84" charset="0"/>
              </a:rPr>
              <a:t>Network Science: Evolving Network Models </a:t>
            </a:r>
            <a:r>
              <a:rPr lang="en-US" sz="600" i="1" dirty="0">
                <a:solidFill>
                  <a:srgbClr val="BFBFBF"/>
                </a:solidFill>
                <a:latin typeface="Helvetica" pitchFamily="-84" charset="0"/>
                <a:ea typeface="Helvetica" pitchFamily="-84" charset="0"/>
                <a:cs typeface="Helvetica" pitchFamily="-84" charset="0"/>
              </a:rPr>
              <a:t> </a:t>
            </a:r>
          </a:p>
        </p:txBody>
      </p:sp>
      <mc:AlternateContent xmlns:mc="http://schemas.openxmlformats.org/markup-compatibility/2006" xmlns:a14="http://schemas.microsoft.com/office/drawing/2010/main">
        <mc:Choice Requires="a14">
          <p:sp>
            <p:nvSpPr>
              <p:cNvPr id="11" name="TextBox 10"/>
              <p:cNvSpPr txBox="1"/>
              <p:nvPr/>
            </p:nvSpPr>
            <p:spPr>
              <a:xfrm>
                <a:off x="4333187" y="868893"/>
                <a:ext cx="2474715" cy="69519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a:ea typeface="Cambria Math"/>
                        </a:rPr>
                        <m:t>P</m:t>
                      </m:r>
                      <m:d>
                        <m:dPr>
                          <m:ctrlPr>
                            <a:rPr lang="en-US" b="0" i="1" smtClean="0">
                              <a:latin typeface="Cambria Math" panose="02040503050406030204" pitchFamily="18" charset="0"/>
                              <a:ea typeface="Cambria Math"/>
                            </a:rPr>
                          </m:ctrlPr>
                        </m:dPr>
                        <m:e>
                          <m:r>
                            <m:rPr>
                              <m:sty m:val="p"/>
                            </m:rPr>
                            <a:rPr lang="en-US" b="0" i="0" smtClean="0">
                              <a:latin typeface="Cambria Math"/>
                              <a:ea typeface="Cambria Math"/>
                            </a:rPr>
                            <m:t>k</m:t>
                          </m:r>
                        </m:e>
                      </m:d>
                      <m:r>
                        <a:rPr lang="en-US" b="0" i="0" smtClean="0">
                          <a:latin typeface="Cambria Math"/>
                          <a:ea typeface="Cambria Math"/>
                        </a:rPr>
                        <m:t>= </m:t>
                      </m:r>
                      <m:f>
                        <m:fPr>
                          <m:ctrlPr>
                            <a:rPr lang="en-US" b="0" i="1" smtClean="0">
                              <a:latin typeface="Cambria Math" panose="02040503050406030204" pitchFamily="18" charset="0"/>
                              <a:ea typeface="Cambria Math"/>
                            </a:rPr>
                          </m:ctrlPr>
                        </m:fPr>
                        <m:num>
                          <m:r>
                            <a:rPr lang="en-US" b="0" i="1" smtClean="0">
                              <a:latin typeface="Cambria Math"/>
                              <a:ea typeface="Cambria Math"/>
                            </a:rPr>
                            <m:t>2</m:t>
                          </m:r>
                          <m:sSup>
                            <m:sSupPr>
                              <m:ctrlPr>
                                <a:rPr lang="en-US" b="0" i="1" smtClean="0">
                                  <a:latin typeface="Cambria Math" panose="02040503050406030204" pitchFamily="18" charset="0"/>
                                  <a:ea typeface="Cambria Math"/>
                                </a:rPr>
                              </m:ctrlPr>
                            </m:sSupPr>
                            <m:e>
                              <m:r>
                                <a:rPr lang="en-US" b="0" i="1" smtClean="0">
                                  <a:latin typeface="Cambria Math"/>
                                  <a:ea typeface="Cambria Math"/>
                                </a:rPr>
                                <m:t>𝑚</m:t>
                              </m:r>
                            </m:e>
                            <m:sup>
                              <m:r>
                                <a:rPr lang="en-US" b="0" i="1" smtClean="0">
                                  <a:latin typeface="Cambria Math"/>
                                  <a:ea typeface="Cambria Math"/>
                                </a:rPr>
                                <m:t>2</m:t>
                              </m:r>
                            </m:sup>
                          </m:sSup>
                          <m:r>
                            <a:rPr lang="en-US" b="0" i="1" smtClean="0">
                              <a:latin typeface="Cambria Math"/>
                              <a:ea typeface="Cambria Math"/>
                            </a:rPr>
                            <m:t>𝑡</m:t>
                          </m:r>
                        </m:num>
                        <m:den>
                          <m:r>
                            <a:rPr lang="en-US" b="0" i="1" smtClean="0">
                              <a:latin typeface="Cambria Math"/>
                              <a:ea typeface="Cambria Math"/>
                            </a:rPr>
                            <m:t>𝑡</m:t>
                          </m:r>
                          <m:r>
                            <a:rPr lang="en-US" b="0" i="1" smtClean="0">
                              <a:latin typeface="Cambria Math"/>
                              <a:ea typeface="Cambria Math"/>
                            </a:rPr>
                            <m:t>−</m:t>
                          </m:r>
                          <m:sSub>
                            <m:sSubPr>
                              <m:ctrlPr>
                                <a:rPr lang="en-US" b="0" i="1" smtClean="0">
                                  <a:latin typeface="Cambria Math" panose="02040503050406030204" pitchFamily="18" charset="0"/>
                                  <a:ea typeface="Cambria Math"/>
                                </a:rPr>
                              </m:ctrlPr>
                            </m:sSubPr>
                            <m:e>
                              <m:r>
                                <a:rPr lang="en-US" b="0" i="1" smtClean="0">
                                  <a:latin typeface="Cambria Math"/>
                                  <a:ea typeface="Cambria Math"/>
                                </a:rPr>
                                <m:t>𝑡</m:t>
                              </m:r>
                            </m:e>
                            <m:sub>
                              <m:r>
                                <a:rPr lang="en-US" b="0" i="1" smtClean="0">
                                  <a:latin typeface="Cambria Math"/>
                                  <a:ea typeface="Cambria Math"/>
                                </a:rPr>
                                <m:t>0</m:t>
                              </m:r>
                            </m:sub>
                          </m:sSub>
                        </m:den>
                      </m:f>
                      <m:f>
                        <m:fPr>
                          <m:ctrlPr>
                            <a:rPr lang="en-US" b="0" i="1" smtClean="0">
                              <a:latin typeface="Cambria Math" panose="02040503050406030204" pitchFamily="18" charset="0"/>
                              <a:ea typeface="Cambria Math"/>
                            </a:rPr>
                          </m:ctrlPr>
                        </m:fPr>
                        <m:num>
                          <m:r>
                            <a:rPr lang="en-US" b="0" i="1" smtClean="0">
                              <a:latin typeface="Cambria Math"/>
                              <a:ea typeface="Cambria Math"/>
                            </a:rPr>
                            <m:t>1</m:t>
                          </m:r>
                        </m:num>
                        <m:den>
                          <m:sSup>
                            <m:sSupPr>
                              <m:ctrlPr>
                                <a:rPr lang="en-US" b="0" i="1" smtClean="0">
                                  <a:latin typeface="Cambria Math" panose="02040503050406030204" pitchFamily="18" charset="0"/>
                                  <a:ea typeface="Cambria Math"/>
                                </a:rPr>
                              </m:ctrlPr>
                            </m:sSupPr>
                            <m:e>
                              <m:r>
                                <a:rPr lang="en-US" b="0" i="1" smtClean="0">
                                  <a:latin typeface="Cambria Math"/>
                                  <a:ea typeface="Cambria Math"/>
                                </a:rPr>
                                <m:t>𝑘</m:t>
                              </m:r>
                            </m:e>
                            <m:sup>
                              <m:r>
                                <a:rPr lang="en-US" b="0" i="1" smtClean="0">
                                  <a:latin typeface="Cambria Math"/>
                                  <a:ea typeface="Cambria Math"/>
                                </a:rPr>
                                <m:t>3</m:t>
                              </m:r>
                            </m:sup>
                          </m:sSup>
                        </m:den>
                      </m:f>
                      <m:r>
                        <a:rPr lang="en-US" b="0" i="1" smtClean="0">
                          <a:latin typeface="Cambria Math"/>
                          <a:ea typeface="Cambria Math"/>
                        </a:rPr>
                        <m:t>~</m:t>
                      </m:r>
                      <m:sSup>
                        <m:sSupPr>
                          <m:ctrlPr>
                            <a:rPr lang="en-US" b="0" i="1" smtClean="0">
                              <a:latin typeface="Cambria Math" panose="02040503050406030204" pitchFamily="18" charset="0"/>
                              <a:ea typeface="Cambria Math"/>
                            </a:rPr>
                          </m:ctrlPr>
                        </m:sSupPr>
                        <m:e>
                          <m:r>
                            <a:rPr lang="en-US" b="0" i="1" smtClean="0">
                              <a:latin typeface="Cambria Math"/>
                              <a:ea typeface="Cambria Math"/>
                            </a:rPr>
                            <m:t>𝑘</m:t>
                          </m:r>
                        </m:e>
                        <m:sup>
                          <m:r>
                            <a:rPr lang="en-US" b="0" i="1" smtClean="0">
                              <a:latin typeface="Cambria Math"/>
                              <a:ea typeface="Cambria Math"/>
                            </a:rPr>
                            <m:t>−</m:t>
                          </m:r>
                          <m:r>
                            <a:rPr lang="en-US" b="0" i="1" smtClean="0">
                              <a:latin typeface="Cambria Math"/>
                              <a:ea typeface="Cambria Math"/>
                            </a:rPr>
                            <m:t>𝛾</m:t>
                          </m:r>
                        </m:sup>
                      </m:sSup>
                    </m:oMath>
                  </m:oMathPara>
                </a14:m>
                <a:endParaRPr lang="en-US" dirty="0"/>
              </a:p>
            </p:txBody>
          </p:sp>
        </mc:Choice>
        <mc:Fallback xmlns="">
          <p:sp>
            <p:nvSpPr>
              <p:cNvPr id="11" name="TextBox 10"/>
              <p:cNvSpPr txBox="1">
                <a:spLocks noRot="1" noChangeAspect="1" noMove="1" noResize="1" noEditPoints="1" noAdjustHandles="1" noChangeArrowheads="1" noChangeShapeType="1" noTextEdit="1"/>
              </p:cNvSpPr>
              <p:nvPr/>
            </p:nvSpPr>
            <p:spPr>
              <a:xfrm>
                <a:off x="4333187" y="868893"/>
                <a:ext cx="2474715" cy="695190"/>
              </a:xfrm>
              <a:prstGeom prst="rect">
                <a:avLst/>
              </a:prstGeom>
              <a:blipFill rotWithShape="1">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979021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07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7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8" grpId="0"/>
      <p:bldP spid="3073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Trajan Pro"/>
                <a:ea typeface="Helvetica" pitchFamily="36" charset="0"/>
                <a:cs typeface="Trajan Pro"/>
              </a:rPr>
              <a:t>Section 4					</a:t>
            </a:r>
            <a:endParaRPr lang="en-US" sz="1600" dirty="0">
              <a:solidFill>
                <a:srgbClr val="FFFFFF"/>
              </a:solidFill>
              <a:latin typeface="Trajan Pro"/>
              <a:cs typeface="Trajan Pro"/>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sp>
        <p:nvSpPr>
          <p:cNvPr id="5" name="Subtitle 2"/>
          <p:cNvSpPr txBox="1">
            <a:spLocks/>
          </p:cNvSpPr>
          <p:nvPr/>
        </p:nvSpPr>
        <p:spPr>
          <a:xfrm flipH="1">
            <a:off x="28194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pic>
        <p:nvPicPr>
          <p:cNvPr id="7" name="Picture 6"/>
          <p:cNvPicPr>
            <a:picLocks noChangeAspect="1"/>
          </p:cNvPicPr>
          <p:nvPr/>
        </p:nvPicPr>
        <p:blipFill>
          <a:blip r:embed="rId3"/>
          <a:stretch>
            <a:fillRect/>
          </a:stretch>
        </p:blipFill>
        <p:spPr>
          <a:xfrm>
            <a:off x="2254250" y="1365250"/>
            <a:ext cx="4127500" cy="2984500"/>
          </a:xfrm>
          <a:prstGeom prst="rect">
            <a:avLst/>
          </a:prstGeom>
        </p:spPr>
      </p:pic>
    </p:spTree>
    <p:extLst>
      <p:ext uri="{BB962C8B-B14F-4D97-AF65-F5344CB8AC3E}">
        <p14:creationId xmlns:p14="http://schemas.microsoft.com/office/powerpoint/2010/main" val="221735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084" name="Object 4"/>
          <p:cNvGraphicFramePr>
            <a:graphicFrameLocks noChangeAspect="1"/>
          </p:cNvGraphicFramePr>
          <p:nvPr>
            <p:extLst>
              <p:ext uri="{D42A27DB-BD31-4B8C-83A1-F6EECF244321}">
                <p14:modId xmlns:p14="http://schemas.microsoft.com/office/powerpoint/2010/main" val="1479329981"/>
              </p:ext>
            </p:extLst>
          </p:nvPr>
        </p:nvGraphicFramePr>
        <p:xfrm>
          <a:off x="93663" y="2162706"/>
          <a:ext cx="1792288" cy="427037"/>
        </p:xfrm>
        <a:graphic>
          <a:graphicData uri="http://schemas.openxmlformats.org/presentationml/2006/ole">
            <mc:AlternateContent xmlns:mc="http://schemas.openxmlformats.org/markup-compatibility/2006">
              <mc:Choice xmlns:v="urn:schemas-microsoft-com:vml" Requires="v">
                <p:oleObj spid="_x0000_s6146" name="Equation" r:id="rId4" imgW="1333500" imgH="381000" progId="Equation.3">
                  <p:embed/>
                </p:oleObj>
              </mc:Choice>
              <mc:Fallback>
                <p:oleObj name="Equation" r:id="rId4" imgW="1333500" imgH="3810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663" y="2162706"/>
                        <a:ext cx="1792288" cy="4270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094"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dirty="0">
                <a:solidFill>
                  <a:schemeClr val="bg1"/>
                </a:solidFill>
                <a:latin typeface="Helvetica" pitchFamily="-84" charset="0"/>
                <a:ea typeface="Helvetica" pitchFamily="-84" charset="0"/>
                <a:cs typeface="Helvetica" pitchFamily="-84" charset="0"/>
              </a:rPr>
              <a:t>NUMERICAL SIMULATION OF THE BA MODEL</a:t>
            </a:r>
          </a:p>
          <a:p>
            <a:pPr>
              <a:spcBef>
                <a:spcPct val="20000"/>
              </a:spcBef>
            </a:pPr>
            <a:r>
              <a:rPr lang="en-US" sz="2000" b="1" dirty="0">
                <a:solidFill>
                  <a:schemeClr val="bg1"/>
                </a:solidFill>
                <a:latin typeface="Helvetica" pitchFamily="-84" charset="0"/>
                <a:ea typeface="Helvetica" pitchFamily="-84" charset="0"/>
                <a:cs typeface="Helvetica" pitchFamily="-84" charset="0"/>
              </a:rPr>
              <a:t> </a:t>
            </a:r>
          </a:p>
        </p:txBody>
      </p:sp>
      <p:pic>
        <p:nvPicPr>
          <p:cNvPr id="2" name="Picture 1"/>
          <p:cNvPicPr>
            <a:picLocks noChangeAspect="1"/>
          </p:cNvPicPr>
          <p:nvPr/>
        </p:nvPicPr>
        <p:blipFill>
          <a:blip r:embed="rId6"/>
          <a:stretch>
            <a:fillRect/>
          </a:stretch>
        </p:blipFill>
        <p:spPr>
          <a:xfrm>
            <a:off x="1885950" y="584200"/>
            <a:ext cx="3435349" cy="5086593"/>
          </a:xfrm>
          <a:prstGeom prst="rect">
            <a:avLst/>
          </a:prstGeom>
        </p:spPr>
      </p:pic>
      <p:pic>
        <p:nvPicPr>
          <p:cNvPr id="16" name="Picture 15"/>
          <p:cNvPicPr>
            <a:picLocks noChangeAspect="1"/>
          </p:cNvPicPr>
          <p:nvPr/>
        </p:nvPicPr>
        <p:blipFill>
          <a:blip r:embed="rId7"/>
          <a:stretch>
            <a:fillRect/>
          </a:stretch>
        </p:blipFill>
        <p:spPr>
          <a:xfrm>
            <a:off x="5570536" y="900112"/>
            <a:ext cx="3227917" cy="1819047"/>
          </a:xfrm>
          <a:prstGeom prst="rect">
            <a:avLst/>
          </a:prstGeom>
        </p:spPr>
      </p:pic>
      <p:pic>
        <p:nvPicPr>
          <p:cNvPr id="4" name="Picture 3"/>
          <p:cNvPicPr>
            <a:picLocks noChangeAspect="1"/>
          </p:cNvPicPr>
          <p:nvPr/>
        </p:nvPicPr>
        <p:blipFill>
          <a:blip r:embed="rId8"/>
          <a:stretch>
            <a:fillRect/>
          </a:stretch>
        </p:blipFill>
        <p:spPr>
          <a:xfrm>
            <a:off x="5570536" y="3797300"/>
            <a:ext cx="3227917" cy="1270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6" name="Picture 10"/>
          <p:cNvPicPr>
            <a:picLocks noChangeAspect="1"/>
          </p:cNvPicPr>
          <p:nvPr/>
        </p:nvPicPr>
        <p:blipFill>
          <a:blip r:embed="rId3"/>
          <a:srcRect/>
          <a:stretch>
            <a:fillRect/>
          </a:stretch>
        </p:blipFill>
        <p:spPr bwMode="auto">
          <a:xfrm>
            <a:off x="1531938" y="1169988"/>
            <a:ext cx="5192712" cy="3427412"/>
          </a:xfrm>
          <a:prstGeom prst="rect">
            <a:avLst/>
          </a:prstGeom>
          <a:noFill/>
          <a:ln w="9525">
            <a:noFill/>
            <a:miter lim="800000"/>
            <a:headEnd/>
            <a:tailEnd/>
          </a:ln>
        </p:spPr>
      </p:pic>
      <p:pic>
        <p:nvPicPr>
          <p:cNvPr id="46087" name="Picture 11"/>
          <p:cNvPicPr>
            <a:picLocks noChangeAspect="1"/>
          </p:cNvPicPr>
          <p:nvPr/>
        </p:nvPicPr>
        <p:blipFill>
          <a:blip r:embed="rId4"/>
          <a:srcRect/>
          <a:stretch>
            <a:fillRect/>
          </a:stretch>
        </p:blipFill>
        <p:spPr bwMode="auto">
          <a:xfrm>
            <a:off x="758825" y="4624388"/>
            <a:ext cx="6553200" cy="850900"/>
          </a:xfrm>
          <a:prstGeom prst="rect">
            <a:avLst/>
          </a:prstGeom>
          <a:noFill/>
          <a:ln w="9525">
            <a:noFill/>
            <a:miter lim="800000"/>
            <a:headEnd/>
            <a:tailEnd/>
          </a:ln>
        </p:spPr>
      </p:pic>
      <p:graphicFrame>
        <p:nvGraphicFramePr>
          <p:cNvPr id="46082" name="Object 2"/>
          <p:cNvGraphicFramePr>
            <a:graphicFrameLocks noChangeAspect="1"/>
          </p:cNvGraphicFramePr>
          <p:nvPr/>
        </p:nvGraphicFramePr>
        <p:xfrm>
          <a:off x="3332163" y="3103563"/>
          <a:ext cx="566737" cy="217487"/>
        </p:xfrm>
        <a:graphic>
          <a:graphicData uri="http://schemas.openxmlformats.org/presentationml/2006/ole">
            <mc:AlternateContent xmlns:mc="http://schemas.openxmlformats.org/markup-compatibility/2006">
              <mc:Choice xmlns:v="urn:schemas-microsoft-com:vml" Requires="v">
                <p:oleObj spid="_x0000_s7170" name="Equation" r:id="rId5" imgW="330200" imgH="152400" progId="Equation.3">
                  <p:embed/>
                </p:oleObj>
              </mc:Choice>
              <mc:Fallback>
                <p:oleObj name="Equation" r:id="rId5" imgW="330200" imgH="152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32163" y="3103563"/>
                        <a:ext cx="566737" cy="217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6083" name="Object 6"/>
          <p:cNvGraphicFramePr>
            <a:graphicFrameLocks noChangeAspect="1"/>
          </p:cNvGraphicFramePr>
          <p:nvPr/>
        </p:nvGraphicFramePr>
        <p:xfrm>
          <a:off x="6856413" y="3789363"/>
          <a:ext cx="2197100" cy="625475"/>
        </p:xfrm>
        <a:graphic>
          <a:graphicData uri="http://schemas.openxmlformats.org/presentationml/2006/ole">
            <mc:AlternateContent xmlns:mc="http://schemas.openxmlformats.org/markup-compatibility/2006">
              <mc:Choice xmlns:v="urn:schemas-microsoft-com:vml" Requires="v">
                <p:oleObj spid="_x0000_s7171" name="Equation" r:id="rId7" imgW="1371600" imgH="469900" progId="Equation.3">
                  <p:embed/>
                </p:oleObj>
              </mc:Choice>
              <mc:Fallback>
                <p:oleObj name="Equation" r:id="rId7" imgW="1371600" imgH="4699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6413" y="3789363"/>
                        <a:ext cx="2197100" cy="625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088" name="TextBox 13"/>
          <p:cNvSpPr txBox="1">
            <a:spLocks noChangeArrowheads="1"/>
          </p:cNvSpPr>
          <p:nvPr/>
        </p:nvSpPr>
        <p:spPr bwMode="auto">
          <a:xfrm>
            <a:off x="6788150" y="1785938"/>
            <a:ext cx="1944688" cy="923925"/>
          </a:xfrm>
          <a:prstGeom prst="rect">
            <a:avLst/>
          </a:prstGeom>
          <a:noFill/>
          <a:ln w="9525">
            <a:noFill/>
            <a:miter lim="800000"/>
            <a:headEnd/>
            <a:tailEnd/>
          </a:ln>
        </p:spPr>
        <p:txBody>
          <a:bodyPr>
            <a:prstTxWarp prst="textNoShape">
              <a:avLst/>
            </a:prstTxWarp>
            <a:spAutoFit/>
          </a:bodyPr>
          <a:lstStyle/>
          <a:p>
            <a:r>
              <a:rPr lang="hu-HU">
                <a:solidFill>
                  <a:srgbClr val="FF0000"/>
                </a:solidFill>
                <a:latin typeface="Helvetica" pitchFamily="-84" charset="0"/>
                <a:ea typeface="Helvetica" pitchFamily="-84" charset="0"/>
                <a:cs typeface="Helvetica" pitchFamily="-84" charset="0"/>
              </a:rPr>
              <a:t>Stationarity: </a:t>
            </a:r>
          </a:p>
          <a:p>
            <a:r>
              <a:rPr lang="hu-HU" i="1">
                <a:latin typeface="Helvetica" pitchFamily="-84" charset="0"/>
                <a:ea typeface="Helvetica" pitchFamily="-84" charset="0"/>
                <a:cs typeface="Helvetica" pitchFamily="-84" charset="0"/>
              </a:rPr>
              <a:t>P(k) </a:t>
            </a:r>
            <a:r>
              <a:rPr lang="hu-HU">
                <a:latin typeface="Helvetica" pitchFamily="-84" charset="0"/>
                <a:ea typeface="Helvetica" pitchFamily="-84" charset="0"/>
                <a:cs typeface="Helvetica" pitchFamily="-84" charset="0"/>
              </a:rPr>
              <a:t>independent of </a:t>
            </a:r>
            <a:r>
              <a:rPr lang="hu-HU" i="1">
                <a:latin typeface="Helvetica" pitchFamily="-84" charset="0"/>
                <a:ea typeface="Helvetica" pitchFamily="-84" charset="0"/>
                <a:cs typeface="Helvetica" pitchFamily="-84" charset="0"/>
              </a:rPr>
              <a:t>N</a:t>
            </a:r>
          </a:p>
        </p:txBody>
      </p:sp>
      <p:sp>
        <p:nvSpPr>
          <p:cNvPr id="46089" name="TextBox 14"/>
          <p:cNvSpPr txBox="1">
            <a:spLocks noChangeArrowheads="1"/>
          </p:cNvSpPr>
          <p:nvPr/>
        </p:nvSpPr>
        <p:spPr bwMode="auto">
          <a:xfrm>
            <a:off x="2327275" y="900113"/>
            <a:ext cx="992188" cy="307975"/>
          </a:xfrm>
          <a:prstGeom prst="rect">
            <a:avLst/>
          </a:prstGeom>
          <a:noFill/>
          <a:ln w="9525">
            <a:noFill/>
            <a:miter lim="800000"/>
            <a:headEnd/>
            <a:tailEnd/>
          </a:ln>
        </p:spPr>
        <p:txBody>
          <a:bodyPr wrap="none">
            <a:prstTxWarp prst="textNoShape">
              <a:avLst/>
            </a:prstTxWarp>
            <a:spAutoFit/>
          </a:bodyPr>
          <a:lstStyle/>
          <a:p>
            <a:r>
              <a:rPr lang="hu-HU" sz="1400">
                <a:latin typeface="Helvetica" pitchFamily="-84" charset="0"/>
                <a:ea typeface="Helvetica" pitchFamily="-84" charset="0"/>
                <a:cs typeface="Helvetica" pitchFamily="-84" charset="0"/>
              </a:rPr>
              <a:t>m=</a:t>
            </a:r>
            <a:r>
              <a:rPr lang="hu-HU" sz="1400">
                <a:solidFill>
                  <a:srgbClr val="FF0000"/>
                </a:solidFill>
                <a:latin typeface="Helvetica" pitchFamily="-84" charset="0"/>
                <a:ea typeface="Helvetica" pitchFamily="-84" charset="0"/>
                <a:cs typeface="Helvetica" pitchFamily="-84" charset="0"/>
              </a:rPr>
              <a:t>1,3,5,7</a:t>
            </a:r>
          </a:p>
        </p:txBody>
      </p:sp>
      <p:sp>
        <p:nvSpPr>
          <p:cNvPr id="46090" name="TextBox 15"/>
          <p:cNvSpPr txBox="1">
            <a:spLocks noChangeArrowheads="1"/>
          </p:cNvSpPr>
          <p:nvPr/>
        </p:nvSpPr>
        <p:spPr bwMode="auto">
          <a:xfrm>
            <a:off x="4378325" y="908050"/>
            <a:ext cx="2465388" cy="307975"/>
          </a:xfrm>
          <a:prstGeom prst="rect">
            <a:avLst/>
          </a:prstGeom>
          <a:noFill/>
          <a:ln w="9525">
            <a:noFill/>
            <a:miter lim="800000"/>
            <a:headEnd/>
            <a:tailEnd/>
          </a:ln>
        </p:spPr>
        <p:txBody>
          <a:bodyPr wrap="none">
            <a:prstTxWarp prst="textNoShape">
              <a:avLst/>
            </a:prstTxWarp>
            <a:spAutoFit/>
          </a:bodyPr>
          <a:lstStyle/>
          <a:p>
            <a:r>
              <a:rPr lang="hu-HU" sz="1400">
                <a:latin typeface="Helvetica" pitchFamily="-84" charset="0"/>
                <a:ea typeface="Helvetica" pitchFamily="-84" charset="0"/>
                <a:cs typeface="Helvetica" pitchFamily="-84" charset="0"/>
              </a:rPr>
              <a:t>N=</a:t>
            </a:r>
            <a:r>
              <a:rPr lang="hu-HU" sz="1400">
                <a:solidFill>
                  <a:srgbClr val="FF0000"/>
                </a:solidFill>
                <a:latin typeface="Helvetica" pitchFamily="-84" charset="0"/>
                <a:ea typeface="Helvetica" pitchFamily="-84" charset="0"/>
                <a:cs typeface="Helvetica" pitchFamily="-84" charset="0"/>
              </a:rPr>
              <a:t>100,000;150,000;200,000</a:t>
            </a:r>
          </a:p>
        </p:txBody>
      </p:sp>
      <p:sp>
        <p:nvSpPr>
          <p:cNvPr id="46091" name="TextBox 16"/>
          <p:cNvSpPr txBox="1">
            <a:spLocks noChangeArrowheads="1"/>
          </p:cNvSpPr>
          <p:nvPr/>
        </p:nvSpPr>
        <p:spPr bwMode="auto">
          <a:xfrm>
            <a:off x="6789738" y="3097213"/>
            <a:ext cx="1943100" cy="646112"/>
          </a:xfrm>
          <a:prstGeom prst="rect">
            <a:avLst/>
          </a:prstGeom>
          <a:noFill/>
          <a:ln w="9525">
            <a:noFill/>
            <a:miter lim="800000"/>
            <a:headEnd/>
            <a:tailEnd/>
          </a:ln>
        </p:spPr>
        <p:txBody>
          <a:bodyPr wrap="none">
            <a:prstTxWarp prst="textNoShape">
              <a:avLst/>
            </a:prstTxWarp>
            <a:spAutoFit/>
          </a:bodyPr>
          <a:lstStyle/>
          <a:p>
            <a:r>
              <a:rPr lang="hu-HU">
                <a:solidFill>
                  <a:srgbClr val="FF0000"/>
                </a:solidFill>
                <a:latin typeface="Helvetica" pitchFamily="-84" charset="0"/>
                <a:ea typeface="Helvetica" pitchFamily="-84" charset="0"/>
                <a:cs typeface="Helvetica" pitchFamily="-84" charset="0"/>
              </a:rPr>
              <a:t>Insert: </a:t>
            </a:r>
          </a:p>
          <a:p>
            <a:r>
              <a:rPr lang="hu-HU">
                <a:latin typeface="Helvetica" pitchFamily="-84" charset="0"/>
                <a:ea typeface="Helvetica" pitchFamily="-84" charset="0"/>
                <a:cs typeface="Helvetica" pitchFamily="-84" charset="0"/>
              </a:rPr>
              <a:t>degree dynamics</a:t>
            </a:r>
          </a:p>
        </p:txBody>
      </p:sp>
      <p:graphicFrame>
        <p:nvGraphicFramePr>
          <p:cNvPr id="46084" name="Object 4"/>
          <p:cNvGraphicFramePr>
            <a:graphicFrameLocks noChangeAspect="1"/>
          </p:cNvGraphicFramePr>
          <p:nvPr/>
        </p:nvGraphicFramePr>
        <p:xfrm>
          <a:off x="0" y="1573213"/>
          <a:ext cx="1792288" cy="427037"/>
        </p:xfrm>
        <a:graphic>
          <a:graphicData uri="http://schemas.openxmlformats.org/presentationml/2006/ole">
            <mc:AlternateContent xmlns:mc="http://schemas.openxmlformats.org/markup-compatibility/2006">
              <mc:Choice xmlns:v="urn:schemas-microsoft-com:vml" Requires="v">
                <p:oleObj spid="_x0000_s7172" name="Equation" r:id="rId9" imgW="1333500" imgH="381000" progId="Equation.3">
                  <p:embed/>
                </p:oleObj>
              </mc:Choice>
              <mc:Fallback>
                <p:oleObj name="Equation" r:id="rId9" imgW="1333500" imgH="3810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1573213"/>
                        <a:ext cx="1792288" cy="4270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092" name="TextBox 18"/>
          <p:cNvSpPr txBox="1">
            <a:spLocks noChangeArrowheads="1"/>
          </p:cNvSpPr>
          <p:nvPr/>
        </p:nvSpPr>
        <p:spPr bwMode="auto">
          <a:xfrm>
            <a:off x="0" y="1249363"/>
            <a:ext cx="1724025" cy="369887"/>
          </a:xfrm>
          <a:prstGeom prst="rect">
            <a:avLst/>
          </a:prstGeom>
          <a:noFill/>
          <a:ln w="9525">
            <a:noFill/>
            <a:miter lim="800000"/>
            <a:headEnd/>
            <a:tailEnd/>
          </a:ln>
        </p:spPr>
        <p:txBody>
          <a:bodyPr wrap="none">
            <a:prstTxWarp prst="textNoShape">
              <a:avLst/>
            </a:prstTxWarp>
            <a:spAutoFit/>
          </a:bodyPr>
          <a:lstStyle/>
          <a:p>
            <a:r>
              <a:rPr lang="hu-HU">
                <a:solidFill>
                  <a:srgbClr val="FF0000"/>
                </a:solidFill>
                <a:latin typeface="Helvetica" pitchFamily="-84" charset="0"/>
                <a:ea typeface="Helvetica" pitchFamily="-84" charset="0"/>
                <a:cs typeface="Helvetica" pitchFamily="-84" charset="0"/>
              </a:rPr>
              <a:t>m-dependence</a:t>
            </a:r>
          </a:p>
        </p:txBody>
      </p:sp>
      <p:sp>
        <p:nvSpPr>
          <p:cNvPr id="46094"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84" charset="0"/>
                <a:ea typeface="Helvetica" pitchFamily="-84" charset="0"/>
                <a:cs typeface="Helvetica" pitchFamily="-84" charset="0"/>
              </a:rPr>
              <a:t>NUMERICAL SIMULATION OF THE BA MODEL</a:t>
            </a:r>
          </a:p>
          <a:p>
            <a:pPr>
              <a:spcBef>
                <a:spcPct val="20000"/>
              </a:spcBef>
            </a:pPr>
            <a:r>
              <a:rPr lang="en-US" sz="2000" b="1">
                <a:solidFill>
                  <a:schemeClr val="bg1"/>
                </a:solidFill>
                <a:latin typeface="Helvetica" pitchFamily="-84" charset="0"/>
                <a:ea typeface="Helvetica" pitchFamily="-84" charset="0"/>
                <a:cs typeface="Helvetica" pitchFamily="-84" charset="0"/>
              </a:rPr>
              <a:t> </a:t>
            </a:r>
          </a:p>
        </p:txBody>
      </p:sp>
      <p:graphicFrame>
        <p:nvGraphicFramePr>
          <p:cNvPr id="46085" name="Object 10"/>
          <p:cNvGraphicFramePr>
            <a:graphicFrameLocks noChangeAspect="1"/>
          </p:cNvGraphicFramePr>
          <p:nvPr/>
        </p:nvGraphicFramePr>
        <p:xfrm>
          <a:off x="4763" y="2122488"/>
          <a:ext cx="1579562" cy="523875"/>
        </p:xfrm>
        <a:graphic>
          <a:graphicData uri="http://schemas.openxmlformats.org/presentationml/2006/ole">
            <mc:AlternateContent xmlns:mc="http://schemas.openxmlformats.org/markup-compatibility/2006">
              <mc:Choice xmlns:v="urn:schemas-microsoft-com:vml" Requires="v">
                <p:oleObj spid="_x0000_s7173" name="Equation" r:id="rId11" imgW="1054100" imgH="419100" progId="Equation.3">
                  <p:embed/>
                </p:oleObj>
              </mc:Choice>
              <mc:Fallback>
                <p:oleObj name="Equation" r:id="rId11" imgW="1054100" imgH="4191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763" y="2122488"/>
                        <a:ext cx="1579562" cy="523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84" charset="0"/>
                <a:ea typeface="Helvetica" pitchFamily="-84" charset="0"/>
                <a:cs typeface="Helvetica" pitchFamily="-84" charset="0"/>
              </a:rPr>
              <a:t>Network Science: Evolving Network Models </a:t>
            </a:r>
            <a:r>
              <a:rPr lang="en-US" sz="600" i="1" dirty="0">
                <a:solidFill>
                  <a:srgbClr val="BFBFBF"/>
                </a:solidFill>
                <a:latin typeface="Helvetica" pitchFamily="-84" charset="0"/>
                <a:ea typeface="Helvetica" pitchFamily="-84" charset="0"/>
                <a:cs typeface="Helvetica" pitchFamily="-84" charset="0"/>
              </a:rPr>
              <a:t> </a:t>
            </a:r>
          </a:p>
        </p:txBody>
      </p:sp>
    </p:spTree>
    <p:extLst>
      <p:ext uri="{BB962C8B-B14F-4D97-AF65-F5344CB8AC3E}">
        <p14:creationId xmlns:p14="http://schemas.microsoft.com/office/powerpoint/2010/main" val="3972786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0" y="0"/>
            <a:ext cx="9144000" cy="5715000"/>
          </a:xfrm>
        </p:spPr>
        <p:txBody>
          <a:bodyPr/>
          <a:lstStyle/>
          <a:p>
            <a:r>
              <a:rPr lang="hu-HU" sz="2400" dirty="0">
                <a:ea typeface="ＭＳ Ｐゴシック" charset="-128"/>
                <a:cs typeface="ＭＳ Ｐゴシック" charset="-128"/>
              </a:rPr>
              <a:t>The mean field theory offers the correct scaling, BUT it provides the wrong coefficient of the degree distribution. </a:t>
            </a:r>
            <a:br>
              <a:rPr lang="hu-HU" sz="2400" dirty="0">
                <a:ea typeface="ＭＳ Ｐゴシック" charset="-128"/>
                <a:cs typeface="ＭＳ Ｐゴシック" charset="-128"/>
              </a:rPr>
            </a:br>
            <a:r>
              <a:rPr lang="hu-HU" sz="2400" dirty="0">
                <a:ea typeface="ＭＳ Ｐゴシック" charset="-128"/>
                <a:cs typeface="ＭＳ Ｐゴシック" charset="-128"/>
              </a:rPr>
              <a:t/>
            </a:r>
            <a:br>
              <a:rPr lang="hu-HU" sz="2400" dirty="0">
                <a:ea typeface="ＭＳ Ｐゴシック" charset="-128"/>
                <a:cs typeface="ＭＳ Ｐゴシック" charset="-128"/>
              </a:rPr>
            </a:br>
            <a:r>
              <a:rPr lang="hu-HU" sz="2400" dirty="0">
                <a:ea typeface="ＭＳ Ｐゴシック" charset="-128"/>
                <a:cs typeface="ＭＳ Ｐゴシック" charset="-128"/>
              </a:rPr>
              <a:t>So assymptotically it is correct (k</a:t>
            </a:r>
            <a:r>
              <a:rPr lang="en-US" sz="2400" dirty="0" err="1">
                <a:ea typeface="ＭＳ Ｐゴシック" charset="-128"/>
                <a:cs typeface="ＭＳ Ｐゴシック" charset="-128"/>
                <a:sym typeface="Wingdings" pitchFamily="-84" charset="2"/>
              </a:rPr>
              <a:t></a:t>
            </a:r>
            <a:r>
              <a:rPr lang="en-US" sz="2400" dirty="0">
                <a:ea typeface="ＭＳ Ｐゴシック" charset="-128"/>
                <a:cs typeface="ＭＳ Ｐゴシック" charset="-128"/>
                <a:sym typeface="Wingdings" pitchFamily="-84" charset="2"/>
              </a:rPr>
              <a:t> ∞)</a:t>
            </a:r>
            <a:r>
              <a:rPr lang="hu-HU" sz="2400" dirty="0">
                <a:ea typeface="ＭＳ Ｐゴシック" charset="-128"/>
                <a:cs typeface="ＭＳ Ｐゴシック" charset="-128"/>
              </a:rPr>
              <a:t>, but not correct in details (particularly for small k). </a:t>
            </a:r>
            <a:br>
              <a:rPr lang="hu-HU" sz="2400" dirty="0">
                <a:ea typeface="ＭＳ Ｐゴシック" charset="-128"/>
                <a:cs typeface="ＭＳ Ｐゴシック" charset="-128"/>
              </a:rPr>
            </a:br>
            <a:r>
              <a:rPr lang="hu-HU" sz="2400" dirty="0">
                <a:ea typeface="ＭＳ Ｐゴシック" charset="-128"/>
                <a:cs typeface="ＭＳ Ｐゴシック" charset="-128"/>
              </a:rPr>
              <a:t/>
            </a:r>
            <a:br>
              <a:rPr lang="hu-HU" sz="2400" dirty="0">
                <a:ea typeface="ＭＳ Ｐゴシック" charset="-128"/>
                <a:cs typeface="ＭＳ Ｐゴシック" charset="-128"/>
              </a:rPr>
            </a:br>
            <a:r>
              <a:rPr lang="hu-HU" sz="2400" dirty="0">
                <a:ea typeface="ＭＳ Ｐゴシック" charset="-128"/>
                <a:cs typeface="ＭＳ Ｐゴシック" charset="-128"/>
              </a:rPr>
              <a:t>To fix it, we need to calculate P(k) exactly, which we will do next using a rate equation based approach.</a:t>
            </a:r>
          </a:p>
        </p:txBody>
      </p:sp>
      <p:sp>
        <p:nvSpPr>
          <p:cNvPr id="4"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84" charset="0"/>
                <a:ea typeface="Helvetica" pitchFamily="-84" charset="0"/>
                <a:cs typeface="Helvetica" pitchFamily="-84" charset="0"/>
              </a:rPr>
              <a:t>Network Science: Evolving Network Models </a:t>
            </a:r>
            <a:r>
              <a:rPr lang="en-US" sz="600" i="1" dirty="0">
                <a:solidFill>
                  <a:srgbClr val="BFBFBF"/>
                </a:solidFill>
                <a:latin typeface="Helvetica" pitchFamily="-84" charset="0"/>
                <a:ea typeface="Helvetica" pitchFamily="-84" charset="0"/>
                <a:cs typeface="Helvetica" pitchFamily="-84" charset="0"/>
              </a:rPr>
              <a:t> </a:t>
            </a:r>
          </a:p>
        </p:txBody>
      </p:sp>
    </p:spTree>
    <p:extLst>
      <p:ext uri="{BB962C8B-B14F-4D97-AF65-F5344CB8AC3E}">
        <p14:creationId xmlns:p14="http://schemas.microsoft.com/office/powerpoint/2010/main" val="3237509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0" name="Object 5"/>
          <p:cNvGraphicFramePr>
            <a:graphicFrameLocks noChangeAspect="1"/>
          </p:cNvGraphicFramePr>
          <p:nvPr/>
        </p:nvGraphicFramePr>
        <p:xfrm>
          <a:off x="1127125" y="4305300"/>
          <a:ext cx="6045200" cy="542925"/>
        </p:xfrm>
        <a:graphic>
          <a:graphicData uri="http://schemas.openxmlformats.org/presentationml/2006/ole">
            <mc:AlternateContent xmlns:mc="http://schemas.openxmlformats.org/markup-compatibility/2006">
              <mc:Choice xmlns:v="urn:schemas-microsoft-com:vml" Requires="v">
                <p:oleObj spid="_x0000_s8194" name="Equation" r:id="rId3" imgW="3302000" imgH="355600" progId="Equation.3">
                  <p:embed/>
                </p:oleObj>
              </mc:Choice>
              <mc:Fallback>
                <p:oleObj name="Equation" r:id="rId3" imgW="3302000" imgH="355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7125" y="4305300"/>
                        <a:ext cx="6045200" cy="542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968" name="Text Box 13"/>
          <p:cNvSpPr txBox="1">
            <a:spLocks noChangeArrowheads="1"/>
          </p:cNvSpPr>
          <p:nvPr/>
        </p:nvSpPr>
        <p:spPr bwMode="auto">
          <a:xfrm>
            <a:off x="6350" y="5451475"/>
            <a:ext cx="7010400" cy="214313"/>
          </a:xfrm>
          <a:prstGeom prst="rect">
            <a:avLst/>
          </a:prstGeom>
          <a:noFill/>
          <a:ln w="9525">
            <a:noFill/>
            <a:miter lim="800000"/>
            <a:headEnd/>
            <a:tailEnd/>
          </a:ln>
        </p:spPr>
        <p:txBody>
          <a:bodyPr>
            <a:prstTxWarp prst="textNoShape">
              <a:avLst/>
            </a:prstTxWarp>
            <a:spAutoFit/>
          </a:bodyPr>
          <a:lstStyle/>
          <a:p>
            <a:pPr>
              <a:spcBef>
                <a:spcPct val="50000"/>
              </a:spcBef>
            </a:pPr>
            <a:r>
              <a:rPr lang="en-US" sz="800">
                <a:solidFill>
                  <a:srgbClr val="000000"/>
                </a:solidFill>
                <a:latin typeface="Helvetica" pitchFamily="-84" charset="0"/>
                <a:ea typeface="Arial" pitchFamily="-84" charset="0"/>
                <a:cs typeface="Arial" pitchFamily="-84" charset="0"/>
              </a:rPr>
              <a:t>A.-L.Barabási, R. Albert and H. Jeong, </a:t>
            </a:r>
            <a:r>
              <a:rPr lang="en-US" sz="800" i="1">
                <a:solidFill>
                  <a:srgbClr val="000000"/>
                </a:solidFill>
                <a:latin typeface="Helvetica" pitchFamily="-84" charset="0"/>
                <a:ea typeface="Arial" pitchFamily="-84" charset="0"/>
                <a:cs typeface="Arial" pitchFamily="-84" charset="0"/>
              </a:rPr>
              <a:t>Physica </a:t>
            </a:r>
            <a:r>
              <a:rPr lang="en-US" sz="800">
                <a:solidFill>
                  <a:srgbClr val="000000"/>
                </a:solidFill>
                <a:latin typeface="Helvetica" pitchFamily="-84" charset="0"/>
                <a:ea typeface="Arial" pitchFamily="-84" charset="0"/>
                <a:cs typeface="Arial" pitchFamily="-84" charset="0"/>
              </a:rPr>
              <a:t>A </a:t>
            </a:r>
            <a:r>
              <a:rPr lang="en-US" sz="800" b="1">
                <a:solidFill>
                  <a:srgbClr val="000000"/>
                </a:solidFill>
                <a:latin typeface="Helvetica" pitchFamily="-84" charset="0"/>
                <a:ea typeface="Arial" pitchFamily="-84" charset="0"/>
                <a:cs typeface="Arial" pitchFamily="-84" charset="0"/>
              </a:rPr>
              <a:t>272,</a:t>
            </a:r>
            <a:r>
              <a:rPr lang="en-US" sz="800">
                <a:solidFill>
                  <a:srgbClr val="000000"/>
                </a:solidFill>
                <a:latin typeface="Helvetica" pitchFamily="-84" charset="0"/>
                <a:ea typeface="Arial" pitchFamily="-84" charset="0"/>
                <a:cs typeface="Arial" pitchFamily="-84" charset="0"/>
              </a:rPr>
              <a:t> 173 (1999)</a:t>
            </a:r>
          </a:p>
        </p:txBody>
      </p:sp>
      <p:graphicFrame>
        <p:nvGraphicFramePr>
          <p:cNvPr id="40963" name="Object 3"/>
          <p:cNvGraphicFramePr>
            <a:graphicFrameLocks noChangeAspect="1"/>
          </p:cNvGraphicFramePr>
          <p:nvPr/>
        </p:nvGraphicFramePr>
        <p:xfrm>
          <a:off x="263525" y="765175"/>
          <a:ext cx="2278063" cy="250825"/>
        </p:xfrm>
        <a:graphic>
          <a:graphicData uri="http://schemas.openxmlformats.org/presentationml/2006/ole">
            <mc:AlternateContent xmlns:mc="http://schemas.openxmlformats.org/markup-compatibility/2006">
              <mc:Choice xmlns:v="urn:schemas-microsoft-com:vml" Requires="v">
                <p:oleObj spid="_x0000_s8195" name="Equation" r:id="rId5" imgW="1244600" imgH="165100" progId="Equation.3">
                  <p:embed/>
                </p:oleObj>
              </mc:Choice>
              <mc:Fallback>
                <p:oleObj name="Equation" r:id="rId5" imgW="1244600" imgH="1651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3525" y="765175"/>
                        <a:ext cx="2278063" cy="250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969" name="TextBox 15"/>
          <p:cNvSpPr txBox="1">
            <a:spLocks noChangeArrowheads="1"/>
          </p:cNvSpPr>
          <p:nvPr/>
        </p:nvSpPr>
        <p:spPr bwMode="auto">
          <a:xfrm>
            <a:off x="2601913" y="746125"/>
            <a:ext cx="3417887" cy="307975"/>
          </a:xfrm>
          <a:prstGeom prst="rect">
            <a:avLst/>
          </a:prstGeom>
          <a:noFill/>
          <a:ln w="9525">
            <a:noFill/>
            <a:miter lim="800000"/>
            <a:headEnd/>
            <a:tailEnd/>
          </a:ln>
        </p:spPr>
        <p:txBody>
          <a:bodyPr wrap="none">
            <a:prstTxWarp prst="textNoShape">
              <a:avLst/>
            </a:prstTxWarp>
            <a:spAutoFit/>
          </a:bodyPr>
          <a:lstStyle/>
          <a:p>
            <a:r>
              <a:rPr lang="hu-HU" sz="1400">
                <a:latin typeface="Helvetica" pitchFamily="-84" charset="0"/>
                <a:ea typeface="Helvetica" pitchFamily="-84" charset="0"/>
                <a:cs typeface="Helvetica" pitchFamily="-84" charset="0"/>
              </a:rPr>
              <a:t>Number of nodes with degree </a:t>
            </a:r>
            <a:r>
              <a:rPr lang="hu-HU" sz="1400" i="1">
                <a:latin typeface="Helvetica" pitchFamily="-84" charset="0"/>
                <a:ea typeface="Helvetica" pitchFamily="-84" charset="0"/>
                <a:cs typeface="Helvetica" pitchFamily="-84" charset="0"/>
              </a:rPr>
              <a:t>k</a:t>
            </a:r>
            <a:r>
              <a:rPr lang="hu-HU" sz="1400">
                <a:latin typeface="Helvetica" pitchFamily="-84" charset="0"/>
                <a:ea typeface="Helvetica" pitchFamily="-84" charset="0"/>
                <a:cs typeface="Helvetica" pitchFamily="-84" charset="0"/>
              </a:rPr>
              <a:t> at time </a:t>
            </a:r>
            <a:r>
              <a:rPr lang="hu-HU" sz="1400" i="1">
                <a:latin typeface="Helvetica" pitchFamily="-84" charset="0"/>
                <a:ea typeface="Helvetica" pitchFamily="-84" charset="0"/>
                <a:cs typeface="Helvetica" pitchFamily="-84" charset="0"/>
              </a:rPr>
              <a:t>t</a:t>
            </a:r>
            <a:r>
              <a:rPr lang="hu-HU" sz="1400">
                <a:latin typeface="Helvetica" pitchFamily="-84" charset="0"/>
                <a:ea typeface="Helvetica" pitchFamily="-84" charset="0"/>
                <a:cs typeface="Helvetica" pitchFamily="-84" charset="0"/>
              </a:rPr>
              <a:t>.</a:t>
            </a:r>
          </a:p>
        </p:txBody>
      </p:sp>
      <p:graphicFrame>
        <p:nvGraphicFramePr>
          <p:cNvPr id="32772" name="Object 4"/>
          <p:cNvGraphicFramePr>
            <a:graphicFrameLocks noChangeAspect="1"/>
          </p:cNvGraphicFramePr>
          <p:nvPr/>
        </p:nvGraphicFramePr>
        <p:xfrm>
          <a:off x="3336925" y="3111500"/>
          <a:ext cx="1373188" cy="446088"/>
        </p:xfrm>
        <a:graphic>
          <a:graphicData uri="http://schemas.openxmlformats.org/presentationml/2006/ole">
            <mc:AlternateContent xmlns:mc="http://schemas.openxmlformats.org/markup-compatibility/2006">
              <mc:Choice xmlns:v="urn:schemas-microsoft-com:vml" Requires="v">
                <p:oleObj spid="_x0000_s8196" name="Equation" r:id="rId7" imgW="914400" imgH="355600" progId="Equation.3">
                  <p:embed/>
                </p:oleObj>
              </mc:Choice>
              <mc:Fallback>
                <p:oleObj name="Equation" r:id="rId7" imgW="914400" imgH="3556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36925" y="3111500"/>
                        <a:ext cx="1373188" cy="446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2778" name="TextBox 17"/>
          <p:cNvSpPr txBox="1">
            <a:spLocks noChangeArrowheads="1"/>
          </p:cNvSpPr>
          <p:nvPr/>
        </p:nvSpPr>
        <p:spPr bwMode="auto">
          <a:xfrm>
            <a:off x="95250" y="3060700"/>
            <a:ext cx="3127375" cy="522288"/>
          </a:xfrm>
          <a:prstGeom prst="rect">
            <a:avLst/>
          </a:prstGeom>
          <a:noFill/>
          <a:ln w="9525">
            <a:noFill/>
            <a:miter lim="800000"/>
            <a:headEnd/>
            <a:tailEnd/>
          </a:ln>
        </p:spPr>
        <p:txBody>
          <a:bodyPr>
            <a:prstTxWarp prst="textNoShape">
              <a:avLst/>
            </a:prstTxWarp>
            <a:spAutoFit/>
          </a:bodyPr>
          <a:lstStyle/>
          <a:p>
            <a:r>
              <a:rPr lang="hu-HU" sz="1400">
                <a:latin typeface="Helvetica" pitchFamily="-84" charset="0"/>
                <a:ea typeface="Helvetica" pitchFamily="-84" charset="0"/>
                <a:cs typeface="Helvetica" pitchFamily="-84" charset="0"/>
              </a:rPr>
              <a:t>Nr. of degree </a:t>
            </a:r>
            <a:r>
              <a:rPr lang="hu-HU" sz="1400" i="1">
                <a:latin typeface="Helvetica" pitchFamily="-84" charset="0"/>
                <a:ea typeface="Helvetica" pitchFamily="-84" charset="0"/>
                <a:cs typeface="Helvetica" pitchFamily="-84" charset="0"/>
              </a:rPr>
              <a:t>k-1</a:t>
            </a:r>
            <a:r>
              <a:rPr lang="hu-HU" sz="1400">
                <a:latin typeface="Helvetica" pitchFamily="-84" charset="0"/>
                <a:ea typeface="Helvetica" pitchFamily="-84" charset="0"/>
                <a:cs typeface="Helvetica" pitchFamily="-84" charset="0"/>
              </a:rPr>
              <a:t> nodes that acquire a new link, becoming degree </a:t>
            </a:r>
            <a:r>
              <a:rPr lang="hu-HU" sz="1400" i="1">
                <a:latin typeface="Helvetica" pitchFamily="-84" charset="0"/>
                <a:ea typeface="Helvetica" pitchFamily="-84" charset="0"/>
                <a:cs typeface="Helvetica" pitchFamily="-84" charset="0"/>
              </a:rPr>
              <a:t>k</a:t>
            </a:r>
          </a:p>
        </p:txBody>
      </p:sp>
      <p:graphicFrame>
        <p:nvGraphicFramePr>
          <p:cNvPr id="40965" name="Object 5"/>
          <p:cNvGraphicFramePr>
            <a:graphicFrameLocks noChangeAspect="1"/>
          </p:cNvGraphicFramePr>
          <p:nvPr/>
        </p:nvGraphicFramePr>
        <p:xfrm>
          <a:off x="263525" y="1492250"/>
          <a:ext cx="2025650" cy="612775"/>
        </p:xfrm>
        <a:graphic>
          <a:graphicData uri="http://schemas.openxmlformats.org/presentationml/2006/ole">
            <mc:AlternateContent xmlns:mc="http://schemas.openxmlformats.org/markup-compatibility/2006">
              <mc:Choice xmlns:v="urn:schemas-microsoft-com:vml" Requires="v">
                <p:oleObj spid="_x0000_s8197" name="Equation" r:id="rId9" imgW="1295400" imgH="469900" progId="Equation.3">
                  <p:embed/>
                </p:oleObj>
              </mc:Choice>
              <mc:Fallback>
                <p:oleObj name="Equation" r:id="rId9" imgW="1295400" imgH="4699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3525" y="1492250"/>
                        <a:ext cx="2025650" cy="612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 name="Left Brace 22"/>
          <p:cNvSpPr/>
          <p:nvPr/>
        </p:nvSpPr>
        <p:spPr>
          <a:xfrm rot="16200000">
            <a:off x="6268244" y="2837656"/>
            <a:ext cx="298450" cy="541338"/>
          </a:xfrm>
          <a:prstGeom prst="leftBrace">
            <a:avLst/>
          </a:prstGeom>
          <a:noFill/>
          <a:ln>
            <a:solidFill>
              <a:srgbClr val="FF0000"/>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hu-HU"/>
          </a:p>
        </p:txBody>
      </p:sp>
      <p:sp>
        <p:nvSpPr>
          <p:cNvPr id="32780" name="TextBox 23"/>
          <p:cNvSpPr txBox="1">
            <a:spLocks noChangeArrowheads="1"/>
          </p:cNvSpPr>
          <p:nvPr/>
        </p:nvSpPr>
        <p:spPr bwMode="auto">
          <a:xfrm>
            <a:off x="5789613" y="3208338"/>
            <a:ext cx="1262062" cy="461962"/>
          </a:xfrm>
          <a:prstGeom prst="rect">
            <a:avLst/>
          </a:prstGeom>
          <a:noFill/>
          <a:ln w="9525">
            <a:noFill/>
            <a:miter lim="800000"/>
            <a:headEnd/>
            <a:tailEnd/>
          </a:ln>
        </p:spPr>
        <p:txBody>
          <a:bodyPr>
            <a:prstTxWarp prst="textNoShape">
              <a:avLst/>
            </a:prstTxWarp>
            <a:spAutoFit/>
          </a:bodyPr>
          <a:lstStyle/>
          <a:p>
            <a:pPr algn="ctr"/>
            <a:r>
              <a:rPr lang="hu-HU" sz="1200">
                <a:latin typeface="Helvetica" pitchFamily="-84" charset="0"/>
                <a:ea typeface="Helvetica" pitchFamily="-84" charset="0"/>
                <a:cs typeface="Helvetica" pitchFamily="-84" charset="0"/>
              </a:rPr>
              <a:t>Preferential attachment</a:t>
            </a:r>
          </a:p>
        </p:txBody>
      </p:sp>
      <p:sp>
        <p:nvSpPr>
          <p:cNvPr id="40973" name="TextBox 25"/>
          <p:cNvSpPr txBox="1">
            <a:spLocks noChangeArrowheads="1"/>
          </p:cNvSpPr>
          <p:nvPr/>
        </p:nvSpPr>
        <p:spPr bwMode="auto">
          <a:xfrm>
            <a:off x="220663" y="1114425"/>
            <a:ext cx="8615362" cy="307975"/>
          </a:xfrm>
          <a:prstGeom prst="rect">
            <a:avLst/>
          </a:prstGeom>
          <a:noFill/>
          <a:ln w="9525">
            <a:noFill/>
            <a:miter lim="800000"/>
            <a:headEnd/>
            <a:tailEnd/>
          </a:ln>
        </p:spPr>
        <p:txBody>
          <a:bodyPr>
            <a:prstTxWarp prst="textNoShape">
              <a:avLst/>
            </a:prstTxWarp>
            <a:spAutoFit/>
          </a:bodyPr>
          <a:lstStyle/>
          <a:p>
            <a:r>
              <a:rPr lang="hu-HU" sz="1400" dirty="0">
                <a:latin typeface="Helvetica" pitchFamily="-84" charset="0"/>
                <a:ea typeface="Helvetica" pitchFamily="-84" charset="0"/>
                <a:cs typeface="Helvetica" pitchFamily="-84" charset="0"/>
              </a:rPr>
              <a:t>Since at each timestep we add one node, we have N=t (total number of nodes =</a:t>
            </a:r>
            <a:r>
              <a:rPr lang="en-US" sz="1400" dirty="0">
                <a:latin typeface="Helvetica" pitchFamily="-84" charset="0"/>
                <a:ea typeface="Helvetica" pitchFamily="-84" charset="0"/>
                <a:cs typeface="Helvetica" pitchFamily="-84" charset="0"/>
              </a:rPr>
              <a:t> </a:t>
            </a:r>
            <a:r>
              <a:rPr lang="hu-HU" sz="1400" dirty="0">
                <a:latin typeface="Helvetica" pitchFamily="-84" charset="0"/>
                <a:ea typeface="Helvetica" pitchFamily="-84" charset="0"/>
                <a:cs typeface="Helvetica" pitchFamily="-84" charset="0"/>
              </a:rPr>
              <a:t>number of timesteps)</a:t>
            </a:r>
          </a:p>
        </p:txBody>
      </p:sp>
      <p:sp>
        <p:nvSpPr>
          <p:cNvPr id="40974" name="TextBox 26"/>
          <p:cNvSpPr txBox="1">
            <a:spLocks noChangeArrowheads="1"/>
          </p:cNvSpPr>
          <p:nvPr/>
        </p:nvSpPr>
        <p:spPr bwMode="auto">
          <a:xfrm>
            <a:off x="2501900" y="1560513"/>
            <a:ext cx="6446838" cy="307975"/>
          </a:xfrm>
          <a:prstGeom prst="rect">
            <a:avLst/>
          </a:prstGeom>
          <a:noFill/>
          <a:ln w="9525">
            <a:noFill/>
            <a:miter lim="800000"/>
            <a:headEnd/>
            <a:tailEnd/>
          </a:ln>
        </p:spPr>
        <p:txBody>
          <a:bodyPr>
            <a:prstTxWarp prst="textNoShape">
              <a:avLst/>
            </a:prstTxWarp>
            <a:spAutoFit/>
          </a:bodyPr>
          <a:lstStyle/>
          <a:p>
            <a:r>
              <a:rPr lang="hu-HU" sz="1400" i="1">
                <a:latin typeface="Helvetica" pitchFamily="-84" charset="0"/>
                <a:ea typeface="Helvetica" pitchFamily="-84" charset="0"/>
                <a:cs typeface="Helvetica" pitchFamily="-84" charset="0"/>
              </a:rPr>
              <a:t>2m</a:t>
            </a:r>
            <a:r>
              <a:rPr lang="hu-HU" sz="1400">
                <a:latin typeface="Helvetica" pitchFamily="-84" charset="0"/>
                <a:ea typeface="Helvetica" pitchFamily="-84" charset="0"/>
                <a:cs typeface="Helvetica" pitchFamily="-84" charset="0"/>
              </a:rPr>
              <a:t>: each node adds </a:t>
            </a:r>
            <a:r>
              <a:rPr lang="hu-HU" sz="1400" i="1">
                <a:latin typeface="Helvetica" pitchFamily="-84" charset="0"/>
                <a:ea typeface="Helvetica" pitchFamily="-84" charset="0"/>
                <a:cs typeface="Helvetica" pitchFamily="-84" charset="0"/>
              </a:rPr>
              <a:t>m </a:t>
            </a:r>
            <a:r>
              <a:rPr lang="hu-HU" sz="1400">
                <a:latin typeface="Helvetica" pitchFamily="-84" charset="0"/>
                <a:ea typeface="Helvetica" pitchFamily="-84" charset="0"/>
                <a:cs typeface="Helvetica" pitchFamily="-84" charset="0"/>
              </a:rPr>
              <a:t>links, but each link contributed to the degree of 2 nodes </a:t>
            </a:r>
          </a:p>
        </p:txBody>
      </p:sp>
      <p:sp>
        <p:nvSpPr>
          <p:cNvPr id="32783" name="TextBox 27"/>
          <p:cNvSpPr txBox="1">
            <a:spLocks noChangeArrowheads="1"/>
          </p:cNvSpPr>
          <p:nvPr/>
        </p:nvSpPr>
        <p:spPr bwMode="auto">
          <a:xfrm>
            <a:off x="273050" y="2574925"/>
            <a:ext cx="6121400" cy="522288"/>
          </a:xfrm>
          <a:prstGeom prst="rect">
            <a:avLst/>
          </a:prstGeom>
          <a:noFill/>
          <a:ln w="9525">
            <a:noFill/>
            <a:miter lim="800000"/>
            <a:headEnd/>
            <a:tailEnd/>
          </a:ln>
        </p:spPr>
        <p:txBody>
          <a:bodyPr>
            <a:prstTxWarp prst="textNoShape">
              <a:avLst/>
            </a:prstTxWarp>
            <a:spAutoFit/>
          </a:bodyPr>
          <a:lstStyle/>
          <a:p>
            <a:r>
              <a:rPr lang="hu-HU" sz="1400">
                <a:latin typeface="Helvetica" pitchFamily="-84" charset="0"/>
                <a:ea typeface="Helvetica" pitchFamily="-84" charset="0"/>
                <a:cs typeface="Helvetica" pitchFamily="-84" charset="0"/>
              </a:rPr>
              <a:t>Number of links added to degree </a:t>
            </a:r>
            <a:r>
              <a:rPr lang="hu-HU" sz="1400" i="1">
                <a:latin typeface="Helvetica" pitchFamily="-84" charset="0"/>
                <a:ea typeface="Helvetica" pitchFamily="-84" charset="0"/>
                <a:cs typeface="Helvetica" pitchFamily="-84" charset="0"/>
              </a:rPr>
              <a:t>k</a:t>
            </a:r>
            <a:r>
              <a:rPr lang="hu-HU" sz="1400">
                <a:latin typeface="Helvetica" pitchFamily="-84" charset="0"/>
                <a:ea typeface="Helvetica" pitchFamily="-84" charset="0"/>
                <a:cs typeface="Helvetica" pitchFamily="-84" charset="0"/>
              </a:rPr>
              <a:t> nodes after the arrival of a new node:</a:t>
            </a:r>
          </a:p>
          <a:p>
            <a:endParaRPr lang="hu-HU" sz="1400"/>
          </a:p>
        </p:txBody>
      </p:sp>
      <p:graphicFrame>
        <p:nvGraphicFramePr>
          <p:cNvPr id="32774" name="Object 6"/>
          <p:cNvGraphicFramePr>
            <a:graphicFrameLocks noChangeAspect="1"/>
          </p:cNvGraphicFramePr>
          <p:nvPr/>
        </p:nvGraphicFramePr>
        <p:xfrm>
          <a:off x="6205538" y="2536825"/>
          <a:ext cx="2784475" cy="446088"/>
        </p:xfrm>
        <a:graphic>
          <a:graphicData uri="http://schemas.openxmlformats.org/presentationml/2006/ole">
            <mc:AlternateContent xmlns:mc="http://schemas.openxmlformats.org/markup-compatibility/2006">
              <mc:Choice xmlns:v="urn:schemas-microsoft-com:vml" Requires="v">
                <p:oleObj spid="_x0000_s8198" name="Equation" r:id="rId11" imgW="1854200" imgH="355600" progId="Equation.3">
                  <p:embed/>
                </p:oleObj>
              </mc:Choice>
              <mc:Fallback>
                <p:oleObj name="Equation" r:id="rId11" imgW="1854200" imgH="3556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05538" y="2536825"/>
                        <a:ext cx="2784475" cy="446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 name="Left Brace 29"/>
          <p:cNvSpPr/>
          <p:nvPr/>
        </p:nvSpPr>
        <p:spPr>
          <a:xfrm rot="16200000">
            <a:off x="7743032" y="2867818"/>
            <a:ext cx="298450" cy="271463"/>
          </a:xfrm>
          <a:prstGeom prst="leftBrace">
            <a:avLst/>
          </a:prstGeom>
          <a:noFill/>
          <a:ln>
            <a:solidFill>
              <a:srgbClr val="FF0000"/>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hu-HU"/>
          </a:p>
        </p:txBody>
      </p:sp>
      <p:sp>
        <p:nvSpPr>
          <p:cNvPr id="31" name="Left Brace 30"/>
          <p:cNvSpPr/>
          <p:nvPr/>
        </p:nvSpPr>
        <p:spPr>
          <a:xfrm rot="5400000">
            <a:off x="7052469" y="2209006"/>
            <a:ext cx="298450" cy="674688"/>
          </a:xfrm>
          <a:prstGeom prst="leftBrace">
            <a:avLst/>
          </a:prstGeom>
          <a:noFill/>
          <a:ln>
            <a:solidFill>
              <a:srgbClr val="FF0000"/>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hu-HU"/>
          </a:p>
        </p:txBody>
      </p:sp>
      <p:sp>
        <p:nvSpPr>
          <p:cNvPr id="32786" name="TextBox 31"/>
          <p:cNvSpPr txBox="1">
            <a:spLocks noChangeArrowheads="1"/>
          </p:cNvSpPr>
          <p:nvPr/>
        </p:nvSpPr>
        <p:spPr bwMode="auto">
          <a:xfrm>
            <a:off x="6567488" y="1993900"/>
            <a:ext cx="1262062" cy="461963"/>
          </a:xfrm>
          <a:prstGeom prst="rect">
            <a:avLst/>
          </a:prstGeom>
          <a:noFill/>
          <a:ln w="9525">
            <a:noFill/>
            <a:miter lim="800000"/>
            <a:headEnd/>
            <a:tailEnd/>
          </a:ln>
        </p:spPr>
        <p:txBody>
          <a:bodyPr>
            <a:prstTxWarp prst="textNoShape">
              <a:avLst/>
            </a:prstTxWarp>
            <a:spAutoFit/>
          </a:bodyPr>
          <a:lstStyle/>
          <a:p>
            <a:pPr algn="ctr"/>
            <a:r>
              <a:rPr lang="hu-HU" sz="1200">
                <a:latin typeface="Helvetica" pitchFamily="-84" charset="0"/>
                <a:ea typeface="Helvetica" pitchFamily="-84" charset="0"/>
                <a:cs typeface="Helvetica" pitchFamily="-84" charset="0"/>
              </a:rPr>
              <a:t>Total number of k-nodes</a:t>
            </a:r>
          </a:p>
        </p:txBody>
      </p:sp>
      <p:sp>
        <p:nvSpPr>
          <p:cNvPr id="32787" name="TextBox 32"/>
          <p:cNvSpPr txBox="1">
            <a:spLocks noChangeArrowheads="1"/>
          </p:cNvSpPr>
          <p:nvPr/>
        </p:nvSpPr>
        <p:spPr bwMode="auto">
          <a:xfrm>
            <a:off x="7264400" y="3082925"/>
            <a:ext cx="1262063" cy="646113"/>
          </a:xfrm>
          <a:prstGeom prst="rect">
            <a:avLst/>
          </a:prstGeom>
          <a:noFill/>
          <a:ln w="9525">
            <a:noFill/>
            <a:miter lim="800000"/>
            <a:headEnd/>
            <a:tailEnd/>
          </a:ln>
        </p:spPr>
        <p:txBody>
          <a:bodyPr>
            <a:prstTxWarp prst="textNoShape">
              <a:avLst/>
            </a:prstTxWarp>
            <a:spAutoFit/>
          </a:bodyPr>
          <a:lstStyle/>
          <a:p>
            <a:pPr algn="ctr"/>
            <a:r>
              <a:rPr lang="hu-HU" sz="1200">
                <a:latin typeface="Helvetica" pitchFamily="-84" charset="0"/>
                <a:ea typeface="Helvetica" pitchFamily="-84" charset="0"/>
                <a:cs typeface="Helvetica" pitchFamily="-84" charset="0"/>
              </a:rPr>
              <a:t>New node adds m new links to other nodes</a:t>
            </a:r>
          </a:p>
        </p:txBody>
      </p:sp>
      <p:graphicFrame>
        <p:nvGraphicFramePr>
          <p:cNvPr id="32775" name="Object 7"/>
          <p:cNvGraphicFramePr>
            <a:graphicFrameLocks noChangeAspect="1"/>
          </p:cNvGraphicFramePr>
          <p:nvPr/>
        </p:nvGraphicFramePr>
        <p:xfrm>
          <a:off x="3476625" y="3748088"/>
          <a:ext cx="801688" cy="446087"/>
        </p:xfrm>
        <a:graphic>
          <a:graphicData uri="http://schemas.openxmlformats.org/presentationml/2006/ole">
            <mc:AlternateContent xmlns:mc="http://schemas.openxmlformats.org/markup-compatibility/2006">
              <mc:Choice xmlns:v="urn:schemas-microsoft-com:vml" Requires="v">
                <p:oleObj spid="_x0000_s8199" name="Equation" r:id="rId13" imgW="533400" imgH="355600" progId="Equation.3">
                  <p:embed/>
                </p:oleObj>
              </mc:Choice>
              <mc:Fallback>
                <p:oleObj name="Equation" r:id="rId13" imgW="533400" imgH="35560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476625" y="3748088"/>
                        <a:ext cx="801688" cy="4460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2788" name="TextBox 34"/>
          <p:cNvSpPr txBox="1">
            <a:spLocks noChangeArrowheads="1"/>
          </p:cNvSpPr>
          <p:nvPr/>
        </p:nvSpPr>
        <p:spPr bwMode="auto">
          <a:xfrm>
            <a:off x="95250" y="3722688"/>
            <a:ext cx="3127375" cy="522287"/>
          </a:xfrm>
          <a:prstGeom prst="rect">
            <a:avLst/>
          </a:prstGeom>
          <a:noFill/>
          <a:ln w="9525">
            <a:noFill/>
            <a:miter lim="800000"/>
            <a:headEnd/>
            <a:tailEnd/>
          </a:ln>
        </p:spPr>
        <p:txBody>
          <a:bodyPr>
            <a:prstTxWarp prst="textNoShape">
              <a:avLst/>
            </a:prstTxWarp>
            <a:spAutoFit/>
          </a:bodyPr>
          <a:lstStyle/>
          <a:p>
            <a:r>
              <a:rPr lang="hu-HU" sz="1400">
                <a:latin typeface="Helvetica" pitchFamily="-84" charset="0"/>
                <a:ea typeface="Helvetica" pitchFamily="-84" charset="0"/>
                <a:cs typeface="Helvetica" pitchFamily="-84" charset="0"/>
              </a:rPr>
              <a:t>Nr. of degree</a:t>
            </a:r>
            <a:r>
              <a:rPr lang="hu-HU" sz="1400" i="1">
                <a:latin typeface="Helvetica" pitchFamily="-84" charset="0"/>
                <a:ea typeface="Helvetica" pitchFamily="-84" charset="0"/>
                <a:cs typeface="Helvetica" pitchFamily="-84" charset="0"/>
              </a:rPr>
              <a:t> k </a:t>
            </a:r>
            <a:r>
              <a:rPr lang="hu-HU" sz="1400">
                <a:latin typeface="Helvetica" pitchFamily="-84" charset="0"/>
                <a:ea typeface="Helvetica" pitchFamily="-84" charset="0"/>
                <a:cs typeface="Helvetica" pitchFamily="-84" charset="0"/>
              </a:rPr>
              <a:t>nodes that acquire a new link, becoming degree </a:t>
            </a:r>
            <a:r>
              <a:rPr lang="hu-HU" sz="1400" i="1">
                <a:latin typeface="Helvetica" pitchFamily="-84" charset="0"/>
                <a:ea typeface="Helvetica" pitchFamily="-84" charset="0"/>
                <a:cs typeface="Helvetica" pitchFamily="-84" charset="0"/>
              </a:rPr>
              <a:t>k+1</a:t>
            </a:r>
          </a:p>
        </p:txBody>
      </p:sp>
      <p:sp>
        <p:nvSpPr>
          <p:cNvPr id="36" name="Left Brace 35"/>
          <p:cNvSpPr/>
          <p:nvPr/>
        </p:nvSpPr>
        <p:spPr>
          <a:xfrm rot="16200000">
            <a:off x="1852613" y="3995737"/>
            <a:ext cx="298450" cy="1749425"/>
          </a:xfrm>
          <a:prstGeom prst="leftBrace">
            <a:avLst/>
          </a:prstGeom>
          <a:noFill/>
          <a:ln>
            <a:solidFill>
              <a:srgbClr val="FF0000"/>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hu-HU"/>
          </a:p>
        </p:txBody>
      </p:sp>
      <p:sp>
        <p:nvSpPr>
          <p:cNvPr id="37" name="Left Brace 36"/>
          <p:cNvSpPr/>
          <p:nvPr/>
        </p:nvSpPr>
        <p:spPr>
          <a:xfrm rot="16200000">
            <a:off x="3499644" y="4368006"/>
            <a:ext cx="298450" cy="985838"/>
          </a:xfrm>
          <a:prstGeom prst="leftBrace">
            <a:avLst/>
          </a:prstGeom>
          <a:noFill/>
          <a:ln>
            <a:solidFill>
              <a:srgbClr val="FF0000"/>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hu-HU"/>
          </a:p>
        </p:txBody>
      </p:sp>
      <p:sp>
        <p:nvSpPr>
          <p:cNvPr id="38" name="Left Brace 37"/>
          <p:cNvSpPr/>
          <p:nvPr/>
        </p:nvSpPr>
        <p:spPr>
          <a:xfrm rot="16200000">
            <a:off x="6545263" y="4344987"/>
            <a:ext cx="298450" cy="1050925"/>
          </a:xfrm>
          <a:prstGeom prst="leftBrace">
            <a:avLst/>
          </a:prstGeom>
          <a:noFill/>
          <a:ln>
            <a:solidFill>
              <a:srgbClr val="FF0000"/>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hu-HU"/>
          </a:p>
        </p:txBody>
      </p:sp>
      <p:sp>
        <p:nvSpPr>
          <p:cNvPr id="39" name="Left Brace 38"/>
          <p:cNvSpPr/>
          <p:nvPr/>
        </p:nvSpPr>
        <p:spPr>
          <a:xfrm rot="16200000">
            <a:off x="4997450" y="4089400"/>
            <a:ext cx="298450" cy="1562100"/>
          </a:xfrm>
          <a:prstGeom prst="leftBrace">
            <a:avLst/>
          </a:prstGeom>
          <a:noFill/>
          <a:ln>
            <a:solidFill>
              <a:srgbClr val="FF0000"/>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hu-HU"/>
          </a:p>
        </p:txBody>
      </p:sp>
      <p:sp>
        <p:nvSpPr>
          <p:cNvPr id="32793" name="TextBox 39"/>
          <p:cNvSpPr txBox="1">
            <a:spLocks noChangeArrowheads="1"/>
          </p:cNvSpPr>
          <p:nvPr/>
        </p:nvSpPr>
        <p:spPr bwMode="auto">
          <a:xfrm>
            <a:off x="895350" y="5019675"/>
            <a:ext cx="1625600" cy="276225"/>
          </a:xfrm>
          <a:prstGeom prst="rect">
            <a:avLst/>
          </a:prstGeom>
          <a:noFill/>
          <a:ln w="9525">
            <a:noFill/>
            <a:miter lim="800000"/>
            <a:headEnd/>
            <a:tailEnd/>
          </a:ln>
        </p:spPr>
        <p:txBody>
          <a:bodyPr wrap="none">
            <a:prstTxWarp prst="textNoShape">
              <a:avLst/>
            </a:prstTxWarp>
            <a:spAutoFit/>
          </a:bodyPr>
          <a:lstStyle/>
          <a:p>
            <a:r>
              <a:rPr lang="hu-HU" sz="1200">
                <a:latin typeface="Helvetica" pitchFamily="-84" charset="0"/>
                <a:ea typeface="Helvetica" pitchFamily="-84" charset="0"/>
                <a:cs typeface="Helvetica" pitchFamily="-84" charset="0"/>
              </a:rPr>
              <a:t># k-nodes at time t+1</a:t>
            </a:r>
          </a:p>
        </p:txBody>
      </p:sp>
      <p:sp>
        <p:nvSpPr>
          <p:cNvPr id="32794" name="TextBox 40"/>
          <p:cNvSpPr txBox="1">
            <a:spLocks noChangeArrowheads="1"/>
          </p:cNvSpPr>
          <p:nvPr/>
        </p:nvSpPr>
        <p:spPr bwMode="auto">
          <a:xfrm>
            <a:off x="3127375" y="5010150"/>
            <a:ext cx="969963" cy="461963"/>
          </a:xfrm>
          <a:prstGeom prst="rect">
            <a:avLst/>
          </a:prstGeom>
          <a:noFill/>
          <a:ln w="9525">
            <a:noFill/>
            <a:miter lim="800000"/>
            <a:headEnd/>
            <a:tailEnd/>
          </a:ln>
        </p:spPr>
        <p:txBody>
          <a:bodyPr>
            <a:prstTxWarp prst="textNoShape">
              <a:avLst/>
            </a:prstTxWarp>
            <a:spAutoFit/>
          </a:bodyPr>
          <a:lstStyle/>
          <a:p>
            <a:pPr algn="ctr"/>
            <a:r>
              <a:rPr lang="hu-HU" sz="1200">
                <a:latin typeface="Helvetica" pitchFamily="-84" charset="0"/>
                <a:ea typeface="Helvetica" pitchFamily="-84" charset="0"/>
                <a:cs typeface="Helvetica" pitchFamily="-84" charset="0"/>
              </a:rPr>
              <a:t># k-nodes at time t</a:t>
            </a:r>
          </a:p>
        </p:txBody>
      </p:sp>
      <p:sp>
        <p:nvSpPr>
          <p:cNvPr id="32795" name="TextBox 41"/>
          <p:cNvSpPr txBox="1">
            <a:spLocks noChangeArrowheads="1"/>
          </p:cNvSpPr>
          <p:nvPr/>
        </p:nvSpPr>
        <p:spPr bwMode="auto">
          <a:xfrm>
            <a:off x="4506913" y="4979988"/>
            <a:ext cx="1295400" cy="646112"/>
          </a:xfrm>
          <a:prstGeom prst="rect">
            <a:avLst/>
          </a:prstGeom>
          <a:noFill/>
          <a:ln w="9525">
            <a:noFill/>
            <a:miter lim="800000"/>
            <a:headEnd/>
            <a:tailEnd/>
          </a:ln>
        </p:spPr>
        <p:txBody>
          <a:bodyPr>
            <a:prstTxWarp prst="textNoShape">
              <a:avLst/>
            </a:prstTxWarp>
            <a:spAutoFit/>
          </a:bodyPr>
          <a:lstStyle/>
          <a:p>
            <a:pPr algn="ctr"/>
            <a:r>
              <a:rPr lang="hu-HU" sz="1200">
                <a:latin typeface="Helvetica" pitchFamily="-84" charset="0"/>
                <a:ea typeface="Helvetica" pitchFamily="-84" charset="0"/>
                <a:cs typeface="Helvetica" pitchFamily="-84" charset="0"/>
              </a:rPr>
              <a:t>Gain of  k-nodes via</a:t>
            </a:r>
          </a:p>
          <a:p>
            <a:pPr algn="ctr"/>
            <a:r>
              <a:rPr lang="hu-HU" sz="1200">
                <a:latin typeface="Helvetica" pitchFamily="-84" charset="0"/>
                <a:ea typeface="Helvetica" pitchFamily="-84" charset="0"/>
                <a:cs typeface="Helvetica" pitchFamily="-84" charset="0"/>
              </a:rPr>
              <a:t>k-1</a:t>
            </a:r>
            <a:r>
              <a:rPr lang="en-US" sz="1200">
                <a:latin typeface="Helvetica" pitchFamily="-84" charset="0"/>
                <a:ea typeface="Helvetica" pitchFamily="-84" charset="0"/>
                <a:cs typeface="Helvetica" pitchFamily="-84" charset="0"/>
                <a:sym typeface="Wingdings" pitchFamily="-84" charset="2"/>
              </a:rPr>
              <a:t></a:t>
            </a:r>
            <a:r>
              <a:rPr lang="hu-HU" sz="1200">
                <a:latin typeface="Helvetica" pitchFamily="-84" charset="0"/>
                <a:ea typeface="Helvetica" pitchFamily="-84" charset="0"/>
                <a:cs typeface="Helvetica" pitchFamily="-84" charset="0"/>
              </a:rPr>
              <a:t> k</a:t>
            </a:r>
          </a:p>
        </p:txBody>
      </p:sp>
      <p:sp>
        <p:nvSpPr>
          <p:cNvPr id="32796" name="TextBox 42"/>
          <p:cNvSpPr txBox="1">
            <a:spLocks noChangeArrowheads="1"/>
          </p:cNvSpPr>
          <p:nvPr/>
        </p:nvSpPr>
        <p:spPr bwMode="auto">
          <a:xfrm>
            <a:off x="6116638" y="4957763"/>
            <a:ext cx="1152525" cy="646112"/>
          </a:xfrm>
          <a:prstGeom prst="rect">
            <a:avLst/>
          </a:prstGeom>
          <a:noFill/>
          <a:ln w="9525">
            <a:noFill/>
            <a:miter lim="800000"/>
            <a:headEnd/>
            <a:tailEnd/>
          </a:ln>
        </p:spPr>
        <p:txBody>
          <a:bodyPr>
            <a:prstTxWarp prst="textNoShape">
              <a:avLst/>
            </a:prstTxWarp>
            <a:spAutoFit/>
          </a:bodyPr>
          <a:lstStyle/>
          <a:p>
            <a:pPr algn="ctr"/>
            <a:r>
              <a:rPr lang="hu-HU" sz="1200">
                <a:latin typeface="Helvetica" pitchFamily="-84" charset="0"/>
                <a:ea typeface="Helvetica" pitchFamily="-84" charset="0"/>
                <a:cs typeface="Helvetica" pitchFamily="-84" charset="0"/>
              </a:rPr>
              <a:t>Loss  of  k-nodes via</a:t>
            </a:r>
          </a:p>
          <a:p>
            <a:pPr algn="ctr"/>
            <a:r>
              <a:rPr lang="hu-HU" sz="1200">
                <a:latin typeface="Helvetica" pitchFamily="-84" charset="0"/>
                <a:ea typeface="Helvetica" pitchFamily="-84" charset="0"/>
                <a:cs typeface="Helvetica" pitchFamily="-84" charset="0"/>
                <a:sym typeface="Wingdings" pitchFamily="-84" charset="2"/>
              </a:rPr>
              <a:t>k</a:t>
            </a:r>
            <a:r>
              <a:rPr lang="en-US" sz="1200">
                <a:latin typeface="Helvetica" pitchFamily="-84" charset="0"/>
                <a:ea typeface="Helvetica" pitchFamily="-84" charset="0"/>
                <a:cs typeface="Helvetica" pitchFamily="-84" charset="0"/>
                <a:sym typeface="Wingdings" pitchFamily="-84" charset="2"/>
              </a:rPr>
              <a:t></a:t>
            </a:r>
            <a:r>
              <a:rPr lang="hu-HU" sz="1200">
                <a:latin typeface="Helvetica" pitchFamily="-84" charset="0"/>
                <a:ea typeface="Helvetica" pitchFamily="-84" charset="0"/>
                <a:cs typeface="Helvetica" pitchFamily="-84" charset="0"/>
              </a:rPr>
              <a:t> k+1</a:t>
            </a:r>
          </a:p>
        </p:txBody>
      </p:sp>
      <p:sp>
        <p:nvSpPr>
          <p:cNvPr id="40989"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84" charset="0"/>
                <a:ea typeface="Helvetica" pitchFamily="-84" charset="0"/>
                <a:cs typeface="Helvetica" pitchFamily="-84" charset="0"/>
              </a:rPr>
              <a:t>MFT - Degree Distribution: Rate Equation</a:t>
            </a:r>
          </a:p>
          <a:p>
            <a:pPr>
              <a:spcBef>
                <a:spcPct val="20000"/>
              </a:spcBef>
            </a:pPr>
            <a:r>
              <a:rPr lang="en-US" sz="2000" b="1">
                <a:solidFill>
                  <a:schemeClr val="bg1"/>
                </a:solidFill>
                <a:latin typeface="Helvetica" pitchFamily="-84" charset="0"/>
                <a:ea typeface="Helvetica" pitchFamily="-84" charset="0"/>
                <a:cs typeface="Helvetica" pitchFamily="-84" charset="0"/>
              </a:rPr>
              <a:t> </a:t>
            </a:r>
          </a:p>
        </p:txBody>
      </p:sp>
      <p:sp>
        <p:nvSpPr>
          <p:cNvPr id="2" name="Oval 1"/>
          <p:cNvSpPr/>
          <p:nvPr/>
        </p:nvSpPr>
        <p:spPr>
          <a:xfrm>
            <a:off x="6785927" y="2574925"/>
            <a:ext cx="269875" cy="299244"/>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p:nvPr/>
        </p:nvSpPr>
        <p:spPr>
          <a:xfrm>
            <a:off x="6516052" y="2755105"/>
            <a:ext cx="269875" cy="299244"/>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835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8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78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78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78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77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277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77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278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277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279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279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79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279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277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8" grpId="0"/>
      <p:bldP spid="23" grpId="0" animBg="1"/>
      <p:bldP spid="32780" grpId="0"/>
      <p:bldP spid="32783" grpId="0"/>
      <p:bldP spid="30" grpId="0" animBg="1"/>
      <p:bldP spid="31" grpId="0" animBg="1"/>
      <p:bldP spid="32786" grpId="0"/>
      <p:bldP spid="32787" grpId="0"/>
      <p:bldP spid="32788" grpId="0"/>
      <p:bldP spid="36" grpId="0" animBg="1"/>
      <p:bldP spid="37" grpId="0" animBg="1"/>
      <p:bldP spid="38" grpId="0" animBg="1"/>
      <p:bldP spid="39" grpId="0" animBg="1"/>
      <p:bldP spid="32793" grpId="0"/>
      <p:bldP spid="32794" grpId="0"/>
      <p:bldP spid="32795" grpId="0"/>
      <p:bldP spid="32796" grpId="0"/>
      <p:bldP spid="2" grpId="0" animBg="1"/>
      <p:bldP spid="3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794" name="Object 5"/>
          <p:cNvGraphicFramePr>
            <a:graphicFrameLocks noChangeAspect="1"/>
          </p:cNvGraphicFramePr>
          <p:nvPr/>
        </p:nvGraphicFramePr>
        <p:xfrm>
          <a:off x="1054100" y="3525838"/>
          <a:ext cx="5207000" cy="542925"/>
        </p:xfrm>
        <a:graphic>
          <a:graphicData uri="http://schemas.openxmlformats.org/presentationml/2006/ole">
            <mc:AlternateContent xmlns:mc="http://schemas.openxmlformats.org/markup-compatibility/2006">
              <mc:Choice xmlns:v="urn:schemas-microsoft-com:vml" Requires="v">
                <p:oleObj spid="_x0000_s9218" name="Equation" r:id="rId3" imgW="2844800" imgH="355600" progId="Equation.3">
                  <p:embed/>
                </p:oleObj>
              </mc:Choice>
              <mc:Fallback>
                <p:oleObj name="Equation" r:id="rId3" imgW="2844800" imgH="355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4100" y="3525838"/>
                        <a:ext cx="5207000" cy="542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988" name="Text Box 13"/>
          <p:cNvSpPr txBox="1">
            <a:spLocks noChangeArrowheads="1"/>
          </p:cNvSpPr>
          <p:nvPr/>
        </p:nvSpPr>
        <p:spPr bwMode="auto">
          <a:xfrm>
            <a:off x="146050" y="5340020"/>
            <a:ext cx="7010400" cy="307777"/>
          </a:xfrm>
          <a:prstGeom prst="rect">
            <a:avLst/>
          </a:prstGeom>
          <a:noFill/>
          <a:ln w="9525">
            <a:noFill/>
            <a:miter lim="800000"/>
            <a:headEnd/>
            <a:tailEnd/>
          </a:ln>
        </p:spPr>
        <p:txBody>
          <a:bodyPr>
            <a:prstTxWarp prst="textNoShape">
              <a:avLst/>
            </a:prstTxWarp>
            <a:spAutoFit/>
          </a:bodyPr>
          <a:lstStyle/>
          <a:p>
            <a:pPr>
              <a:spcBef>
                <a:spcPct val="50000"/>
              </a:spcBef>
            </a:pPr>
            <a:r>
              <a:rPr lang="en-US" sz="1400" dirty="0">
                <a:solidFill>
                  <a:srgbClr val="000000"/>
                </a:solidFill>
                <a:latin typeface="Times New Roman" pitchFamily="-84" charset="0"/>
                <a:ea typeface="Arial" pitchFamily="-84" charset="0"/>
                <a:cs typeface="Arial" pitchFamily="-84" charset="0"/>
              </a:rPr>
              <a:t>A.-</a:t>
            </a:r>
            <a:r>
              <a:rPr lang="en-US" sz="1400" dirty="0" err="1">
                <a:solidFill>
                  <a:srgbClr val="000000"/>
                </a:solidFill>
                <a:latin typeface="Times New Roman" pitchFamily="-84" charset="0"/>
                <a:ea typeface="Arial" pitchFamily="-84" charset="0"/>
                <a:cs typeface="Arial" pitchFamily="-84" charset="0"/>
              </a:rPr>
              <a:t>L.Barabási</a:t>
            </a:r>
            <a:r>
              <a:rPr lang="en-US" sz="1400" dirty="0">
                <a:solidFill>
                  <a:srgbClr val="000000"/>
                </a:solidFill>
                <a:latin typeface="Times New Roman" pitchFamily="-84" charset="0"/>
                <a:ea typeface="Arial" pitchFamily="-84" charset="0"/>
                <a:cs typeface="Arial" pitchFamily="-84" charset="0"/>
              </a:rPr>
              <a:t>, R. Albert and H. </a:t>
            </a:r>
            <a:r>
              <a:rPr lang="en-US" sz="1400" dirty="0" err="1">
                <a:solidFill>
                  <a:srgbClr val="000000"/>
                </a:solidFill>
                <a:latin typeface="Times New Roman" pitchFamily="-84" charset="0"/>
                <a:ea typeface="Arial" pitchFamily="-84" charset="0"/>
                <a:cs typeface="Arial" pitchFamily="-84" charset="0"/>
              </a:rPr>
              <a:t>Jeong</a:t>
            </a:r>
            <a:r>
              <a:rPr lang="en-US" sz="1400" dirty="0">
                <a:solidFill>
                  <a:srgbClr val="000000"/>
                </a:solidFill>
                <a:latin typeface="Times New Roman" pitchFamily="-84" charset="0"/>
                <a:ea typeface="Arial" pitchFamily="-84" charset="0"/>
                <a:cs typeface="Arial" pitchFamily="-84" charset="0"/>
              </a:rPr>
              <a:t>, </a:t>
            </a:r>
            <a:r>
              <a:rPr lang="en-US" sz="1400" i="1" dirty="0" err="1">
                <a:solidFill>
                  <a:srgbClr val="000000"/>
                </a:solidFill>
                <a:latin typeface="Times New Roman" pitchFamily="-84" charset="0"/>
                <a:ea typeface="Arial" pitchFamily="-84" charset="0"/>
                <a:cs typeface="Arial" pitchFamily="-84" charset="0"/>
              </a:rPr>
              <a:t>Physica</a:t>
            </a:r>
            <a:r>
              <a:rPr lang="en-US" sz="1400" i="1" dirty="0">
                <a:solidFill>
                  <a:srgbClr val="000000"/>
                </a:solidFill>
                <a:latin typeface="Times New Roman" pitchFamily="-84" charset="0"/>
                <a:ea typeface="Arial" pitchFamily="-84" charset="0"/>
                <a:cs typeface="Arial" pitchFamily="-84" charset="0"/>
              </a:rPr>
              <a:t> </a:t>
            </a:r>
            <a:r>
              <a:rPr lang="en-US" sz="1400" dirty="0">
                <a:solidFill>
                  <a:srgbClr val="000000"/>
                </a:solidFill>
                <a:latin typeface="Times New Roman" pitchFamily="-84" charset="0"/>
                <a:ea typeface="Arial" pitchFamily="-84" charset="0"/>
                <a:cs typeface="Arial" pitchFamily="-84" charset="0"/>
              </a:rPr>
              <a:t>A </a:t>
            </a:r>
            <a:r>
              <a:rPr lang="en-US" sz="1400" b="1" dirty="0">
                <a:solidFill>
                  <a:srgbClr val="000000"/>
                </a:solidFill>
                <a:latin typeface="Times New Roman" pitchFamily="-84" charset="0"/>
                <a:ea typeface="Arial" pitchFamily="-84" charset="0"/>
                <a:cs typeface="Arial" pitchFamily="-84" charset="0"/>
              </a:rPr>
              <a:t>272,</a:t>
            </a:r>
            <a:r>
              <a:rPr lang="en-US" sz="1400" dirty="0">
                <a:solidFill>
                  <a:srgbClr val="000000"/>
                </a:solidFill>
                <a:latin typeface="Times New Roman" pitchFamily="-84" charset="0"/>
                <a:ea typeface="Arial" pitchFamily="-84" charset="0"/>
                <a:cs typeface="Arial" pitchFamily="-84" charset="0"/>
              </a:rPr>
              <a:t> 173 (1999)</a:t>
            </a:r>
          </a:p>
        </p:txBody>
      </p:sp>
      <p:sp>
        <p:nvSpPr>
          <p:cNvPr id="36" name="Left Brace 35"/>
          <p:cNvSpPr/>
          <p:nvPr/>
        </p:nvSpPr>
        <p:spPr>
          <a:xfrm rot="16200000">
            <a:off x="1869282" y="3215481"/>
            <a:ext cx="296862" cy="1749425"/>
          </a:xfrm>
          <a:prstGeom prst="leftBrace">
            <a:avLst/>
          </a:prstGeom>
          <a:noFill/>
          <a:ln>
            <a:solidFill>
              <a:srgbClr val="FF0000"/>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hu-HU"/>
          </a:p>
        </p:txBody>
      </p:sp>
      <p:sp>
        <p:nvSpPr>
          <p:cNvPr id="37" name="Left Brace 36"/>
          <p:cNvSpPr/>
          <p:nvPr/>
        </p:nvSpPr>
        <p:spPr>
          <a:xfrm rot="16200000">
            <a:off x="3516313" y="3586162"/>
            <a:ext cx="298450" cy="987425"/>
          </a:xfrm>
          <a:prstGeom prst="leftBrace">
            <a:avLst/>
          </a:prstGeom>
          <a:noFill/>
          <a:ln>
            <a:solidFill>
              <a:srgbClr val="FF0000"/>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hu-HU"/>
          </a:p>
        </p:txBody>
      </p:sp>
      <p:sp>
        <p:nvSpPr>
          <p:cNvPr id="38" name="Left Brace 37"/>
          <p:cNvSpPr/>
          <p:nvPr/>
        </p:nvSpPr>
        <p:spPr>
          <a:xfrm rot="16200000">
            <a:off x="5506244" y="3652044"/>
            <a:ext cx="296863" cy="1050925"/>
          </a:xfrm>
          <a:prstGeom prst="leftBrace">
            <a:avLst/>
          </a:prstGeom>
          <a:noFill/>
          <a:ln>
            <a:solidFill>
              <a:srgbClr val="FF0000"/>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hu-HU"/>
          </a:p>
        </p:txBody>
      </p:sp>
      <p:sp>
        <p:nvSpPr>
          <p:cNvPr id="39" name="Left Brace 38"/>
          <p:cNvSpPr/>
          <p:nvPr/>
        </p:nvSpPr>
        <p:spPr>
          <a:xfrm rot="16200000">
            <a:off x="4535488" y="3787775"/>
            <a:ext cx="296862" cy="604838"/>
          </a:xfrm>
          <a:prstGeom prst="leftBrace">
            <a:avLst/>
          </a:prstGeom>
          <a:noFill/>
          <a:ln>
            <a:solidFill>
              <a:srgbClr val="FF0000"/>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hu-HU"/>
          </a:p>
        </p:txBody>
      </p:sp>
      <p:sp>
        <p:nvSpPr>
          <p:cNvPr id="33801" name="TextBox 39"/>
          <p:cNvSpPr txBox="1">
            <a:spLocks noChangeArrowheads="1"/>
          </p:cNvSpPr>
          <p:nvPr/>
        </p:nvSpPr>
        <p:spPr bwMode="auto">
          <a:xfrm>
            <a:off x="912813" y="4238625"/>
            <a:ext cx="1925637" cy="307975"/>
          </a:xfrm>
          <a:prstGeom prst="rect">
            <a:avLst/>
          </a:prstGeom>
          <a:noFill/>
          <a:ln w="9525">
            <a:noFill/>
            <a:miter lim="800000"/>
            <a:headEnd/>
            <a:tailEnd/>
          </a:ln>
        </p:spPr>
        <p:txBody>
          <a:bodyPr wrap="none">
            <a:prstTxWarp prst="textNoShape">
              <a:avLst/>
            </a:prstTxWarp>
            <a:spAutoFit/>
          </a:bodyPr>
          <a:lstStyle/>
          <a:p>
            <a:r>
              <a:rPr lang="hu-HU" sz="1400">
                <a:latin typeface="Helvetica" pitchFamily="-84" charset="0"/>
                <a:ea typeface="Helvetica" pitchFamily="-84" charset="0"/>
                <a:cs typeface="Helvetica" pitchFamily="-84" charset="0"/>
              </a:rPr>
              <a:t># m-nodes at time t+1</a:t>
            </a:r>
          </a:p>
        </p:txBody>
      </p:sp>
      <p:sp>
        <p:nvSpPr>
          <p:cNvPr id="33802" name="TextBox 40"/>
          <p:cNvSpPr txBox="1">
            <a:spLocks noChangeArrowheads="1"/>
          </p:cNvSpPr>
          <p:nvPr/>
        </p:nvSpPr>
        <p:spPr bwMode="auto">
          <a:xfrm>
            <a:off x="3143250" y="4229100"/>
            <a:ext cx="969963" cy="738188"/>
          </a:xfrm>
          <a:prstGeom prst="rect">
            <a:avLst/>
          </a:prstGeom>
          <a:noFill/>
          <a:ln w="9525">
            <a:noFill/>
            <a:miter lim="800000"/>
            <a:headEnd/>
            <a:tailEnd/>
          </a:ln>
        </p:spPr>
        <p:txBody>
          <a:bodyPr>
            <a:prstTxWarp prst="textNoShape">
              <a:avLst/>
            </a:prstTxWarp>
            <a:spAutoFit/>
          </a:bodyPr>
          <a:lstStyle/>
          <a:p>
            <a:pPr algn="ctr"/>
            <a:r>
              <a:rPr lang="hu-HU" sz="1400">
                <a:latin typeface="Helvetica" pitchFamily="-84" charset="0"/>
                <a:ea typeface="Helvetica" pitchFamily="-84" charset="0"/>
                <a:cs typeface="Helvetica" pitchFamily="-84" charset="0"/>
              </a:rPr>
              <a:t># m-nodes at time t</a:t>
            </a:r>
          </a:p>
        </p:txBody>
      </p:sp>
      <p:sp>
        <p:nvSpPr>
          <p:cNvPr id="33803" name="TextBox 41"/>
          <p:cNvSpPr txBox="1">
            <a:spLocks noChangeArrowheads="1"/>
          </p:cNvSpPr>
          <p:nvPr/>
        </p:nvSpPr>
        <p:spPr bwMode="auto">
          <a:xfrm>
            <a:off x="4027488" y="4268788"/>
            <a:ext cx="1346200" cy="738187"/>
          </a:xfrm>
          <a:prstGeom prst="rect">
            <a:avLst/>
          </a:prstGeom>
          <a:noFill/>
          <a:ln w="9525">
            <a:noFill/>
            <a:miter lim="800000"/>
            <a:headEnd/>
            <a:tailEnd/>
          </a:ln>
        </p:spPr>
        <p:txBody>
          <a:bodyPr>
            <a:prstTxWarp prst="textNoShape">
              <a:avLst/>
            </a:prstTxWarp>
            <a:spAutoFit/>
          </a:bodyPr>
          <a:lstStyle/>
          <a:p>
            <a:pPr algn="ctr"/>
            <a:r>
              <a:rPr lang="hu-HU" sz="1400">
                <a:latin typeface="Helvetica" pitchFamily="-84" charset="0"/>
                <a:ea typeface="Helvetica" pitchFamily="-84" charset="0"/>
                <a:cs typeface="Helvetica" pitchFamily="-84" charset="0"/>
              </a:rPr>
              <a:t>Add one </a:t>
            </a:r>
          </a:p>
          <a:p>
            <a:pPr algn="ctr"/>
            <a:r>
              <a:rPr lang="hu-HU" sz="1400">
                <a:latin typeface="Helvetica" pitchFamily="-84" charset="0"/>
                <a:ea typeface="Helvetica" pitchFamily="-84" charset="0"/>
                <a:cs typeface="Helvetica" pitchFamily="-84" charset="0"/>
              </a:rPr>
              <a:t>m-degeree node</a:t>
            </a:r>
          </a:p>
        </p:txBody>
      </p:sp>
      <p:sp>
        <p:nvSpPr>
          <p:cNvPr id="33804" name="TextBox 42"/>
          <p:cNvSpPr txBox="1">
            <a:spLocks noChangeArrowheads="1"/>
          </p:cNvSpPr>
          <p:nvPr/>
        </p:nvSpPr>
        <p:spPr bwMode="auto">
          <a:xfrm>
            <a:off x="5176838" y="4325938"/>
            <a:ext cx="1344612" cy="739775"/>
          </a:xfrm>
          <a:prstGeom prst="rect">
            <a:avLst/>
          </a:prstGeom>
          <a:noFill/>
          <a:ln w="9525">
            <a:noFill/>
            <a:miter lim="800000"/>
            <a:headEnd/>
            <a:tailEnd/>
          </a:ln>
        </p:spPr>
        <p:txBody>
          <a:bodyPr>
            <a:prstTxWarp prst="textNoShape">
              <a:avLst/>
            </a:prstTxWarp>
            <a:spAutoFit/>
          </a:bodyPr>
          <a:lstStyle/>
          <a:p>
            <a:pPr algn="ctr"/>
            <a:r>
              <a:rPr lang="hu-HU" sz="1400">
                <a:latin typeface="Helvetica" pitchFamily="-84" charset="0"/>
                <a:ea typeface="Helvetica" pitchFamily="-84" charset="0"/>
                <a:cs typeface="Helvetica" pitchFamily="-84" charset="0"/>
              </a:rPr>
              <a:t>Loss  of an </a:t>
            </a:r>
          </a:p>
          <a:p>
            <a:pPr algn="ctr"/>
            <a:r>
              <a:rPr lang="hu-HU" sz="1400">
                <a:latin typeface="Helvetica" pitchFamily="-84" charset="0"/>
                <a:ea typeface="Helvetica" pitchFamily="-84" charset="0"/>
                <a:cs typeface="Helvetica" pitchFamily="-84" charset="0"/>
              </a:rPr>
              <a:t>  m-node via</a:t>
            </a:r>
          </a:p>
          <a:p>
            <a:pPr algn="ctr"/>
            <a:r>
              <a:rPr lang="hu-HU" sz="1400">
                <a:latin typeface="Helvetica" pitchFamily="-84" charset="0"/>
                <a:ea typeface="Helvetica" pitchFamily="-84" charset="0"/>
                <a:cs typeface="Helvetica" pitchFamily="-84" charset="0"/>
                <a:sym typeface="Wingdings" pitchFamily="-84" charset="2"/>
              </a:rPr>
              <a:t>m</a:t>
            </a:r>
            <a:r>
              <a:rPr lang="en-US" sz="1400">
                <a:latin typeface="Helvetica" pitchFamily="-84" charset="0"/>
                <a:ea typeface="Helvetica" pitchFamily="-84" charset="0"/>
                <a:cs typeface="Helvetica" pitchFamily="-84" charset="0"/>
                <a:sym typeface="Wingdings" pitchFamily="-84" charset="2"/>
              </a:rPr>
              <a:t></a:t>
            </a:r>
            <a:r>
              <a:rPr lang="hu-HU" sz="1400">
                <a:latin typeface="Helvetica" pitchFamily="-84" charset="0"/>
                <a:ea typeface="Helvetica" pitchFamily="-84" charset="0"/>
                <a:cs typeface="Helvetica" pitchFamily="-84" charset="0"/>
              </a:rPr>
              <a:t> m+1</a:t>
            </a:r>
          </a:p>
        </p:txBody>
      </p:sp>
      <p:sp>
        <p:nvSpPr>
          <p:cNvPr id="33805" name="TextBox 43"/>
          <p:cNvSpPr txBox="1">
            <a:spLocks noChangeArrowheads="1"/>
          </p:cNvSpPr>
          <p:nvPr/>
        </p:nvSpPr>
        <p:spPr bwMode="auto">
          <a:xfrm>
            <a:off x="161925" y="2660650"/>
            <a:ext cx="8905875" cy="646113"/>
          </a:xfrm>
          <a:prstGeom prst="rect">
            <a:avLst/>
          </a:prstGeom>
          <a:noFill/>
          <a:ln w="9525">
            <a:noFill/>
            <a:miter lim="800000"/>
            <a:headEnd/>
            <a:tailEnd/>
          </a:ln>
        </p:spPr>
        <p:txBody>
          <a:bodyPr>
            <a:prstTxWarp prst="textNoShape">
              <a:avLst/>
            </a:prstTxWarp>
            <a:spAutoFit/>
          </a:bodyPr>
          <a:lstStyle/>
          <a:p>
            <a:r>
              <a:rPr lang="hu-HU">
                <a:latin typeface="Helvetica" pitchFamily="-84" charset="0"/>
                <a:ea typeface="Helvetica" pitchFamily="-84" charset="0"/>
                <a:cs typeface="Helvetica" pitchFamily="-84" charset="0"/>
              </a:rPr>
              <a:t>We do not have </a:t>
            </a:r>
            <a:r>
              <a:rPr lang="hu-HU" i="1">
                <a:latin typeface="Helvetica" pitchFamily="-84" charset="0"/>
                <a:ea typeface="Helvetica" pitchFamily="-84" charset="0"/>
                <a:cs typeface="Helvetica" pitchFamily="-84" charset="0"/>
              </a:rPr>
              <a:t>k=0,1,...,m-1 </a:t>
            </a:r>
            <a:r>
              <a:rPr lang="hu-HU">
                <a:latin typeface="Helvetica" pitchFamily="-84" charset="0"/>
                <a:ea typeface="Helvetica" pitchFamily="-84" charset="0"/>
                <a:cs typeface="Helvetica" pitchFamily="-84" charset="0"/>
              </a:rPr>
              <a:t>nodes in the network (each node arrives with degree </a:t>
            </a:r>
            <a:r>
              <a:rPr lang="hu-HU" i="1">
                <a:latin typeface="Helvetica" pitchFamily="-84" charset="0"/>
                <a:ea typeface="Helvetica" pitchFamily="-84" charset="0"/>
                <a:cs typeface="Helvetica" pitchFamily="-84" charset="0"/>
              </a:rPr>
              <a:t>m</a:t>
            </a:r>
            <a:r>
              <a:rPr lang="hu-HU">
                <a:latin typeface="Helvetica" pitchFamily="-84" charset="0"/>
                <a:ea typeface="Helvetica" pitchFamily="-84" charset="0"/>
                <a:cs typeface="Helvetica" pitchFamily="-84" charset="0"/>
              </a:rPr>
              <a:t>)</a:t>
            </a:r>
          </a:p>
          <a:p>
            <a:r>
              <a:rPr lang="en-US">
                <a:latin typeface="Helvetica" pitchFamily="-84" charset="0"/>
                <a:ea typeface="Helvetica" pitchFamily="-84" charset="0"/>
                <a:cs typeface="Helvetica" pitchFamily="-84" charset="0"/>
                <a:sym typeface="Wingdings" pitchFamily="-84" charset="2"/>
              </a:rPr>
              <a:t> We need a separate equation for degree </a:t>
            </a:r>
            <a:r>
              <a:rPr lang="en-US" i="1">
                <a:latin typeface="Helvetica" pitchFamily="-84" charset="0"/>
                <a:ea typeface="Helvetica" pitchFamily="-84" charset="0"/>
                <a:cs typeface="Helvetica" pitchFamily="-84" charset="0"/>
                <a:sym typeface="Wingdings" pitchFamily="-84" charset="2"/>
              </a:rPr>
              <a:t>m </a:t>
            </a:r>
            <a:r>
              <a:rPr lang="en-US">
                <a:latin typeface="Helvetica" pitchFamily="-84" charset="0"/>
                <a:ea typeface="Helvetica" pitchFamily="-84" charset="0"/>
                <a:cs typeface="Helvetica" pitchFamily="-84" charset="0"/>
                <a:sym typeface="Wingdings" pitchFamily="-84" charset="2"/>
              </a:rPr>
              <a:t>modes</a:t>
            </a:r>
            <a:endParaRPr lang="hu-HU">
              <a:latin typeface="Helvetica" pitchFamily="-84" charset="0"/>
              <a:ea typeface="Helvetica" pitchFamily="-84" charset="0"/>
              <a:cs typeface="Helvetica" pitchFamily="-84" charset="0"/>
            </a:endParaRPr>
          </a:p>
        </p:txBody>
      </p:sp>
      <p:graphicFrame>
        <p:nvGraphicFramePr>
          <p:cNvPr id="41987" name="Object 3"/>
          <p:cNvGraphicFramePr>
            <a:graphicFrameLocks noChangeAspect="1"/>
          </p:cNvGraphicFramePr>
          <p:nvPr/>
        </p:nvGraphicFramePr>
        <p:xfrm>
          <a:off x="1111250" y="1131888"/>
          <a:ext cx="6045200" cy="542925"/>
        </p:xfrm>
        <a:graphic>
          <a:graphicData uri="http://schemas.openxmlformats.org/presentationml/2006/ole">
            <mc:AlternateContent xmlns:mc="http://schemas.openxmlformats.org/markup-compatibility/2006">
              <mc:Choice xmlns:v="urn:schemas-microsoft-com:vml" Requires="v">
                <p:oleObj spid="_x0000_s9219" name="Equation" r:id="rId5" imgW="3302000" imgH="355600" progId="Equation.3">
                  <p:embed/>
                </p:oleObj>
              </mc:Choice>
              <mc:Fallback>
                <p:oleObj name="Equation" r:id="rId5" imgW="3302000" imgH="355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1250" y="1131888"/>
                        <a:ext cx="6045200" cy="542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 name="Left Brace 45"/>
          <p:cNvSpPr/>
          <p:nvPr/>
        </p:nvSpPr>
        <p:spPr>
          <a:xfrm rot="16200000">
            <a:off x="1836738" y="822325"/>
            <a:ext cx="298450" cy="1749425"/>
          </a:xfrm>
          <a:prstGeom prst="leftBrace">
            <a:avLst/>
          </a:prstGeom>
          <a:noFill/>
          <a:ln>
            <a:solidFill>
              <a:srgbClr val="FF0000"/>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hu-HU"/>
          </a:p>
        </p:txBody>
      </p:sp>
      <p:sp>
        <p:nvSpPr>
          <p:cNvPr id="47" name="Left Brace 46"/>
          <p:cNvSpPr/>
          <p:nvPr/>
        </p:nvSpPr>
        <p:spPr>
          <a:xfrm rot="16200000">
            <a:off x="3483769" y="1194594"/>
            <a:ext cx="298450" cy="985838"/>
          </a:xfrm>
          <a:prstGeom prst="leftBrace">
            <a:avLst/>
          </a:prstGeom>
          <a:noFill/>
          <a:ln>
            <a:solidFill>
              <a:srgbClr val="FF0000"/>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hu-HU"/>
          </a:p>
        </p:txBody>
      </p:sp>
      <p:sp>
        <p:nvSpPr>
          <p:cNvPr id="48" name="Left Brace 47"/>
          <p:cNvSpPr/>
          <p:nvPr/>
        </p:nvSpPr>
        <p:spPr>
          <a:xfrm rot="16200000">
            <a:off x="6530182" y="1172369"/>
            <a:ext cx="298450" cy="1049337"/>
          </a:xfrm>
          <a:prstGeom prst="leftBrace">
            <a:avLst/>
          </a:prstGeom>
          <a:noFill/>
          <a:ln>
            <a:solidFill>
              <a:srgbClr val="FF0000"/>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hu-HU"/>
          </a:p>
        </p:txBody>
      </p:sp>
      <p:sp>
        <p:nvSpPr>
          <p:cNvPr id="49" name="Left Brace 48"/>
          <p:cNvSpPr/>
          <p:nvPr/>
        </p:nvSpPr>
        <p:spPr>
          <a:xfrm rot="16200000">
            <a:off x="4981575" y="915988"/>
            <a:ext cx="298450" cy="1562100"/>
          </a:xfrm>
          <a:prstGeom prst="leftBrace">
            <a:avLst/>
          </a:prstGeom>
          <a:noFill/>
          <a:ln>
            <a:solidFill>
              <a:srgbClr val="FF0000"/>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hu-HU"/>
          </a:p>
        </p:txBody>
      </p:sp>
      <p:sp>
        <p:nvSpPr>
          <p:cNvPr id="42002" name="TextBox 49"/>
          <p:cNvSpPr txBox="1">
            <a:spLocks noChangeArrowheads="1"/>
          </p:cNvSpPr>
          <p:nvPr/>
        </p:nvSpPr>
        <p:spPr bwMode="auto">
          <a:xfrm>
            <a:off x="879475" y="1846263"/>
            <a:ext cx="1866900" cy="307975"/>
          </a:xfrm>
          <a:prstGeom prst="rect">
            <a:avLst/>
          </a:prstGeom>
          <a:noFill/>
          <a:ln w="9525">
            <a:noFill/>
            <a:miter lim="800000"/>
            <a:headEnd/>
            <a:tailEnd/>
          </a:ln>
        </p:spPr>
        <p:txBody>
          <a:bodyPr wrap="none">
            <a:prstTxWarp prst="textNoShape">
              <a:avLst/>
            </a:prstTxWarp>
            <a:spAutoFit/>
          </a:bodyPr>
          <a:lstStyle/>
          <a:p>
            <a:r>
              <a:rPr lang="hu-HU" sz="1400">
                <a:latin typeface="Helvetica" pitchFamily="-84" charset="0"/>
                <a:ea typeface="Helvetica" pitchFamily="-84" charset="0"/>
                <a:cs typeface="Helvetica" pitchFamily="-84" charset="0"/>
              </a:rPr>
              <a:t># k-nodes at time t+1</a:t>
            </a:r>
          </a:p>
        </p:txBody>
      </p:sp>
      <p:sp>
        <p:nvSpPr>
          <p:cNvPr id="42003" name="TextBox 50"/>
          <p:cNvSpPr txBox="1">
            <a:spLocks noChangeArrowheads="1"/>
          </p:cNvSpPr>
          <p:nvPr/>
        </p:nvSpPr>
        <p:spPr bwMode="auto">
          <a:xfrm>
            <a:off x="3111500" y="1836738"/>
            <a:ext cx="969963" cy="522287"/>
          </a:xfrm>
          <a:prstGeom prst="rect">
            <a:avLst/>
          </a:prstGeom>
          <a:noFill/>
          <a:ln w="9525">
            <a:noFill/>
            <a:miter lim="800000"/>
            <a:headEnd/>
            <a:tailEnd/>
          </a:ln>
        </p:spPr>
        <p:txBody>
          <a:bodyPr>
            <a:prstTxWarp prst="textNoShape">
              <a:avLst/>
            </a:prstTxWarp>
            <a:spAutoFit/>
          </a:bodyPr>
          <a:lstStyle/>
          <a:p>
            <a:pPr algn="ctr"/>
            <a:r>
              <a:rPr lang="hu-HU" sz="1400">
                <a:latin typeface="Helvetica" pitchFamily="-84" charset="0"/>
                <a:ea typeface="Helvetica" pitchFamily="-84" charset="0"/>
                <a:cs typeface="Helvetica" pitchFamily="-84" charset="0"/>
              </a:rPr>
              <a:t># k-nodes at time t</a:t>
            </a:r>
          </a:p>
        </p:txBody>
      </p:sp>
      <p:sp>
        <p:nvSpPr>
          <p:cNvPr id="42004" name="TextBox 51"/>
          <p:cNvSpPr txBox="1">
            <a:spLocks noChangeArrowheads="1"/>
          </p:cNvSpPr>
          <p:nvPr/>
        </p:nvSpPr>
        <p:spPr bwMode="auto">
          <a:xfrm>
            <a:off x="4478338" y="1806575"/>
            <a:ext cx="1346200" cy="739775"/>
          </a:xfrm>
          <a:prstGeom prst="rect">
            <a:avLst/>
          </a:prstGeom>
          <a:noFill/>
          <a:ln w="9525">
            <a:noFill/>
            <a:miter lim="800000"/>
            <a:headEnd/>
            <a:tailEnd/>
          </a:ln>
        </p:spPr>
        <p:txBody>
          <a:bodyPr>
            <a:prstTxWarp prst="textNoShape">
              <a:avLst/>
            </a:prstTxWarp>
            <a:spAutoFit/>
          </a:bodyPr>
          <a:lstStyle/>
          <a:p>
            <a:pPr algn="ctr"/>
            <a:r>
              <a:rPr lang="hu-HU" sz="1400">
                <a:latin typeface="Helvetica" pitchFamily="-84" charset="0"/>
                <a:ea typeface="Helvetica" pitchFamily="-84" charset="0"/>
                <a:cs typeface="Helvetica" pitchFamily="-84" charset="0"/>
              </a:rPr>
              <a:t>Gain of  k-nodes via</a:t>
            </a:r>
          </a:p>
          <a:p>
            <a:pPr algn="ctr"/>
            <a:r>
              <a:rPr lang="hu-HU" sz="1400">
                <a:latin typeface="Helvetica" pitchFamily="-84" charset="0"/>
                <a:ea typeface="Helvetica" pitchFamily="-84" charset="0"/>
                <a:cs typeface="Helvetica" pitchFamily="-84" charset="0"/>
              </a:rPr>
              <a:t>k-1</a:t>
            </a:r>
            <a:r>
              <a:rPr lang="en-US" sz="1400">
                <a:latin typeface="Helvetica" pitchFamily="-84" charset="0"/>
                <a:ea typeface="Helvetica" pitchFamily="-84" charset="0"/>
                <a:cs typeface="Helvetica" pitchFamily="-84" charset="0"/>
                <a:sym typeface="Wingdings" pitchFamily="-84" charset="2"/>
              </a:rPr>
              <a:t></a:t>
            </a:r>
            <a:r>
              <a:rPr lang="hu-HU" sz="1400">
                <a:latin typeface="Helvetica" pitchFamily="-84" charset="0"/>
                <a:ea typeface="Helvetica" pitchFamily="-84" charset="0"/>
                <a:cs typeface="Helvetica" pitchFamily="-84" charset="0"/>
              </a:rPr>
              <a:t> k</a:t>
            </a:r>
          </a:p>
        </p:txBody>
      </p:sp>
      <p:sp>
        <p:nvSpPr>
          <p:cNvPr id="42005" name="TextBox 52"/>
          <p:cNvSpPr txBox="1">
            <a:spLocks noChangeArrowheads="1"/>
          </p:cNvSpPr>
          <p:nvPr/>
        </p:nvSpPr>
        <p:spPr bwMode="auto">
          <a:xfrm>
            <a:off x="6003925" y="1784350"/>
            <a:ext cx="1346200" cy="738188"/>
          </a:xfrm>
          <a:prstGeom prst="rect">
            <a:avLst/>
          </a:prstGeom>
          <a:noFill/>
          <a:ln w="9525">
            <a:noFill/>
            <a:miter lim="800000"/>
            <a:headEnd/>
            <a:tailEnd/>
          </a:ln>
        </p:spPr>
        <p:txBody>
          <a:bodyPr>
            <a:prstTxWarp prst="textNoShape">
              <a:avLst/>
            </a:prstTxWarp>
            <a:spAutoFit/>
          </a:bodyPr>
          <a:lstStyle/>
          <a:p>
            <a:pPr algn="ctr"/>
            <a:r>
              <a:rPr lang="hu-HU" sz="1400">
                <a:latin typeface="Helvetica" pitchFamily="-84" charset="0"/>
                <a:ea typeface="Helvetica" pitchFamily="-84" charset="0"/>
                <a:cs typeface="Helvetica" pitchFamily="-84" charset="0"/>
              </a:rPr>
              <a:t>Loss  of  k-nodes via</a:t>
            </a:r>
          </a:p>
          <a:p>
            <a:pPr algn="ctr"/>
            <a:r>
              <a:rPr lang="hu-HU" sz="1400">
                <a:latin typeface="Helvetica" pitchFamily="-84" charset="0"/>
                <a:ea typeface="Helvetica" pitchFamily="-84" charset="0"/>
                <a:cs typeface="Helvetica" pitchFamily="-84" charset="0"/>
                <a:sym typeface="Wingdings" pitchFamily="-84" charset="2"/>
              </a:rPr>
              <a:t>k</a:t>
            </a:r>
            <a:r>
              <a:rPr lang="en-US" sz="1400">
                <a:latin typeface="Helvetica" pitchFamily="-84" charset="0"/>
                <a:ea typeface="Helvetica" pitchFamily="-84" charset="0"/>
                <a:cs typeface="Helvetica" pitchFamily="-84" charset="0"/>
                <a:sym typeface="Wingdings" pitchFamily="-84" charset="2"/>
              </a:rPr>
              <a:t></a:t>
            </a:r>
            <a:r>
              <a:rPr lang="hu-HU" sz="1400">
                <a:latin typeface="Helvetica" pitchFamily="-84" charset="0"/>
                <a:ea typeface="Helvetica" pitchFamily="-84" charset="0"/>
                <a:cs typeface="Helvetica" pitchFamily="-84" charset="0"/>
              </a:rPr>
              <a:t> k+1</a:t>
            </a:r>
          </a:p>
        </p:txBody>
      </p:sp>
      <p:sp>
        <p:nvSpPr>
          <p:cNvPr id="42007"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84" charset="0"/>
                <a:ea typeface="Helvetica" pitchFamily="-84" charset="0"/>
                <a:cs typeface="Helvetica" pitchFamily="-84" charset="0"/>
              </a:rPr>
              <a:t>MFT - Degree Distribution: Rate Equation</a:t>
            </a:r>
          </a:p>
          <a:p>
            <a:pPr>
              <a:spcBef>
                <a:spcPct val="20000"/>
              </a:spcBef>
            </a:pPr>
            <a:r>
              <a:rPr lang="en-US" sz="2000" b="1">
                <a:solidFill>
                  <a:schemeClr val="bg1"/>
                </a:solidFill>
                <a:latin typeface="Helvetica" pitchFamily="-84" charset="0"/>
                <a:ea typeface="Helvetica" pitchFamily="-84" charset="0"/>
                <a:cs typeface="Helvetica" pitchFamily="-84" charset="0"/>
              </a:rPr>
              <a:t> </a:t>
            </a:r>
          </a:p>
        </p:txBody>
      </p:sp>
      <p:sp>
        <p:nvSpPr>
          <p:cNvPr id="25" name="TextBox 3"/>
          <p:cNvSpPr txBox="1">
            <a:spLocks noChangeArrowheads="1"/>
          </p:cNvSpPr>
          <p:nvPr/>
        </p:nvSpPr>
        <p:spPr bwMode="auto">
          <a:xfrm>
            <a:off x="5638800" y="5417609"/>
            <a:ext cx="3429000"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84" charset="0"/>
                <a:ea typeface="Helvetica" pitchFamily="-84" charset="0"/>
                <a:cs typeface="Helvetica" pitchFamily="-84" charset="0"/>
              </a:rPr>
              <a:t>Network Science: Evolving Network Models </a:t>
            </a:r>
            <a:r>
              <a:rPr lang="en-US" sz="600" i="1" dirty="0">
                <a:solidFill>
                  <a:srgbClr val="BFBFBF"/>
                </a:solidFill>
                <a:latin typeface="Helvetica" pitchFamily="-84" charset="0"/>
                <a:ea typeface="Helvetica" pitchFamily="-84" charset="0"/>
                <a:cs typeface="Helvetica" pitchFamily="-84" charset="0"/>
              </a:rPr>
              <a:t> </a:t>
            </a:r>
          </a:p>
        </p:txBody>
      </p:sp>
    </p:spTree>
    <p:extLst>
      <p:ext uri="{BB962C8B-B14F-4D97-AF65-F5344CB8AC3E}">
        <p14:creationId xmlns:p14="http://schemas.microsoft.com/office/powerpoint/2010/main" val="2890989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80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80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80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80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379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80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33801" grpId="0"/>
      <p:bldP spid="33802" grpId="0"/>
      <p:bldP spid="33803" grpId="0"/>
      <p:bldP spid="33804" grpId="0"/>
      <p:bldP spid="3380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10" name="Object 5"/>
          <p:cNvGraphicFramePr>
            <a:graphicFrameLocks noChangeAspect="1"/>
          </p:cNvGraphicFramePr>
          <p:nvPr/>
        </p:nvGraphicFramePr>
        <p:xfrm>
          <a:off x="319088" y="1504950"/>
          <a:ext cx="5207000" cy="542925"/>
        </p:xfrm>
        <a:graphic>
          <a:graphicData uri="http://schemas.openxmlformats.org/presentationml/2006/ole">
            <mc:AlternateContent xmlns:mc="http://schemas.openxmlformats.org/markup-compatibility/2006">
              <mc:Choice xmlns:v="urn:schemas-microsoft-com:vml" Requires="v">
                <p:oleObj spid="_x0000_s10242" name="Equation" r:id="rId3" imgW="2844800" imgH="355600" progId="Equation.3">
                  <p:embed/>
                </p:oleObj>
              </mc:Choice>
              <mc:Fallback>
                <p:oleObj name="Equation" r:id="rId3" imgW="2844800" imgH="355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088" y="1504950"/>
                        <a:ext cx="5207000" cy="542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3011" name="Object 3"/>
          <p:cNvGraphicFramePr>
            <a:graphicFrameLocks noChangeAspect="1"/>
          </p:cNvGraphicFramePr>
          <p:nvPr/>
        </p:nvGraphicFramePr>
        <p:xfrm>
          <a:off x="319088" y="860425"/>
          <a:ext cx="6045200" cy="542925"/>
        </p:xfrm>
        <a:graphic>
          <a:graphicData uri="http://schemas.openxmlformats.org/presentationml/2006/ole">
            <mc:AlternateContent xmlns:mc="http://schemas.openxmlformats.org/markup-compatibility/2006">
              <mc:Choice xmlns:v="urn:schemas-microsoft-com:vml" Requires="v">
                <p:oleObj spid="_x0000_s10243" name="Equation" r:id="rId5" imgW="3302000" imgH="355600" progId="Equation.3">
                  <p:embed/>
                </p:oleObj>
              </mc:Choice>
              <mc:Fallback>
                <p:oleObj name="Equation" r:id="rId5" imgW="3302000" imgH="355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9088" y="860425"/>
                        <a:ext cx="6045200" cy="542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019" name="TextBox 23"/>
          <p:cNvSpPr txBox="1">
            <a:spLocks noChangeArrowheads="1"/>
          </p:cNvSpPr>
          <p:nvPr/>
        </p:nvSpPr>
        <p:spPr bwMode="auto">
          <a:xfrm>
            <a:off x="6994525" y="938213"/>
            <a:ext cx="633413" cy="369887"/>
          </a:xfrm>
          <a:prstGeom prst="rect">
            <a:avLst/>
          </a:prstGeom>
          <a:noFill/>
          <a:ln w="9525">
            <a:noFill/>
            <a:miter lim="800000"/>
            <a:headEnd/>
            <a:tailEnd/>
          </a:ln>
        </p:spPr>
        <p:txBody>
          <a:bodyPr wrap="none">
            <a:prstTxWarp prst="textNoShape">
              <a:avLst/>
            </a:prstTxWarp>
            <a:spAutoFit/>
          </a:bodyPr>
          <a:lstStyle/>
          <a:p>
            <a:r>
              <a:rPr lang="hu-HU">
                <a:latin typeface="Helvetica" pitchFamily="-84" charset="0"/>
                <a:ea typeface="Helvetica" pitchFamily="-84" charset="0"/>
                <a:cs typeface="Helvetica" pitchFamily="-84" charset="0"/>
              </a:rPr>
              <a:t>k&gt;m</a:t>
            </a:r>
          </a:p>
        </p:txBody>
      </p:sp>
      <p:sp>
        <p:nvSpPr>
          <p:cNvPr id="43020" name="TextBox 24"/>
          <p:cNvSpPr txBox="1">
            <a:spLocks noChangeArrowheads="1"/>
          </p:cNvSpPr>
          <p:nvPr/>
        </p:nvSpPr>
        <p:spPr bwMode="auto">
          <a:xfrm>
            <a:off x="319088" y="2341563"/>
            <a:ext cx="8291512" cy="368300"/>
          </a:xfrm>
          <a:prstGeom prst="rect">
            <a:avLst/>
          </a:prstGeom>
          <a:noFill/>
          <a:ln w="9525">
            <a:noFill/>
            <a:miter lim="800000"/>
            <a:headEnd/>
            <a:tailEnd/>
          </a:ln>
        </p:spPr>
        <p:txBody>
          <a:bodyPr wrap="none">
            <a:prstTxWarp prst="textNoShape">
              <a:avLst/>
            </a:prstTxWarp>
            <a:spAutoFit/>
          </a:bodyPr>
          <a:lstStyle/>
          <a:p>
            <a:r>
              <a:rPr lang="hu-HU">
                <a:latin typeface="Helvetica" pitchFamily="-84" charset="0"/>
                <a:ea typeface="Helvetica" pitchFamily="-84" charset="0"/>
                <a:cs typeface="Helvetica" pitchFamily="-84" charset="0"/>
              </a:rPr>
              <a:t>We assume that there is a stationary state in the N=t</a:t>
            </a:r>
            <a:r>
              <a:rPr lang="en-US">
                <a:latin typeface="Helvetica" pitchFamily="-84" charset="0"/>
                <a:ea typeface="Helvetica" pitchFamily="-84" charset="0"/>
                <a:cs typeface="Helvetica" pitchFamily="-84" charset="0"/>
                <a:sym typeface="Wingdings" pitchFamily="-84" charset="2"/>
              </a:rPr>
              <a:t>∞ limit, when P(k,∞)=P(k)</a:t>
            </a:r>
            <a:endParaRPr lang="hu-HU">
              <a:latin typeface="Helvetica" pitchFamily="-84" charset="0"/>
              <a:ea typeface="Helvetica" pitchFamily="-84" charset="0"/>
              <a:cs typeface="Helvetica" pitchFamily="-84" charset="0"/>
            </a:endParaRPr>
          </a:p>
        </p:txBody>
      </p:sp>
      <p:graphicFrame>
        <p:nvGraphicFramePr>
          <p:cNvPr id="43012" name="Object 4"/>
          <p:cNvGraphicFramePr>
            <a:graphicFrameLocks noChangeAspect="1"/>
          </p:cNvGraphicFramePr>
          <p:nvPr/>
        </p:nvGraphicFramePr>
        <p:xfrm>
          <a:off x="319088" y="3130550"/>
          <a:ext cx="8580437" cy="252413"/>
        </p:xfrm>
        <a:graphic>
          <a:graphicData uri="http://schemas.openxmlformats.org/presentationml/2006/ole">
            <mc:AlternateContent xmlns:mc="http://schemas.openxmlformats.org/markup-compatibility/2006">
              <mc:Choice xmlns:v="urn:schemas-microsoft-com:vml" Requires="v">
                <p:oleObj spid="_x0000_s10244" name="Equation" r:id="rId7" imgW="4686300" imgH="165100" progId="Equation.3">
                  <p:embed/>
                </p:oleObj>
              </mc:Choice>
              <mc:Fallback>
                <p:oleObj name="Equation" r:id="rId7" imgW="4686300" imgH="1651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9088" y="3130550"/>
                        <a:ext cx="8580437" cy="252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021" name="TextBox 27"/>
          <p:cNvSpPr txBox="1">
            <a:spLocks noChangeArrowheads="1"/>
          </p:cNvSpPr>
          <p:nvPr/>
        </p:nvSpPr>
        <p:spPr bwMode="auto">
          <a:xfrm>
            <a:off x="319088" y="938213"/>
            <a:ext cx="3001962" cy="369887"/>
          </a:xfrm>
          <a:prstGeom prst="rect">
            <a:avLst/>
          </a:prstGeom>
          <a:solidFill>
            <a:srgbClr val="FF0000">
              <a:alpha val="23137"/>
            </a:srgbClr>
          </a:solidFill>
          <a:ln w="9525">
            <a:noFill/>
            <a:miter lim="800000"/>
            <a:headEnd/>
            <a:tailEnd/>
          </a:ln>
        </p:spPr>
        <p:txBody>
          <a:bodyPr>
            <a:prstTxWarp prst="textNoShape">
              <a:avLst/>
            </a:prstTxWarp>
            <a:spAutoFit/>
          </a:bodyPr>
          <a:lstStyle/>
          <a:p>
            <a:endParaRPr lang="hu-HU"/>
          </a:p>
        </p:txBody>
      </p:sp>
      <p:sp>
        <p:nvSpPr>
          <p:cNvPr id="43022" name="TextBox 29"/>
          <p:cNvSpPr txBox="1">
            <a:spLocks noChangeArrowheads="1"/>
          </p:cNvSpPr>
          <p:nvPr/>
        </p:nvSpPr>
        <p:spPr bwMode="auto">
          <a:xfrm>
            <a:off x="349250" y="3090863"/>
            <a:ext cx="8580438" cy="369887"/>
          </a:xfrm>
          <a:prstGeom prst="rect">
            <a:avLst/>
          </a:prstGeom>
          <a:solidFill>
            <a:srgbClr val="FF0000">
              <a:alpha val="23137"/>
            </a:srgbClr>
          </a:solidFill>
          <a:ln w="9525">
            <a:noFill/>
            <a:miter lim="800000"/>
            <a:headEnd/>
            <a:tailEnd/>
          </a:ln>
        </p:spPr>
        <p:txBody>
          <a:bodyPr>
            <a:prstTxWarp prst="textNoShape">
              <a:avLst/>
            </a:prstTxWarp>
            <a:spAutoFit/>
          </a:bodyPr>
          <a:lstStyle/>
          <a:p>
            <a:endParaRPr lang="hu-HU"/>
          </a:p>
        </p:txBody>
      </p:sp>
      <p:graphicFrame>
        <p:nvGraphicFramePr>
          <p:cNvPr id="43013" name="Object 5"/>
          <p:cNvGraphicFramePr>
            <a:graphicFrameLocks noChangeAspect="1"/>
          </p:cNvGraphicFramePr>
          <p:nvPr/>
        </p:nvGraphicFramePr>
        <p:xfrm>
          <a:off x="319088" y="3617913"/>
          <a:ext cx="4092575" cy="231775"/>
        </p:xfrm>
        <a:graphic>
          <a:graphicData uri="http://schemas.openxmlformats.org/presentationml/2006/ole">
            <mc:AlternateContent xmlns:mc="http://schemas.openxmlformats.org/markup-compatibility/2006">
              <mc:Choice xmlns:v="urn:schemas-microsoft-com:vml" Requires="v">
                <p:oleObj spid="_x0000_s10245" name="Equation" r:id="rId9" imgW="2235200" imgH="152400" progId="Equation.3">
                  <p:embed/>
                </p:oleObj>
              </mc:Choice>
              <mc:Fallback>
                <p:oleObj name="Equation" r:id="rId9" imgW="2235200" imgH="1524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9088" y="3617913"/>
                        <a:ext cx="4092575" cy="231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3014" name="Object 6"/>
          <p:cNvGraphicFramePr>
            <a:graphicFrameLocks noChangeAspect="1"/>
          </p:cNvGraphicFramePr>
          <p:nvPr/>
        </p:nvGraphicFramePr>
        <p:xfrm>
          <a:off x="430213" y="4154488"/>
          <a:ext cx="3325812" cy="542925"/>
        </p:xfrm>
        <a:graphic>
          <a:graphicData uri="http://schemas.openxmlformats.org/presentationml/2006/ole">
            <mc:AlternateContent xmlns:mc="http://schemas.openxmlformats.org/markup-compatibility/2006">
              <mc:Choice xmlns:v="urn:schemas-microsoft-com:vml" Requires="v">
                <p:oleObj spid="_x0000_s10246" name="Equation" r:id="rId11" imgW="1816100" imgH="355600" progId="Equation.3">
                  <p:embed/>
                </p:oleObj>
              </mc:Choice>
              <mc:Fallback>
                <p:oleObj name="Equation" r:id="rId11" imgW="1816100" imgH="3556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30213" y="4154488"/>
                        <a:ext cx="3325812" cy="542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3015" name="Object 7"/>
          <p:cNvGraphicFramePr>
            <a:graphicFrameLocks noChangeAspect="1"/>
          </p:cNvGraphicFramePr>
          <p:nvPr/>
        </p:nvGraphicFramePr>
        <p:xfrm>
          <a:off x="430213" y="4752975"/>
          <a:ext cx="2187575" cy="542925"/>
        </p:xfrm>
        <a:graphic>
          <a:graphicData uri="http://schemas.openxmlformats.org/presentationml/2006/ole">
            <mc:AlternateContent xmlns:mc="http://schemas.openxmlformats.org/markup-compatibility/2006">
              <mc:Choice xmlns:v="urn:schemas-microsoft-com:vml" Requires="v">
                <p:oleObj spid="_x0000_s10247" name="Equation" r:id="rId13" imgW="1193800" imgH="355600" progId="Equation.3">
                  <p:embed/>
                </p:oleObj>
              </mc:Choice>
              <mc:Fallback>
                <p:oleObj name="Equation" r:id="rId13" imgW="1193800" imgH="35560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30213" y="4752975"/>
                        <a:ext cx="2187575" cy="542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3016" name="Object 8"/>
          <p:cNvGraphicFramePr>
            <a:graphicFrameLocks noChangeAspect="1"/>
          </p:cNvGraphicFramePr>
          <p:nvPr/>
        </p:nvGraphicFramePr>
        <p:xfrm>
          <a:off x="5543550" y="4154488"/>
          <a:ext cx="2349500" cy="542925"/>
        </p:xfrm>
        <a:graphic>
          <a:graphicData uri="http://schemas.openxmlformats.org/presentationml/2006/ole">
            <mc:AlternateContent xmlns:mc="http://schemas.openxmlformats.org/markup-compatibility/2006">
              <mc:Choice xmlns:v="urn:schemas-microsoft-com:vml" Requires="v">
                <p:oleObj spid="_x0000_s10248" name="Equation" r:id="rId15" imgW="1282700" imgH="355600" progId="Equation.3">
                  <p:embed/>
                </p:oleObj>
              </mc:Choice>
              <mc:Fallback>
                <p:oleObj name="Equation" r:id="rId15" imgW="1282700" imgH="355600" progId="Equation.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543550" y="4154488"/>
                        <a:ext cx="2349500" cy="542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3017" name="Object 9"/>
          <p:cNvGraphicFramePr>
            <a:graphicFrameLocks noChangeAspect="1"/>
          </p:cNvGraphicFramePr>
          <p:nvPr/>
        </p:nvGraphicFramePr>
        <p:xfrm>
          <a:off x="5534025" y="4697413"/>
          <a:ext cx="1581150" cy="542925"/>
        </p:xfrm>
        <a:graphic>
          <a:graphicData uri="http://schemas.openxmlformats.org/presentationml/2006/ole">
            <mc:AlternateContent xmlns:mc="http://schemas.openxmlformats.org/markup-compatibility/2006">
              <mc:Choice xmlns:v="urn:schemas-microsoft-com:vml" Requires="v">
                <p:oleObj spid="_x0000_s10249" name="Equation" r:id="rId17" imgW="863600" imgH="355600" progId="Equation.3">
                  <p:embed/>
                </p:oleObj>
              </mc:Choice>
              <mc:Fallback>
                <p:oleObj name="Equation" r:id="rId17" imgW="863600" imgH="355600" progId="Equation.3">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534025" y="4697413"/>
                        <a:ext cx="1581150" cy="542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023" name="TextBox 53"/>
          <p:cNvSpPr txBox="1">
            <a:spLocks noChangeArrowheads="1"/>
          </p:cNvSpPr>
          <p:nvPr/>
        </p:nvSpPr>
        <p:spPr bwMode="auto">
          <a:xfrm>
            <a:off x="8382000" y="4273550"/>
            <a:ext cx="627063" cy="368300"/>
          </a:xfrm>
          <a:prstGeom prst="rect">
            <a:avLst/>
          </a:prstGeom>
          <a:noFill/>
          <a:ln w="9525">
            <a:noFill/>
            <a:miter lim="800000"/>
            <a:headEnd/>
            <a:tailEnd/>
          </a:ln>
        </p:spPr>
        <p:txBody>
          <a:bodyPr wrap="none">
            <a:prstTxWarp prst="textNoShape">
              <a:avLst/>
            </a:prstTxWarp>
            <a:spAutoFit/>
          </a:bodyPr>
          <a:lstStyle/>
          <a:p>
            <a:r>
              <a:rPr lang="hu-HU"/>
              <a:t>k&gt;m</a:t>
            </a:r>
          </a:p>
        </p:txBody>
      </p:sp>
      <p:sp>
        <p:nvSpPr>
          <p:cNvPr id="43025"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84" charset="0"/>
                <a:ea typeface="Helvetica" pitchFamily="-84" charset="0"/>
                <a:cs typeface="Helvetica" pitchFamily="-84" charset="0"/>
              </a:rPr>
              <a:t>MFT - Degree Distribution: Rate Equation</a:t>
            </a:r>
          </a:p>
          <a:p>
            <a:pPr>
              <a:spcBef>
                <a:spcPct val="20000"/>
              </a:spcBef>
            </a:pPr>
            <a:r>
              <a:rPr lang="en-US" sz="2000" b="1">
                <a:solidFill>
                  <a:schemeClr val="bg1"/>
                </a:solidFill>
                <a:latin typeface="Helvetica" pitchFamily="-84" charset="0"/>
                <a:ea typeface="Helvetica" pitchFamily="-84" charset="0"/>
                <a:cs typeface="Helvetica" pitchFamily="-84" charset="0"/>
              </a:rPr>
              <a:t> </a:t>
            </a:r>
          </a:p>
        </p:txBody>
      </p:sp>
      <p:sp>
        <p:nvSpPr>
          <p:cNvPr id="19"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84" charset="0"/>
                <a:ea typeface="Helvetica" pitchFamily="-84" charset="0"/>
                <a:cs typeface="Helvetica" pitchFamily="-84" charset="0"/>
              </a:rPr>
              <a:t>Network Science: Evolving Network Models </a:t>
            </a:r>
            <a:r>
              <a:rPr lang="en-US" sz="600" i="1" dirty="0">
                <a:solidFill>
                  <a:srgbClr val="BFBFBF"/>
                </a:solidFill>
                <a:latin typeface="Helvetica" pitchFamily="-84" charset="0"/>
                <a:ea typeface="Helvetica" pitchFamily="-84" charset="0"/>
                <a:cs typeface="Helvetica" pitchFamily="-84" charset="0"/>
              </a:rPr>
              <a:t> </a:t>
            </a:r>
          </a:p>
        </p:txBody>
      </p:sp>
    </p:spTree>
    <p:extLst>
      <p:ext uri="{BB962C8B-B14F-4D97-AF65-F5344CB8AC3E}">
        <p14:creationId xmlns:p14="http://schemas.microsoft.com/office/powerpoint/2010/main" val="240384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034" name="Object 2"/>
          <p:cNvGraphicFramePr>
            <a:graphicFrameLocks noChangeAspect="1"/>
          </p:cNvGraphicFramePr>
          <p:nvPr/>
        </p:nvGraphicFramePr>
        <p:xfrm>
          <a:off x="227013" y="781050"/>
          <a:ext cx="2349500" cy="542925"/>
        </p:xfrm>
        <a:graphic>
          <a:graphicData uri="http://schemas.openxmlformats.org/presentationml/2006/ole">
            <mc:AlternateContent xmlns:mc="http://schemas.openxmlformats.org/markup-compatibility/2006">
              <mc:Choice xmlns:v="urn:schemas-microsoft-com:vml" Requires="v">
                <p:oleObj spid="_x0000_s11266" name="Equation" r:id="rId3" imgW="1282700" imgH="355600" progId="Equation.3">
                  <p:embed/>
                </p:oleObj>
              </mc:Choice>
              <mc:Fallback>
                <p:oleObj name="Equation" r:id="rId3" imgW="1282700" imgH="355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013" y="781050"/>
                        <a:ext cx="2349500" cy="542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4035" name="Object 3"/>
          <p:cNvGraphicFramePr>
            <a:graphicFrameLocks noChangeAspect="1"/>
          </p:cNvGraphicFramePr>
          <p:nvPr/>
        </p:nvGraphicFramePr>
        <p:xfrm>
          <a:off x="227013" y="1425575"/>
          <a:ext cx="1443037" cy="495300"/>
        </p:xfrm>
        <a:graphic>
          <a:graphicData uri="http://schemas.openxmlformats.org/presentationml/2006/ole">
            <mc:AlternateContent xmlns:mc="http://schemas.openxmlformats.org/markup-compatibility/2006">
              <mc:Choice xmlns:v="urn:schemas-microsoft-com:vml" Requires="v">
                <p:oleObj spid="_x0000_s11267" name="Equation" r:id="rId5" imgW="863600" imgH="355600" progId="Equation.3">
                  <p:embed/>
                </p:oleObj>
              </mc:Choice>
              <mc:Fallback>
                <p:oleObj name="Equation" r:id="rId5" imgW="863600" imgH="355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013" y="1425575"/>
                        <a:ext cx="1443037" cy="495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4036" name="Object 4"/>
          <p:cNvGraphicFramePr>
            <a:graphicFrameLocks noChangeAspect="1"/>
          </p:cNvGraphicFramePr>
          <p:nvPr/>
        </p:nvGraphicFramePr>
        <p:xfrm>
          <a:off x="3476625" y="727075"/>
          <a:ext cx="2349500" cy="542925"/>
        </p:xfrm>
        <a:graphic>
          <a:graphicData uri="http://schemas.openxmlformats.org/presentationml/2006/ole">
            <mc:AlternateContent xmlns:mc="http://schemas.openxmlformats.org/markup-compatibility/2006">
              <mc:Choice xmlns:v="urn:schemas-microsoft-com:vml" Requires="v">
                <p:oleObj spid="_x0000_s11268" name="Equation" r:id="rId7" imgW="1282700" imgH="355600" progId="Equation.3">
                  <p:embed/>
                </p:oleObj>
              </mc:Choice>
              <mc:Fallback>
                <p:oleObj name="Equation" r:id="rId7" imgW="1282700" imgH="3556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76625" y="727075"/>
                        <a:ext cx="2349500" cy="542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4043" name="TextBox 18"/>
          <p:cNvSpPr txBox="1">
            <a:spLocks noChangeArrowheads="1"/>
          </p:cNvSpPr>
          <p:nvPr/>
        </p:nvSpPr>
        <p:spPr bwMode="auto">
          <a:xfrm>
            <a:off x="2862263" y="862013"/>
            <a:ext cx="431800" cy="368300"/>
          </a:xfrm>
          <a:prstGeom prst="rect">
            <a:avLst/>
          </a:prstGeom>
          <a:noFill/>
          <a:ln w="9525">
            <a:noFill/>
            <a:miter lim="800000"/>
            <a:headEnd/>
            <a:tailEnd/>
          </a:ln>
        </p:spPr>
        <p:txBody>
          <a:bodyPr wrap="none">
            <a:prstTxWarp prst="textNoShape">
              <a:avLst/>
            </a:prstTxWarp>
            <a:spAutoFit/>
          </a:bodyPr>
          <a:lstStyle/>
          <a:p>
            <a:r>
              <a:rPr lang="hu-HU">
                <a:latin typeface="Wingdings" pitchFamily="-84" charset="2"/>
                <a:ea typeface="Wingdings" pitchFamily="-84" charset="2"/>
                <a:cs typeface="Wingdings" pitchFamily="-84" charset="2"/>
              </a:rPr>
              <a:t></a:t>
            </a:r>
            <a:endParaRPr lang="hu-HU"/>
          </a:p>
        </p:txBody>
      </p:sp>
      <p:graphicFrame>
        <p:nvGraphicFramePr>
          <p:cNvPr id="44037" name="Object 5"/>
          <p:cNvGraphicFramePr>
            <a:graphicFrameLocks noChangeAspect="1"/>
          </p:cNvGraphicFramePr>
          <p:nvPr/>
        </p:nvGraphicFramePr>
        <p:xfrm>
          <a:off x="227013" y="1971675"/>
          <a:ext cx="4052887" cy="530225"/>
        </p:xfrm>
        <a:graphic>
          <a:graphicData uri="http://schemas.openxmlformats.org/presentationml/2006/ole">
            <mc:AlternateContent xmlns:mc="http://schemas.openxmlformats.org/markup-compatibility/2006">
              <mc:Choice xmlns:v="urn:schemas-microsoft-com:vml" Requires="v">
                <p:oleObj spid="_x0000_s11269" name="Equation" r:id="rId9" imgW="2425700" imgH="381000" progId="Equation.3">
                  <p:embed/>
                </p:oleObj>
              </mc:Choice>
              <mc:Fallback>
                <p:oleObj name="Equation" r:id="rId9" imgW="2425700" imgH="3810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7013" y="1971675"/>
                        <a:ext cx="4052887" cy="530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4038" name="Object 6"/>
          <p:cNvGraphicFramePr>
            <a:graphicFrameLocks noChangeAspect="1"/>
          </p:cNvGraphicFramePr>
          <p:nvPr/>
        </p:nvGraphicFramePr>
        <p:xfrm>
          <a:off x="227013" y="2628900"/>
          <a:ext cx="5176837" cy="530225"/>
        </p:xfrm>
        <a:graphic>
          <a:graphicData uri="http://schemas.openxmlformats.org/presentationml/2006/ole">
            <mc:AlternateContent xmlns:mc="http://schemas.openxmlformats.org/markup-compatibility/2006">
              <mc:Choice xmlns:v="urn:schemas-microsoft-com:vml" Requires="v">
                <p:oleObj spid="_x0000_s11270" name="Equation" r:id="rId11" imgW="3098800" imgH="381000" progId="Equation.3">
                  <p:embed/>
                </p:oleObj>
              </mc:Choice>
              <mc:Fallback>
                <p:oleObj name="Equation" r:id="rId11" imgW="3098800" imgH="3810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7013" y="2628900"/>
                        <a:ext cx="5176837" cy="530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4039" name="Object 7"/>
          <p:cNvGraphicFramePr>
            <a:graphicFrameLocks noChangeAspect="1"/>
          </p:cNvGraphicFramePr>
          <p:nvPr/>
        </p:nvGraphicFramePr>
        <p:xfrm>
          <a:off x="225425" y="3279775"/>
          <a:ext cx="5197475" cy="530225"/>
        </p:xfrm>
        <a:graphic>
          <a:graphicData uri="http://schemas.openxmlformats.org/presentationml/2006/ole">
            <mc:AlternateContent xmlns:mc="http://schemas.openxmlformats.org/markup-compatibility/2006">
              <mc:Choice xmlns:v="urn:schemas-microsoft-com:vml" Requires="v">
                <p:oleObj spid="_x0000_s11271" name="Equation" r:id="rId13" imgW="3111500" imgH="381000" progId="Equation.3">
                  <p:embed/>
                </p:oleObj>
              </mc:Choice>
              <mc:Fallback>
                <p:oleObj name="Equation" r:id="rId13" imgW="3111500" imgH="38100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5425" y="3279775"/>
                        <a:ext cx="5197475" cy="530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4044" name="TextBox 22"/>
          <p:cNvSpPr txBox="1">
            <a:spLocks noChangeArrowheads="1"/>
          </p:cNvSpPr>
          <p:nvPr/>
        </p:nvSpPr>
        <p:spPr bwMode="auto">
          <a:xfrm>
            <a:off x="238125" y="3568700"/>
            <a:ext cx="527050" cy="584200"/>
          </a:xfrm>
          <a:prstGeom prst="rect">
            <a:avLst/>
          </a:prstGeom>
          <a:noFill/>
          <a:ln w="9525">
            <a:noFill/>
            <a:miter lim="800000"/>
            <a:headEnd/>
            <a:tailEnd/>
          </a:ln>
        </p:spPr>
        <p:txBody>
          <a:bodyPr>
            <a:prstTxWarp prst="textNoShape">
              <a:avLst/>
            </a:prstTxWarp>
            <a:spAutoFit/>
          </a:bodyPr>
          <a:lstStyle/>
          <a:p>
            <a:r>
              <a:rPr lang="hu-HU" sz="3200"/>
              <a:t>...</a:t>
            </a:r>
          </a:p>
        </p:txBody>
      </p:sp>
      <p:graphicFrame>
        <p:nvGraphicFramePr>
          <p:cNvPr id="44040" name="Object 8"/>
          <p:cNvGraphicFramePr>
            <a:graphicFrameLocks noChangeAspect="1"/>
          </p:cNvGraphicFramePr>
          <p:nvPr/>
        </p:nvGraphicFramePr>
        <p:xfrm>
          <a:off x="263525" y="4170363"/>
          <a:ext cx="2725738" cy="649287"/>
        </p:xfrm>
        <a:graphic>
          <a:graphicData uri="http://schemas.openxmlformats.org/presentationml/2006/ole">
            <mc:AlternateContent xmlns:mc="http://schemas.openxmlformats.org/markup-compatibility/2006">
              <mc:Choice xmlns:v="urn:schemas-microsoft-com:vml" Requires="v">
                <p:oleObj spid="_x0000_s11272" name="Equation" r:id="rId15" imgW="1333500" imgH="381000" progId="Equation.3">
                  <p:embed/>
                </p:oleObj>
              </mc:Choice>
              <mc:Fallback>
                <p:oleObj name="Equation" r:id="rId15" imgW="1333500" imgH="381000" progId="Equation.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63525" y="4170363"/>
                        <a:ext cx="2725738" cy="6492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4045" name="TextBox 26"/>
          <p:cNvSpPr txBox="1">
            <a:spLocks noChangeArrowheads="1"/>
          </p:cNvSpPr>
          <p:nvPr/>
        </p:nvSpPr>
        <p:spPr bwMode="auto">
          <a:xfrm>
            <a:off x="6969125" y="3306763"/>
            <a:ext cx="1055688" cy="339725"/>
          </a:xfrm>
          <a:prstGeom prst="rect">
            <a:avLst/>
          </a:prstGeom>
          <a:noFill/>
          <a:ln w="9525">
            <a:noFill/>
            <a:miter lim="800000"/>
            <a:headEnd/>
            <a:tailEnd/>
          </a:ln>
        </p:spPr>
        <p:txBody>
          <a:bodyPr wrap="none">
            <a:prstTxWarp prst="textNoShape">
              <a:avLst/>
            </a:prstTxWarp>
            <a:spAutoFit/>
          </a:bodyPr>
          <a:lstStyle/>
          <a:p>
            <a:r>
              <a:rPr lang="hu-HU" sz="1600" i="1">
                <a:latin typeface="Helvetica" pitchFamily="-84" charset="0"/>
                <a:ea typeface="Helvetica" pitchFamily="-84" charset="0"/>
                <a:cs typeface="Helvetica" pitchFamily="-84" charset="0"/>
              </a:rPr>
              <a:t>m+3 </a:t>
            </a:r>
            <a:r>
              <a:rPr lang="en-US" sz="1600" i="1">
                <a:latin typeface="Helvetica" pitchFamily="-84" charset="0"/>
                <a:ea typeface="Helvetica" pitchFamily="-84" charset="0"/>
                <a:cs typeface="Helvetica" pitchFamily="-84" charset="0"/>
                <a:sym typeface="Wingdings" pitchFamily="-84" charset="2"/>
              </a:rPr>
              <a:t> </a:t>
            </a:r>
            <a:r>
              <a:rPr lang="en-US" sz="1600" i="1">
                <a:solidFill>
                  <a:srgbClr val="FF0000"/>
                </a:solidFill>
                <a:latin typeface="Helvetica" pitchFamily="-84" charset="0"/>
                <a:ea typeface="Helvetica" pitchFamily="-84" charset="0"/>
                <a:cs typeface="Helvetica" pitchFamily="-84" charset="0"/>
                <a:sym typeface="Wingdings" pitchFamily="-84" charset="2"/>
              </a:rPr>
              <a:t>k</a:t>
            </a:r>
            <a:endParaRPr lang="hu-HU" sz="1600" i="1">
              <a:solidFill>
                <a:srgbClr val="FF0000"/>
              </a:solidFill>
              <a:latin typeface="Helvetica" pitchFamily="-84" charset="0"/>
              <a:ea typeface="Helvetica" pitchFamily="-84" charset="0"/>
              <a:cs typeface="Helvetica" pitchFamily="-84" charset="0"/>
            </a:endParaRPr>
          </a:p>
        </p:txBody>
      </p:sp>
      <p:sp>
        <p:nvSpPr>
          <p:cNvPr id="44046" name="TextBox 28"/>
          <p:cNvSpPr txBox="1">
            <a:spLocks noChangeArrowheads="1"/>
          </p:cNvSpPr>
          <p:nvPr/>
        </p:nvSpPr>
        <p:spPr bwMode="auto">
          <a:xfrm>
            <a:off x="163513" y="4997450"/>
            <a:ext cx="5494337" cy="646113"/>
          </a:xfrm>
          <a:prstGeom prst="rect">
            <a:avLst/>
          </a:prstGeom>
          <a:noFill/>
          <a:ln w="9525">
            <a:noFill/>
            <a:miter lim="800000"/>
            <a:headEnd/>
            <a:tailEnd/>
          </a:ln>
        </p:spPr>
        <p:txBody>
          <a:bodyPr>
            <a:prstTxWarp prst="textNoShape">
              <a:avLst/>
            </a:prstTxWarp>
            <a:spAutoFit/>
          </a:bodyPr>
          <a:lstStyle/>
          <a:p>
            <a:r>
              <a:rPr lang="hu-HU" sz="1200">
                <a:latin typeface="Helvetica" pitchFamily="-84" charset="0"/>
                <a:ea typeface="Helvetica" pitchFamily="-84" charset="0"/>
                <a:cs typeface="Helvetica" pitchFamily="-84" charset="0"/>
              </a:rPr>
              <a:t>Krapivsky, Redner, Leyvraz, PRL 2000</a:t>
            </a:r>
          </a:p>
          <a:p>
            <a:r>
              <a:rPr lang="hu-HU" sz="1200">
                <a:latin typeface="Helvetica" pitchFamily="-84" charset="0"/>
                <a:ea typeface="Helvetica" pitchFamily="-84" charset="0"/>
                <a:cs typeface="Helvetica" pitchFamily="-84" charset="0"/>
              </a:rPr>
              <a:t>Dorogovtsev, Mendes, Samukhin, PRL 2000 </a:t>
            </a:r>
          </a:p>
          <a:p>
            <a:r>
              <a:rPr lang="hu-HU" sz="1200">
                <a:latin typeface="Helvetica" pitchFamily="-84" charset="0"/>
                <a:ea typeface="Helvetica" pitchFamily="-84" charset="0"/>
                <a:cs typeface="Helvetica" pitchFamily="-84" charset="0"/>
              </a:rPr>
              <a:t>Bollobas et al,  Random Struc. Alg. 2001</a:t>
            </a:r>
          </a:p>
        </p:txBody>
      </p:sp>
      <p:graphicFrame>
        <p:nvGraphicFramePr>
          <p:cNvPr id="44041" name="Object 9"/>
          <p:cNvGraphicFramePr>
            <a:graphicFrameLocks noChangeAspect="1"/>
          </p:cNvGraphicFramePr>
          <p:nvPr/>
        </p:nvGraphicFramePr>
        <p:xfrm>
          <a:off x="5056188" y="4230688"/>
          <a:ext cx="1349375" cy="325437"/>
        </p:xfrm>
        <a:graphic>
          <a:graphicData uri="http://schemas.openxmlformats.org/presentationml/2006/ole">
            <mc:AlternateContent xmlns:mc="http://schemas.openxmlformats.org/markup-compatibility/2006">
              <mc:Choice xmlns:v="urn:schemas-microsoft-com:vml" Requires="v">
                <p:oleObj spid="_x0000_s11273" name="Equation" r:id="rId17" imgW="660400" imgH="190500" progId="Equation.3">
                  <p:embed/>
                </p:oleObj>
              </mc:Choice>
              <mc:Fallback>
                <p:oleObj name="Equation" r:id="rId17" imgW="660400" imgH="190500" progId="Equation.3">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056188" y="4230688"/>
                        <a:ext cx="1349375" cy="325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4047" name="TextBox 30"/>
          <p:cNvSpPr txBox="1">
            <a:spLocks noChangeArrowheads="1"/>
          </p:cNvSpPr>
          <p:nvPr/>
        </p:nvSpPr>
        <p:spPr bwMode="auto">
          <a:xfrm>
            <a:off x="7011988" y="4217988"/>
            <a:ext cx="1135062" cy="338137"/>
          </a:xfrm>
          <a:prstGeom prst="rect">
            <a:avLst/>
          </a:prstGeom>
          <a:noFill/>
          <a:ln w="9525">
            <a:noFill/>
            <a:miter lim="800000"/>
            <a:headEnd/>
            <a:tailEnd/>
          </a:ln>
        </p:spPr>
        <p:txBody>
          <a:bodyPr wrap="none">
            <a:prstTxWarp prst="textNoShape">
              <a:avLst/>
            </a:prstTxWarp>
            <a:spAutoFit/>
          </a:bodyPr>
          <a:lstStyle/>
          <a:p>
            <a:r>
              <a:rPr lang="hu-HU" sz="1600">
                <a:latin typeface="Helvetica" pitchFamily="-84" charset="0"/>
                <a:ea typeface="Helvetica" pitchFamily="-84" charset="0"/>
                <a:cs typeface="Helvetica" pitchFamily="-84" charset="0"/>
              </a:rPr>
              <a:t>for large </a:t>
            </a:r>
            <a:r>
              <a:rPr lang="hu-HU" sz="1600" i="1">
                <a:solidFill>
                  <a:srgbClr val="FF0000"/>
                </a:solidFill>
                <a:latin typeface="Helvetica" pitchFamily="-84" charset="0"/>
                <a:ea typeface="Helvetica" pitchFamily="-84" charset="0"/>
                <a:cs typeface="Helvetica" pitchFamily="-84" charset="0"/>
              </a:rPr>
              <a:t>k</a:t>
            </a:r>
          </a:p>
        </p:txBody>
      </p:sp>
      <p:sp>
        <p:nvSpPr>
          <p:cNvPr id="44049"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84" charset="0"/>
                <a:ea typeface="Helvetica" pitchFamily="-84" charset="0"/>
                <a:cs typeface="Helvetica" pitchFamily="-84" charset="0"/>
              </a:rPr>
              <a:t>MFT - Degree Distribution: Rate Equation</a:t>
            </a:r>
          </a:p>
          <a:p>
            <a:pPr>
              <a:spcBef>
                <a:spcPct val="20000"/>
              </a:spcBef>
            </a:pPr>
            <a:r>
              <a:rPr lang="en-US" sz="2000" b="1">
                <a:solidFill>
                  <a:schemeClr val="bg1"/>
                </a:solidFill>
                <a:latin typeface="Helvetica" pitchFamily="-84" charset="0"/>
                <a:ea typeface="Helvetica" pitchFamily="-84" charset="0"/>
                <a:cs typeface="Helvetica" pitchFamily="-84" charset="0"/>
              </a:rPr>
              <a:t> </a:t>
            </a:r>
          </a:p>
        </p:txBody>
      </p:sp>
      <p:sp>
        <p:nvSpPr>
          <p:cNvPr id="19"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84" charset="0"/>
                <a:ea typeface="Helvetica" pitchFamily="-84" charset="0"/>
                <a:cs typeface="Helvetica" pitchFamily="-84" charset="0"/>
              </a:rPr>
              <a:t>Network Science: Evolving Network Models </a:t>
            </a:r>
            <a:r>
              <a:rPr lang="en-US" sz="600" i="1" dirty="0">
                <a:solidFill>
                  <a:srgbClr val="BFBFBF"/>
                </a:solidFill>
                <a:latin typeface="Helvetica" pitchFamily="-84" charset="0"/>
                <a:ea typeface="Helvetica" pitchFamily="-84" charset="0"/>
                <a:cs typeface="Helvetica" pitchFamily="-84" charset="0"/>
              </a:rPr>
              <a:t> </a:t>
            </a:r>
          </a:p>
        </p:txBody>
      </p:sp>
    </p:spTree>
    <p:extLst>
      <p:ext uri="{BB962C8B-B14F-4D97-AF65-F5344CB8AC3E}">
        <p14:creationId xmlns:p14="http://schemas.microsoft.com/office/powerpoint/2010/main" val="23130989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058" name="Object 2"/>
          <p:cNvGraphicFramePr>
            <a:graphicFrameLocks noChangeAspect="1"/>
          </p:cNvGraphicFramePr>
          <p:nvPr>
            <p:extLst>
              <p:ext uri="{D42A27DB-BD31-4B8C-83A1-F6EECF244321}">
                <p14:modId xmlns:p14="http://schemas.microsoft.com/office/powerpoint/2010/main" val="282016541"/>
              </p:ext>
            </p:extLst>
          </p:nvPr>
        </p:nvGraphicFramePr>
        <p:xfrm>
          <a:off x="3603625" y="954088"/>
          <a:ext cx="3325813" cy="542925"/>
        </p:xfrm>
        <a:graphic>
          <a:graphicData uri="http://schemas.openxmlformats.org/presentationml/2006/ole">
            <mc:AlternateContent xmlns:mc="http://schemas.openxmlformats.org/markup-compatibility/2006">
              <mc:Choice xmlns:v="urn:schemas-microsoft-com:vml" Requires="v">
                <p:oleObj spid="_x0000_s12290" name="Equation" r:id="rId3" imgW="1816100" imgH="355600" progId="Equation.3">
                  <p:embed/>
                </p:oleObj>
              </mc:Choice>
              <mc:Fallback>
                <p:oleObj name="Equation" r:id="rId3" imgW="1816100" imgH="355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3625" y="954088"/>
                        <a:ext cx="3325813" cy="542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5059" name="Object 3"/>
          <p:cNvGraphicFramePr>
            <a:graphicFrameLocks noChangeAspect="1"/>
          </p:cNvGraphicFramePr>
          <p:nvPr/>
        </p:nvGraphicFramePr>
        <p:xfrm>
          <a:off x="944563" y="1898650"/>
          <a:ext cx="7024687" cy="252413"/>
        </p:xfrm>
        <a:graphic>
          <a:graphicData uri="http://schemas.openxmlformats.org/presentationml/2006/ole">
            <mc:AlternateContent xmlns:mc="http://schemas.openxmlformats.org/markup-compatibility/2006">
              <mc:Choice xmlns:v="urn:schemas-microsoft-com:vml" Requires="v">
                <p:oleObj spid="_x0000_s12291" name="Equation" r:id="rId5" imgW="3835400" imgH="165100" progId="Equation.3">
                  <p:embed/>
                </p:oleObj>
              </mc:Choice>
              <mc:Fallback>
                <p:oleObj name="Equation" r:id="rId5" imgW="3835400" imgH="1651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4563" y="1898650"/>
                        <a:ext cx="7024687" cy="252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5060" name="Object 4"/>
          <p:cNvGraphicFramePr>
            <a:graphicFrameLocks noChangeAspect="1"/>
          </p:cNvGraphicFramePr>
          <p:nvPr/>
        </p:nvGraphicFramePr>
        <p:xfrm>
          <a:off x="977900" y="2495550"/>
          <a:ext cx="6627813" cy="581025"/>
        </p:xfrm>
        <a:graphic>
          <a:graphicData uri="http://schemas.openxmlformats.org/presentationml/2006/ole">
            <mc:AlternateContent xmlns:mc="http://schemas.openxmlformats.org/markup-compatibility/2006">
              <mc:Choice xmlns:v="urn:schemas-microsoft-com:vml" Requires="v">
                <p:oleObj spid="_x0000_s12292" name="Equation" r:id="rId7" imgW="3619500" imgH="381000" progId="Equation.3">
                  <p:embed/>
                </p:oleObj>
              </mc:Choice>
              <mc:Fallback>
                <p:oleObj name="Equation" r:id="rId7" imgW="3619500" imgH="3810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7900" y="2495550"/>
                        <a:ext cx="6627813" cy="581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5061" name="Object 5"/>
          <p:cNvGraphicFramePr>
            <a:graphicFrameLocks noChangeAspect="1"/>
          </p:cNvGraphicFramePr>
          <p:nvPr>
            <p:extLst>
              <p:ext uri="{D42A27DB-BD31-4B8C-83A1-F6EECF244321}">
                <p14:modId xmlns:p14="http://schemas.microsoft.com/office/powerpoint/2010/main" val="2106114692"/>
              </p:ext>
            </p:extLst>
          </p:nvPr>
        </p:nvGraphicFramePr>
        <p:xfrm>
          <a:off x="3117850" y="3484563"/>
          <a:ext cx="2254250" cy="542925"/>
        </p:xfrm>
        <a:graphic>
          <a:graphicData uri="http://schemas.openxmlformats.org/presentationml/2006/ole">
            <mc:AlternateContent xmlns:mc="http://schemas.openxmlformats.org/markup-compatibility/2006">
              <mc:Choice xmlns:v="urn:schemas-microsoft-com:vml" Requires="v">
                <p:oleObj spid="_x0000_s12293" name="Equation" r:id="rId9" imgW="1231900" imgH="355600" progId="Equation.3">
                  <p:embed/>
                </p:oleObj>
              </mc:Choice>
              <mc:Fallback>
                <p:oleObj name="Equation" r:id="rId9" imgW="1231900" imgH="3556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17850" y="3484563"/>
                        <a:ext cx="2254250" cy="542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064" name="TextBox 20"/>
          <p:cNvSpPr txBox="1">
            <a:spLocks noChangeArrowheads="1"/>
          </p:cNvSpPr>
          <p:nvPr/>
        </p:nvSpPr>
        <p:spPr bwMode="auto">
          <a:xfrm>
            <a:off x="1296988" y="4421188"/>
            <a:ext cx="1582737" cy="369887"/>
          </a:xfrm>
          <a:prstGeom prst="rect">
            <a:avLst/>
          </a:prstGeom>
          <a:noFill/>
          <a:ln w="9525">
            <a:noFill/>
            <a:miter lim="800000"/>
            <a:headEnd/>
            <a:tailEnd/>
          </a:ln>
        </p:spPr>
        <p:txBody>
          <a:bodyPr wrap="none">
            <a:prstTxWarp prst="textNoShape">
              <a:avLst/>
            </a:prstTxWarp>
            <a:spAutoFit/>
          </a:bodyPr>
          <a:lstStyle/>
          <a:p>
            <a:r>
              <a:rPr lang="hu-HU">
                <a:latin typeface="Helvetica" pitchFamily="-84" charset="0"/>
                <a:ea typeface="Helvetica" pitchFamily="-84" charset="0"/>
                <a:cs typeface="Helvetica" pitchFamily="-84" charset="0"/>
              </a:rPr>
              <a:t>Its solution is: </a:t>
            </a:r>
          </a:p>
        </p:txBody>
      </p:sp>
      <p:graphicFrame>
        <p:nvGraphicFramePr>
          <p:cNvPr id="45062" name="Object 6"/>
          <p:cNvGraphicFramePr>
            <a:graphicFrameLocks noChangeAspect="1"/>
          </p:cNvGraphicFramePr>
          <p:nvPr/>
        </p:nvGraphicFramePr>
        <p:xfrm>
          <a:off x="3108325" y="4421188"/>
          <a:ext cx="1349375" cy="325437"/>
        </p:xfrm>
        <a:graphic>
          <a:graphicData uri="http://schemas.openxmlformats.org/presentationml/2006/ole">
            <mc:AlternateContent xmlns:mc="http://schemas.openxmlformats.org/markup-compatibility/2006">
              <mc:Choice xmlns:v="urn:schemas-microsoft-com:vml" Requires="v">
                <p:oleObj spid="_x0000_s12294" name="Equation" r:id="rId11" imgW="660400" imgH="190500" progId="Equation.3">
                  <p:embed/>
                </p:oleObj>
              </mc:Choice>
              <mc:Fallback>
                <p:oleObj name="Equation" r:id="rId11" imgW="660400" imgH="1905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08325" y="4421188"/>
                        <a:ext cx="1349375" cy="325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065" name="TextBox 22"/>
          <p:cNvSpPr txBox="1">
            <a:spLocks noChangeArrowheads="1"/>
          </p:cNvSpPr>
          <p:nvPr/>
        </p:nvSpPr>
        <p:spPr bwMode="auto">
          <a:xfrm>
            <a:off x="1143000" y="1033463"/>
            <a:ext cx="1582738" cy="369887"/>
          </a:xfrm>
          <a:prstGeom prst="rect">
            <a:avLst/>
          </a:prstGeom>
          <a:noFill/>
          <a:ln w="9525">
            <a:noFill/>
            <a:miter lim="800000"/>
            <a:headEnd/>
            <a:tailEnd/>
          </a:ln>
        </p:spPr>
        <p:txBody>
          <a:bodyPr wrap="none">
            <a:prstTxWarp prst="textNoShape">
              <a:avLst/>
            </a:prstTxWarp>
            <a:spAutoFit/>
          </a:bodyPr>
          <a:lstStyle/>
          <a:p>
            <a:r>
              <a:rPr lang="hu-HU">
                <a:latin typeface="Helvetica" pitchFamily="-84" charset="0"/>
                <a:ea typeface="Helvetica" pitchFamily="-84" charset="0"/>
                <a:cs typeface="Helvetica" pitchFamily="-84" charset="0"/>
              </a:rPr>
              <a:t>Start from eq.</a:t>
            </a:r>
          </a:p>
        </p:txBody>
      </p:sp>
      <p:sp>
        <p:nvSpPr>
          <p:cNvPr id="45066" name="TextBox 25"/>
          <p:cNvSpPr txBox="1">
            <a:spLocks noChangeArrowheads="1"/>
          </p:cNvSpPr>
          <p:nvPr/>
        </p:nvSpPr>
        <p:spPr bwMode="auto">
          <a:xfrm>
            <a:off x="147638" y="5237163"/>
            <a:ext cx="2365375" cy="276225"/>
          </a:xfrm>
          <a:prstGeom prst="rect">
            <a:avLst/>
          </a:prstGeom>
          <a:noFill/>
          <a:ln w="9525">
            <a:noFill/>
            <a:miter lim="800000"/>
            <a:headEnd/>
            <a:tailEnd/>
          </a:ln>
        </p:spPr>
        <p:txBody>
          <a:bodyPr wrap="none">
            <a:prstTxWarp prst="textNoShape">
              <a:avLst/>
            </a:prstTxWarp>
            <a:spAutoFit/>
          </a:bodyPr>
          <a:lstStyle/>
          <a:p>
            <a:r>
              <a:rPr lang="hu-HU" sz="1200">
                <a:latin typeface="Helvetica" pitchFamily="-84" charset="0"/>
                <a:ea typeface="Helvetica" pitchFamily="-84" charset="0"/>
                <a:cs typeface="Helvetica" pitchFamily="-84" charset="0"/>
              </a:rPr>
              <a:t>Dorogovtsev and Mendes, 2003</a:t>
            </a:r>
          </a:p>
        </p:txBody>
      </p:sp>
      <p:sp>
        <p:nvSpPr>
          <p:cNvPr id="45068"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84" charset="0"/>
                <a:ea typeface="Helvetica" pitchFamily="-84" charset="0"/>
                <a:cs typeface="Helvetica" pitchFamily="-84" charset="0"/>
              </a:rPr>
              <a:t>MFT - Degree Distribution: A Pretty Caveat</a:t>
            </a:r>
          </a:p>
          <a:p>
            <a:pPr>
              <a:spcBef>
                <a:spcPct val="20000"/>
              </a:spcBef>
            </a:pPr>
            <a:endParaRPr lang="en-US" sz="2000" b="1">
              <a:solidFill>
                <a:schemeClr val="bg1"/>
              </a:solidFill>
              <a:latin typeface="Helvetica" pitchFamily="-84" charset="0"/>
              <a:ea typeface="Helvetica" pitchFamily="-84" charset="0"/>
              <a:cs typeface="Helvetica" pitchFamily="-84" charset="0"/>
            </a:endParaRPr>
          </a:p>
          <a:p>
            <a:pPr>
              <a:spcBef>
                <a:spcPct val="20000"/>
              </a:spcBef>
            </a:pPr>
            <a:r>
              <a:rPr lang="en-US" sz="2000" b="1">
                <a:solidFill>
                  <a:schemeClr val="bg1"/>
                </a:solidFill>
                <a:latin typeface="Helvetica" pitchFamily="-84" charset="0"/>
                <a:ea typeface="Helvetica" pitchFamily="-84" charset="0"/>
                <a:cs typeface="Helvetica" pitchFamily="-84" charset="0"/>
              </a:rPr>
              <a:t> </a:t>
            </a:r>
          </a:p>
        </p:txBody>
      </p:sp>
      <p:sp>
        <p:nvSpPr>
          <p:cNvPr id="14"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84" charset="0"/>
                <a:ea typeface="Helvetica" pitchFamily="-84" charset="0"/>
                <a:cs typeface="Helvetica" pitchFamily="-84" charset="0"/>
              </a:rPr>
              <a:t>Network Science: Evolving Network Models </a:t>
            </a:r>
            <a:r>
              <a:rPr lang="en-US" sz="600" i="1" dirty="0">
                <a:solidFill>
                  <a:srgbClr val="BFBFBF"/>
                </a:solidFill>
                <a:latin typeface="Helvetica" pitchFamily="-84" charset="0"/>
                <a:ea typeface="Helvetica" pitchFamily="-84" charset="0"/>
                <a:cs typeface="Helvetica" pitchFamily="-84" charset="0"/>
              </a:rPr>
              <a:t> </a:t>
            </a:r>
          </a:p>
        </p:txBody>
      </p:sp>
    </p:spTree>
    <p:extLst>
      <p:ext uri="{BB962C8B-B14F-4D97-AF65-F5344CB8AC3E}">
        <p14:creationId xmlns:p14="http://schemas.microsoft.com/office/powerpoint/2010/main" val="39232574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7" name="Picture 2" descr="evol2"/>
          <p:cNvPicPr>
            <a:picLocks noChangeAspect="1" noChangeArrowheads="1"/>
          </p:cNvPicPr>
          <p:nvPr/>
        </p:nvPicPr>
        <p:blipFill>
          <a:blip r:embed="rId3"/>
          <a:srcRect/>
          <a:stretch>
            <a:fillRect/>
          </a:stretch>
        </p:blipFill>
        <p:spPr bwMode="auto">
          <a:xfrm>
            <a:off x="4876800" y="2865438"/>
            <a:ext cx="4140200" cy="2636837"/>
          </a:xfrm>
          <a:prstGeom prst="rect">
            <a:avLst/>
          </a:prstGeom>
          <a:noFill/>
          <a:ln w="9525">
            <a:noFill/>
            <a:miter lim="800000"/>
            <a:headEnd/>
            <a:tailEnd/>
          </a:ln>
        </p:spPr>
      </p:pic>
      <p:pic>
        <p:nvPicPr>
          <p:cNvPr id="35842" name="Object 5"/>
          <p:cNvPicPr>
            <a:picLocks noChangeAspect="1" noChangeArrowheads="1"/>
          </p:cNvPicPr>
          <p:nvPr/>
        </p:nvPicPr>
        <p:blipFill>
          <a:blip r:embed="rId4"/>
          <a:srcRect/>
          <a:stretch>
            <a:fillRect/>
          </a:stretch>
        </p:blipFill>
        <p:spPr bwMode="auto">
          <a:xfrm>
            <a:off x="569913" y="611421"/>
            <a:ext cx="3033712" cy="842963"/>
          </a:xfrm>
          <a:prstGeom prst="rect">
            <a:avLst/>
          </a:prstGeom>
          <a:noFill/>
        </p:spPr>
      </p:pic>
      <p:pic>
        <p:nvPicPr>
          <p:cNvPr id="30723" name="Object 6"/>
          <p:cNvPicPr>
            <a:picLocks noChangeAspect="1" noChangeArrowheads="1"/>
          </p:cNvPicPr>
          <p:nvPr/>
        </p:nvPicPr>
        <p:blipFill>
          <a:blip r:embed="rId5"/>
          <a:srcRect/>
          <a:stretch>
            <a:fillRect/>
          </a:stretch>
        </p:blipFill>
        <p:spPr bwMode="auto">
          <a:xfrm>
            <a:off x="368300" y="3776663"/>
            <a:ext cx="2957513" cy="842962"/>
          </a:xfrm>
          <a:prstGeom prst="rect">
            <a:avLst/>
          </a:prstGeom>
          <a:noFill/>
        </p:spPr>
      </p:pic>
      <p:sp>
        <p:nvSpPr>
          <p:cNvPr id="35850" name="Text Box 13"/>
          <p:cNvSpPr txBox="1">
            <a:spLocks noChangeArrowheads="1"/>
          </p:cNvSpPr>
          <p:nvPr/>
        </p:nvSpPr>
        <p:spPr bwMode="auto">
          <a:xfrm>
            <a:off x="160338" y="5338763"/>
            <a:ext cx="7010400" cy="276225"/>
          </a:xfrm>
          <a:prstGeom prst="rect">
            <a:avLst/>
          </a:prstGeom>
          <a:noFill/>
          <a:ln w="9525">
            <a:noFill/>
            <a:miter lim="800000"/>
            <a:headEnd/>
            <a:tailEnd/>
          </a:ln>
        </p:spPr>
        <p:txBody>
          <a:bodyPr>
            <a:prstTxWarp prst="textNoShape">
              <a:avLst/>
            </a:prstTxWarp>
            <a:spAutoFit/>
          </a:bodyPr>
          <a:lstStyle/>
          <a:p>
            <a:pPr>
              <a:spcBef>
                <a:spcPct val="50000"/>
              </a:spcBef>
            </a:pPr>
            <a:r>
              <a:rPr lang="en-US" sz="1200">
                <a:solidFill>
                  <a:srgbClr val="000000"/>
                </a:solidFill>
                <a:latin typeface="Helvetica" pitchFamily="-84" charset="0"/>
                <a:ea typeface="Arial" pitchFamily="-84" charset="0"/>
                <a:cs typeface="Arial" pitchFamily="-84" charset="0"/>
              </a:rPr>
              <a:t>A.-L.Barabási, R. Albert and H. Jeong, </a:t>
            </a:r>
            <a:r>
              <a:rPr lang="en-US" sz="1200" i="1">
                <a:solidFill>
                  <a:srgbClr val="000000"/>
                </a:solidFill>
                <a:latin typeface="Helvetica" pitchFamily="-84" charset="0"/>
                <a:ea typeface="Arial" pitchFamily="-84" charset="0"/>
                <a:cs typeface="Arial" pitchFamily="-84" charset="0"/>
              </a:rPr>
              <a:t>Physica </a:t>
            </a:r>
            <a:r>
              <a:rPr lang="en-US" sz="1200">
                <a:solidFill>
                  <a:srgbClr val="000000"/>
                </a:solidFill>
                <a:latin typeface="Helvetica" pitchFamily="-84" charset="0"/>
                <a:ea typeface="Arial" pitchFamily="-84" charset="0"/>
                <a:cs typeface="Arial" pitchFamily="-84" charset="0"/>
              </a:rPr>
              <a:t>A </a:t>
            </a:r>
            <a:r>
              <a:rPr lang="en-US" sz="1200" b="1">
                <a:solidFill>
                  <a:srgbClr val="000000"/>
                </a:solidFill>
                <a:latin typeface="Helvetica" pitchFamily="-84" charset="0"/>
                <a:ea typeface="Arial" pitchFamily="-84" charset="0"/>
                <a:cs typeface="Arial" pitchFamily="-84" charset="0"/>
              </a:rPr>
              <a:t>272,</a:t>
            </a:r>
            <a:r>
              <a:rPr lang="en-US" sz="1200">
                <a:solidFill>
                  <a:srgbClr val="000000"/>
                </a:solidFill>
                <a:latin typeface="Helvetica" pitchFamily="-84" charset="0"/>
                <a:ea typeface="Arial" pitchFamily="-84" charset="0"/>
                <a:cs typeface="Arial" pitchFamily="-84" charset="0"/>
              </a:rPr>
              <a:t> 173 (1999)</a:t>
            </a:r>
          </a:p>
        </p:txBody>
      </p:sp>
      <p:sp>
        <p:nvSpPr>
          <p:cNvPr id="35852"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dirty="0">
                <a:solidFill>
                  <a:schemeClr val="bg1"/>
                </a:solidFill>
                <a:latin typeface="Helvetica" pitchFamily="-84" charset="0"/>
                <a:ea typeface="Helvetica" pitchFamily="-84" charset="0"/>
                <a:cs typeface="Helvetica" pitchFamily="-84" charset="0"/>
              </a:rPr>
              <a:t>All nodes follow the same growth law</a:t>
            </a:r>
          </a:p>
        </p:txBody>
      </p:sp>
      <p:pic>
        <p:nvPicPr>
          <p:cNvPr id="30735" name="Picture 4"/>
          <p:cNvPicPr>
            <a:picLocks noChangeAspect="1" noChangeArrowheads="1"/>
          </p:cNvPicPr>
          <p:nvPr/>
        </p:nvPicPr>
        <p:blipFill>
          <a:blip r:embed="rId6"/>
          <a:srcRect/>
          <a:stretch>
            <a:fillRect/>
          </a:stretch>
        </p:blipFill>
        <p:spPr bwMode="auto">
          <a:xfrm>
            <a:off x="304800" y="2570163"/>
            <a:ext cx="1203325" cy="638175"/>
          </a:xfrm>
          <a:prstGeom prst="rect">
            <a:avLst/>
          </a:prstGeom>
          <a:noFill/>
        </p:spPr>
      </p:pic>
      <p:sp>
        <p:nvSpPr>
          <p:cNvPr id="16" name="TextBox 15"/>
          <p:cNvSpPr txBox="1">
            <a:spLocks noChangeArrowheads="1"/>
          </p:cNvSpPr>
          <p:nvPr/>
        </p:nvSpPr>
        <p:spPr bwMode="auto">
          <a:xfrm>
            <a:off x="29620" y="1752600"/>
            <a:ext cx="658813" cy="369888"/>
          </a:xfrm>
          <a:prstGeom prst="rect">
            <a:avLst/>
          </a:prstGeom>
          <a:noFill/>
          <a:ln w="9525">
            <a:noFill/>
            <a:miter lim="800000"/>
            <a:headEnd/>
            <a:tailEnd/>
          </a:ln>
        </p:spPr>
        <p:txBody>
          <a:bodyPr wrap="none">
            <a:prstTxWarp prst="textNoShape">
              <a:avLst/>
            </a:prstTxWarp>
            <a:spAutoFit/>
          </a:bodyPr>
          <a:lstStyle/>
          <a:p>
            <a:r>
              <a:rPr lang="hu-HU" dirty="0"/>
              <a:t>Use: </a:t>
            </a:r>
          </a:p>
        </p:txBody>
      </p:sp>
      <p:sp>
        <p:nvSpPr>
          <p:cNvPr id="18" name="TextBox 17"/>
          <p:cNvSpPr txBox="1">
            <a:spLocks noChangeArrowheads="1"/>
          </p:cNvSpPr>
          <p:nvPr/>
        </p:nvSpPr>
        <p:spPr bwMode="auto">
          <a:xfrm>
            <a:off x="3511550" y="1937289"/>
            <a:ext cx="4808538" cy="369887"/>
          </a:xfrm>
          <a:prstGeom prst="rect">
            <a:avLst/>
          </a:prstGeom>
          <a:noFill/>
          <a:ln w="9525">
            <a:noFill/>
            <a:miter lim="800000"/>
            <a:headEnd/>
            <a:tailEnd/>
          </a:ln>
        </p:spPr>
        <p:txBody>
          <a:bodyPr wrap="none">
            <a:prstTxWarp prst="textNoShape">
              <a:avLst/>
            </a:prstTxWarp>
            <a:spAutoFit/>
          </a:bodyPr>
          <a:lstStyle/>
          <a:p>
            <a:r>
              <a:rPr lang="hu-HU" dirty="0"/>
              <a:t>During a unit time (time step): </a:t>
            </a:r>
            <a:r>
              <a:rPr lang="hu-HU" i="1" dirty="0"/>
              <a:t>Δk=m  </a:t>
            </a:r>
            <a:r>
              <a:rPr lang="en-US" i="1" dirty="0">
                <a:sym typeface="Wingdings" pitchFamily="-84" charset="2"/>
              </a:rPr>
              <a:t> A=m</a:t>
            </a:r>
            <a:endParaRPr lang="hu-HU" i="1" dirty="0"/>
          </a:p>
        </p:txBody>
      </p:sp>
      <p:pic>
        <p:nvPicPr>
          <p:cNvPr id="30737" name="Picture 6"/>
          <p:cNvPicPr>
            <a:picLocks noChangeAspect="1" noChangeArrowheads="1"/>
          </p:cNvPicPr>
          <p:nvPr/>
        </p:nvPicPr>
        <p:blipFill>
          <a:blip r:embed="rId7"/>
          <a:srcRect/>
          <a:stretch>
            <a:fillRect/>
          </a:stretch>
        </p:blipFill>
        <p:spPr bwMode="auto">
          <a:xfrm>
            <a:off x="2049463" y="2674938"/>
            <a:ext cx="906462" cy="533400"/>
          </a:xfrm>
          <a:prstGeom prst="rect">
            <a:avLst/>
          </a:prstGeom>
          <a:noFill/>
        </p:spPr>
      </p:pic>
      <p:pic>
        <p:nvPicPr>
          <p:cNvPr id="30738" name="Picture 7"/>
          <p:cNvPicPr>
            <a:picLocks noChangeAspect="1" noChangeArrowheads="1"/>
          </p:cNvPicPr>
          <p:nvPr/>
        </p:nvPicPr>
        <p:blipFill>
          <a:blip r:embed="rId8"/>
          <a:srcRect/>
          <a:stretch>
            <a:fillRect/>
          </a:stretch>
        </p:blipFill>
        <p:spPr bwMode="auto">
          <a:xfrm>
            <a:off x="3529013" y="2643188"/>
            <a:ext cx="1284287" cy="576262"/>
          </a:xfrm>
          <a:prstGeom prst="rect">
            <a:avLst/>
          </a:prstGeom>
          <a:noFill/>
        </p:spPr>
      </p:pic>
      <p:pic>
        <p:nvPicPr>
          <p:cNvPr id="30739" name="Picture 8"/>
          <p:cNvPicPr>
            <a:picLocks noChangeAspect="1" noChangeArrowheads="1"/>
          </p:cNvPicPr>
          <p:nvPr/>
        </p:nvPicPr>
        <p:blipFill>
          <a:blip r:embed="rId9"/>
          <a:srcRect/>
          <a:stretch>
            <a:fillRect/>
          </a:stretch>
        </p:blipFill>
        <p:spPr bwMode="auto">
          <a:xfrm>
            <a:off x="5397500" y="2603500"/>
            <a:ext cx="2159000" cy="512763"/>
          </a:xfrm>
          <a:prstGeom prst="rect">
            <a:avLst/>
          </a:prstGeom>
          <a:noFill/>
        </p:spPr>
      </p:pic>
      <p:sp>
        <p:nvSpPr>
          <p:cNvPr id="22" name="TextBox 21"/>
          <p:cNvSpPr txBox="1">
            <a:spLocks noChangeArrowheads="1"/>
          </p:cNvSpPr>
          <p:nvPr/>
        </p:nvSpPr>
        <p:spPr bwMode="auto">
          <a:xfrm>
            <a:off x="368300" y="4854575"/>
            <a:ext cx="2508250" cy="369888"/>
          </a:xfrm>
          <a:prstGeom prst="rect">
            <a:avLst/>
          </a:prstGeom>
          <a:noFill/>
          <a:ln w="9525">
            <a:noFill/>
            <a:miter lim="800000"/>
            <a:headEnd/>
            <a:tailEnd/>
          </a:ln>
        </p:spPr>
        <p:txBody>
          <a:bodyPr wrap="none">
            <a:prstTxWarp prst="textNoShape">
              <a:avLst/>
            </a:prstTxWarp>
            <a:spAutoFit/>
          </a:bodyPr>
          <a:lstStyle/>
          <a:p>
            <a:r>
              <a:rPr lang="hu-HU" i="1">
                <a:solidFill>
                  <a:srgbClr val="0000FF"/>
                </a:solidFill>
              </a:rPr>
              <a:t>β</a:t>
            </a:r>
            <a:r>
              <a:rPr lang="hu-HU">
                <a:solidFill>
                  <a:srgbClr val="0000FF"/>
                </a:solidFill>
              </a:rPr>
              <a:t>: dynamical exponent</a:t>
            </a:r>
          </a:p>
        </p:txBody>
      </p:sp>
      <p:sp>
        <p:nvSpPr>
          <p:cNvPr id="17"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84" charset="0"/>
                <a:ea typeface="Helvetica" pitchFamily="-84" charset="0"/>
                <a:cs typeface="Helvetica" pitchFamily="-84" charset="0"/>
              </a:rPr>
              <a:t>Network Science: Evolving Network Models </a:t>
            </a:r>
            <a:r>
              <a:rPr lang="en-US" sz="600" i="1" dirty="0">
                <a:solidFill>
                  <a:srgbClr val="BFBFBF"/>
                </a:solidFill>
                <a:latin typeface="Helvetica" pitchFamily="-84" charset="0"/>
                <a:ea typeface="Helvetica" pitchFamily="-84" charset="0"/>
                <a:cs typeface="Helvetica" pitchFamily="-84" charset="0"/>
              </a:rPr>
              <a:t> </a:t>
            </a:r>
          </a:p>
        </p:txBody>
      </p:sp>
      <mc:AlternateContent xmlns:mc="http://schemas.openxmlformats.org/markup-compatibility/2006" xmlns:a14="http://schemas.microsoft.com/office/drawing/2010/main">
        <mc:Choice Requires="a14">
          <p:sp>
            <p:nvSpPr>
              <p:cNvPr id="2" name="TextBox 1"/>
              <p:cNvSpPr txBox="1"/>
              <p:nvPr/>
            </p:nvSpPr>
            <p:spPr>
              <a:xfrm>
                <a:off x="4639736" y="544399"/>
                <a:ext cx="3262945" cy="127509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a:rPr>
                        <m:t>𝐴</m:t>
                      </m:r>
                      <m:f>
                        <m:fPr>
                          <m:ctrlPr>
                            <a:rPr lang="en-US" i="1">
                              <a:latin typeface="Cambria Math" panose="02040503050406030204" pitchFamily="18" charset="0"/>
                            </a:rPr>
                          </m:ctrlPr>
                        </m:fPr>
                        <m:num>
                          <m:sSub>
                            <m:sSubPr>
                              <m:ctrlPr>
                                <a:rPr lang="en-US" i="1" smtClean="0">
                                  <a:latin typeface="Cambria Math" panose="02040503050406030204" pitchFamily="18" charset="0"/>
                                </a:rPr>
                              </m:ctrlPr>
                            </m:sSubPr>
                            <m:e>
                              <m:r>
                                <a:rPr lang="en-US" b="0" i="1" smtClean="0">
                                  <a:latin typeface="Cambria Math"/>
                                </a:rPr>
                                <m:t>𝑘</m:t>
                              </m:r>
                            </m:e>
                            <m:sub>
                              <m:r>
                                <a:rPr lang="en-US" b="0" i="1" smtClean="0">
                                  <a:latin typeface="Cambria Math"/>
                                </a:rPr>
                                <m:t>𝑖</m:t>
                              </m:r>
                            </m:sub>
                          </m:sSub>
                        </m:num>
                        <m:den>
                          <m:nary>
                            <m:naryPr>
                              <m:chr m:val="∑"/>
                              <m:limLoc m:val="subSup"/>
                              <m:supHide m:val="on"/>
                              <m:ctrlPr>
                                <a:rPr lang="en-US" i="1" smtClean="0">
                                  <a:latin typeface="Cambria Math" panose="02040503050406030204" pitchFamily="18" charset="0"/>
                                </a:rPr>
                              </m:ctrlPr>
                            </m:naryPr>
                            <m:sub>
                              <m:r>
                                <m:rPr>
                                  <m:brk m:alnAt="9"/>
                                </m:rPr>
                                <a:rPr lang="en-US" b="0" i="1" smtClean="0">
                                  <a:latin typeface="Cambria Math"/>
                                </a:rPr>
                                <m:t>𝑗</m:t>
                              </m:r>
                            </m:sub>
                            <m:sup/>
                            <m:e>
                              <m:sSub>
                                <m:sSubPr>
                                  <m:ctrlPr>
                                    <a:rPr lang="en-US" i="1" smtClean="0">
                                      <a:latin typeface="Cambria Math" panose="02040503050406030204" pitchFamily="18" charset="0"/>
                                    </a:rPr>
                                  </m:ctrlPr>
                                </m:sSubPr>
                                <m:e>
                                  <m:r>
                                    <a:rPr lang="en-US" b="0" i="1" smtClean="0">
                                      <a:latin typeface="Cambria Math"/>
                                    </a:rPr>
                                    <m:t>𝑘</m:t>
                                  </m:r>
                                </m:e>
                                <m:sub>
                                  <m:r>
                                    <a:rPr lang="en-US" b="0" i="1" smtClean="0">
                                      <a:latin typeface="Cambria Math"/>
                                    </a:rPr>
                                    <m:t>𝑗</m:t>
                                  </m:r>
                                </m:sub>
                              </m:sSub>
                            </m:e>
                          </m:nary>
                        </m:den>
                      </m:f>
                      <m:r>
                        <a:rPr lang="en-US" b="0" i="1" smtClean="0">
                          <a:latin typeface="Cambria Math"/>
                        </a:rPr>
                        <m:t>=</m:t>
                      </m:r>
                      <m:r>
                        <a:rPr lang="en-US" b="0" i="1" smtClean="0">
                          <a:latin typeface="Cambria Math"/>
                        </a:rPr>
                        <m:t>𝐴</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𝑘</m:t>
                              </m:r>
                            </m:e>
                            <m:sub>
                              <m:r>
                                <a:rPr lang="en-US" b="0" i="1" smtClean="0">
                                  <a:latin typeface="Cambria Math"/>
                                </a:rPr>
                                <m:t>𝑖</m:t>
                              </m:r>
                            </m:sub>
                          </m:sSub>
                        </m:num>
                        <m:den>
                          <m:r>
                            <a:rPr lang="en-US" b="0" i="1" smtClean="0">
                              <a:latin typeface="Cambria Math"/>
                            </a:rPr>
                            <m:t>2</m:t>
                          </m:r>
                          <m:r>
                            <a:rPr lang="en-US" b="0" i="1" smtClean="0">
                              <a:latin typeface="Cambria Math"/>
                            </a:rPr>
                            <m:t>𝑚𝑡</m:t>
                          </m:r>
                        </m:den>
                      </m:f>
                    </m:oMath>
                  </m:oMathPara>
                </a14:m>
                <a:endParaRPr lang="en-US" b="0" i="1" dirty="0">
                  <a:latin typeface="Cambria Math"/>
                </a:endParaRPr>
              </a:p>
              <a:p>
                <a:pPr/>
                <a14:m>
                  <m:oMathPara xmlns:m="http://schemas.openxmlformats.org/officeDocument/2006/math">
                    <m:oMathParaPr>
                      <m:jc m:val="centerGroup"/>
                    </m:oMathParaPr>
                    <m:oMath xmlns:m="http://schemas.openxmlformats.org/officeDocument/2006/math">
                      <m:r>
                        <a:rPr lang="en-US" b="0" i="1" smtClean="0">
                          <a:latin typeface="Cambria Math"/>
                        </a:rPr>
                        <m:t>𝑚</m:t>
                      </m:r>
                      <m:r>
                        <a:rPr lang="en-US" b="0" i="1" smtClean="0">
                          <a:latin typeface="Cambria Math"/>
                        </a:rPr>
                        <m:t>=</m:t>
                      </m:r>
                      <m:nary>
                        <m:naryPr>
                          <m:chr m:val="∑"/>
                          <m:limLoc m:val="subSup"/>
                          <m:supHide m:val="on"/>
                          <m:ctrlPr>
                            <a:rPr lang="en-US" i="1" smtClean="0">
                              <a:latin typeface="Cambria Math" panose="02040503050406030204" pitchFamily="18" charset="0"/>
                            </a:rPr>
                          </m:ctrlPr>
                        </m:naryPr>
                        <m:sub>
                          <m:r>
                            <m:rPr>
                              <m:brk m:alnAt="9"/>
                            </m:rPr>
                            <a:rPr lang="en-US" b="0" i="1" smtClean="0">
                              <a:latin typeface="Cambria Math"/>
                            </a:rPr>
                            <m:t>𝑖</m:t>
                          </m:r>
                        </m:sub>
                        <m:sup/>
                        <m:e>
                          <m:f>
                            <m:fPr>
                              <m:ctrlPr>
                                <a:rPr lang="en-US" i="1" smtClean="0">
                                  <a:latin typeface="Cambria Math" panose="02040503050406030204" pitchFamily="18" charset="0"/>
                                </a:rPr>
                              </m:ctrlPr>
                            </m:fPr>
                            <m:num>
                              <m:r>
                                <a:rPr lang="en-US" i="1" smtClean="0">
                                  <a:latin typeface="Cambria Math"/>
                                  <a:ea typeface="Cambria Math"/>
                                </a:rPr>
                                <m:t>∆</m:t>
                              </m:r>
                              <m:sSub>
                                <m:sSubPr>
                                  <m:ctrlPr>
                                    <a:rPr lang="en-US" i="1" smtClean="0">
                                      <a:latin typeface="Cambria Math" panose="02040503050406030204" pitchFamily="18" charset="0"/>
                                      <a:ea typeface="Cambria Math"/>
                                    </a:rPr>
                                  </m:ctrlPr>
                                </m:sSubPr>
                                <m:e>
                                  <m:r>
                                    <a:rPr lang="en-US" b="0" i="1" smtClean="0">
                                      <a:latin typeface="Cambria Math"/>
                                      <a:ea typeface="Cambria Math"/>
                                    </a:rPr>
                                    <m:t>𝑘</m:t>
                                  </m:r>
                                </m:e>
                                <m:sub>
                                  <m:r>
                                    <a:rPr lang="en-US" b="0" i="1" smtClean="0">
                                      <a:latin typeface="Cambria Math"/>
                                      <a:ea typeface="Cambria Math"/>
                                    </a:rPr>
                                    <m:t>𝑖</m:t>
                                  </m:r>
                                </m:sub>
                              </m:sSub>
                            </m:num>
                            <m:den>
                              <m:r>
                                <a:rPr lang="en-US" b="0" i="1" smtClean="0">
                                  <a:latin typeface="Cambria Math"/>
                                </a:rPr>
                                <m:t>𝑑𝑡</m:t>
                              </m:r>
                            </m:den>
                          </m:f>
                        </m:e>
                      </m:nary>
                      <m:r>
                        <a:rPr lang="en-US" i="1" smtClean="0">
                          <a:latin typeface="Cambria Math"/>
                        </a:rPr>
                        <m:t>=</m:t>
                      </m:r>
                      <m:nary>
                        <m:naryPr>
                          <m:chr m:val="∑"/>
                          <m:limLoc m:val="subSup"/>
                          <m:supHide m:val="on"/>
                          <m:ctrlPr>
                            <a:rPr lang="en-US" i="1">
                              <a:latin typeface="Cambria Math" panose="02040503050406030204" pitchFamily="18" charset="0"/>
                            </a:rPr>
                          </m:ctrlPr>
                        </m:naryPr>
                        <m:sub>
                          <m:r>
                            <m:rPr>
                              <m:brk m:alnAt="9"/>
                            </m:rPr>
                            <a:rPr lang="en-US" i="1">
                              <a:latin typeface="Cambria Math"/>
                            </a:rPr>
                            <m:t>𝑖</m:t>
                          </m:r>
                        </m:sub>
                        <m:sup/>
                        <m:e>
                          <m:r>
                            <a:rPr lang="en-US" i="1">
                              <a:latin typeface="Cambria Math"/>
                            </a:rPr>
                            <m:t>𝐴</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a:rPr>
                                    <m:t>𝑘</m:t>
                                  </m:r>
                                </m:e>
                                <m:sub>
                                  <m:r>
                                    <a:rPr lang="en-US" i="1">
                                      <a:latin typeface="Cambria Math"/>
                                    </a:rPr>
                                    <m:t>𝑖</m:t>
                                  </m:r>
                                </m:sub>
                              </m:sSub>
                            </m:num>
                            <m:den>
                              <m:r>
                                <a:rPr lang="en-US" i="1">
                                  <a:latin typeface="Cambria Math"/>
                                </a:rPr>
                                <m:t>2</m:t>
                              </m:r>
                              <m:r>
                                <a:rPr lang="en-US" i="1">
                                  <a:latin typeface="Cambria Math"/>
                                </a:rPr>
                                <m:t>𝑚𝑡</m:t>
                              </m:r>
                            </m:den>
                          </m:f>
                          <m:r>
                            <a:rPr lang="en-US" b="0" i="1" smtClean="0">
                              <a:latin typeface="Cambria Math"/>
                            </a:rPr>
                            <m:t>=</m:t>
                          </m:r>
                          <m:r>
                            <a:rPr lang="en-US" b="0" i="1" smtClean="0">
                              <a:latin typeface="Cambria Math"/>
                            </a:rPr>
                            <m:t>𝐴</m:t>
                          </m:r>
                        </m:e>
                      </m:nary>
                    </m:oMath>
                  </m:oMathPara>
                </a14:m>
                <a:endParaRPr lang="en-US" dirty="0"/>
              </a:p>
            </p:txBody>
          </p:sp>
        </mc:Choice>
        <mc:Fallback xmlns="">
          <p:sp>
            <p:nvSpPr>
              <p:cNvPr id="2" name="TextBox 1"/>
              <p:cNvSpPr txBox="1">
                <a:spLocks noRot="1" noChangeAspect="1" noMove="1" noResize="1" noEditPoints="1" noAdjustHandles="1" noChangeArrowheads="1" noChangeShapeType="1" noTextEdit="1"/>
              </p:cNvSpPr>
              <p:nvPr/>
            </p:nvSpPr>
            <p:spPr>
              <a:xfrm>
                <a:off x="4639736" y="544399"/>
                <a:ext cx="3262945" cy="1275093"/>
              </a:xfrm>
              <a:prstGeom prst="rect">
                <a:avLst/>
              </a:prstGeom>
              <a:blipFill rotWithShape="1">
                <a:blip r:embed="rId10"/>
                <a:stretch>
                  <a:fillRect/>
                </a:stretch>
              </a:blipFill>
            </p:spPr>
            <p:txBody>
              <a:bodyPr/>
              <a:lstStyle/>
              <a:p>
                <a:r>
                  <a:rPr lang="en-US">
                    <a:noFill/>
                  </a:rPr>
                  <a:t> </a:t>
                </a:r>
              </a:p>
            </p:txBody>
          </p:sp>
        </mc:Fallback>
      </mc:AlternateContent>
      <p:cxnSp>
        <p:nvCxnSpPr>
          <p:cNvPr id="4" name="Straight Arrow Connector 3"/>
          <p:cNvCxnSpPr/>
          <p:nvPr/>
        </p:nvCxnSpPr>
        <p:spPr>
          <a:xfrm flipV="1">
            <a:off x="1847056" y="1117600"/>
            <a:ext cx="3402277" cy="630105"/>
          </a:xfrm>
          <a:prstGeom prst="straightConnector1">
            <a:avLst/>
          </a:prstGeom>
          <a:ln>
            <a:solidFill>
              <a:srgbClr val="FFC000"/>
            </a:solidFill>
            <a:tailEnd type="arrow"/>
          </a:ln>
        </p:spPr>
        <p:style>
          <a:lnRef idx="2">
            <a:schemeClr val="accent1"/>
          </a:lnRef>
          <a:fillRef idx="0">
            <a:schemeClr val="accent1"/>
          </a:fillRef>
          <a:effectRef idx="1">
            <a:schemeClr val="accent1"/>
          </a:effectRef>
          <a:fontRef idx="minor">
            <a:schemeClr val="tx1"/>
          </a:fontRef>
        </p:style>
      </p:cxnSp>
      <p:cxnSp>
        <p:nvCxnSpPr>
          <p:cNvPr id="6" name="Straight Arrow Connector 5"/>
          <p:cNvCxnSpPr/>
          <p:nvPr/>
        </p:nvCxnSpPr>
        <p:spPr>
          <a:xfrm flipH="1" flipV="1">
            <a:off x="4876801" y="1674814"/>
            <a:ext cx="1837266" cy="331786"/>
          </a:xfrm>
          <a:prstGeom prst="straightConnector1">
            <a:avLst/>
          </a:prstGeom>
          <a:ln>
            <a:solidFill>
              <a:srgbClr val="FFC000"/>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7696200" y="1557867"/>
            <a:ext cx="152400" cy="379677"/>
          </a:xfrm>
          <a:prstGeom prst="straightConnector1">
            <a:avLst/>
          </a:prstGeom>
          <a:ln>
            <a:solidFill>
              <a:srgbClr val="FFC000"/>
            </a:solidFill>
            <a:tailEnd type="arrow"/>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3" name="TextBox 2"/>
              <p:cNvSpPr txBox="1"/>
              <p:nvPr/>
            </p:nvSpPr>
            <p:spPr>
              <a:xfrm>
                <a:off x="510626" y="1611310"/>
                <a:ext cx="3283784" cy="62100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limLoc m:val="subSup"/>
                          <m:supHide m:val="on"/>
                          <m:ctrlPr>
                            <a:rPr lang="en-US" sz="1600" i="1" smtClean="0">
                              <a:latin typeface="Cambria Math" panose="02040503050406030204" pitchFamily="18" charset="0"/>
                            </a:rPr>
                          </m:ctrlPr>
                        </m:naryPr>
                        <m:sub>
                          <m:r>
                            <m:rPr>
                              <m:brk m:alnAt="9"/>
                            </m:rPr>
                            <a:rPr lang="en-US" sz="1600" b="0" i="1" smtClean="0">
                              <a:latin typeface="Cambria Math"/>
                            </a:rPr>
                            <m:t>𝑗</m:t>
                          </m:r>
                        </m:sub>
                        <m:sup/>
                        <m:e>
                          <m:sSub>
                            <m:sSubPr>
                              <m:ctrlPr>
                                <a:rPr lang="en-US" sz="1600" i="1" smtClean="0">
                                  <a:latin typeface="Cambria Math" panose="02040503050406030204" pitchFamily="18" charset="0"/>
                                </a:rPr>
                              </m:ctrlPr>
                            </m:sSubPr>
                            <m:e>
                              <m:r>
                                <a:rPr lang="en-US" sz="1600" b="0" i="1" smtClean="0">
                                  <a:latin typeface="Cambria Math"/>
                                </a:rPr>
                                <m:t>𝑘</m:t>
                              </m:r>
                            </m:e>
                            <m:sub>
                              <m:r>
                                <a:rPr lang="en-US" sz="1600" b="0" i="1" smtClean="0">
                                  <a:latin typeface="Cambria Math"/>
                                </a:rPr>
                                <m:t>𝑗</m:t>
                              </m:r>
                            </m:sub>
                          </m:sSub>
                          <m:r>
                            <a:rPr lang="en-US" sz="1600" b="0" i="1" smtClean="0">
                              <a:latin typeface="Cambria Math"/>
                            </a:rPr>
                            <m:t>=2</m:t>
                          </m:r>
                          <m:r>
                            <a:rPr lang="en-US" sz="1600" b="0" i="1" smtClean="0">
                              <a:latin typeface="Cambria Math"/>
                            </a:rPr>
                            <m:t>𝑚</m:t>
                          </m:r>
                          <m:d>
                            <m:dPr>
                              <m:ctrlPr>
                                <a:rPr lang="en-US" sz="1600" b="0" i="1" smtClean="0">
                                  <a:latin typeface="Cambria Math" panose="02040503050406030204" pitchFamily="18" charset="0"/>
                                </a:rPr>
                              </m:ctrlPr>
                            </m:dPr>
                            <m:e>
                              <m:r>
                                <a:rPr lang="en-US" sz="1600" b="0" i="1" smtClean="0">
                                  <a:latin typeface="Cambria Math"/>
                                </a:rPr>
                                <m:t>𝑡</m:t>
                              </m:r>
                              <m:r>
                                <a:rPr lang="en-US" sz="1600" b="0" i="1" smtClean="0">
                                  <a:latin typeface="Cambria Math"/>
                                </a:rPr>
                                <m:t>−1</m:t>
                              </m:r>
                            </m:e>
                          </m:d>
                          <m:r>
                            <a:rPr lang="en-US" sz="1600" b="0" i="1" smtClean="0">
                              <a:latin typeface="Cambria Math"/>
                            </a:rPr>
                            <m:t>+</m:t>
                          </m:r>
                          <m:f>
                            <m:fPr>
                              <m:ctrlPr>
                                <a:rPr lang="en-US" sz="1600" b="0" i="1" smtClean="0">
                                  <a:latin typeface="Cambria Math" panose="02040503050406030204" pitchFamily="18" charset="0"/>
                                </a:rPr>
                              </m:ctrlPr>
                            </m:fPr>
                            <m:num>
                              <m:sSub>
                                <m:sSubPr>
                                  <m:ctrlPr>
                                    <a:rPr lang="en-US" sz="1600" b="0" i="1" smtClean="0">
                                      <a:latin typeface="Cambria Math" panose="02040503050406030204" pitchFamily="18" charset="0"/>
                                    </a:rPr>
                                  </m:ctrlPr>
                                </m:sSubPr>
                                <m:e>
                                  <m:r>
                                    <a:rPr lang="en-US" sz="1600" b="0" i="1" smtClean="0">
                                      <a:latin typeface="Cambria Math"/>
                                    </a:rPr>
                                    <m:t>𝑚</m:t>
                                  </m:r>
                                </m:e>
                                <m:sub>
                                  <m:r>
                                    <a:rPr lang="en-US" sz="1600" b="0" i="1" smtClean="0">
                                      <a:latin typeface="Cambria Math"/>
                                    </a:rPr>
                                    <m:t>0</m:t>
                                  </m:r>
                                </m:sub>
                              </m:sSub>
                              <m:r>
                                <a:rPr lang="en-US" sz="1600" b="0" i="1" smtClean="0">
                                  <a:latin typeface="Cambria Math"/>
                                </a:rPr>
                                <m:t>(</m:t>
                              </m:r>
                              <m:sSub>
                                <m:sSubPr>
                                  <m:ctrlPr>
                                    <a:rPr lang="en-US" sz="1600" b="0" i="1" smtClean="0">
                                      <a:latin typeface="Cambria Math" panose="02040503050406030204" pitchFamily="18" charset="0"/>
                                    </a:rPr>
                                  </m:ctrlPr>
                                </m:sSubPr>
                                <m:e>
                                  <m:r>
                                    <a:rPr lang="en-US" sz="1600" b="0" i="1" smtClean="0">
                                      <a:latin typeface="Cambria Math"/>
                                    </a:rPr>
                                    <m:t>𝑚</m:t>
                                  </m:r>
                                </m:e>
                                <m:sub>
                                  <m:r>
                                    <a:rPr lang="en-US" sz="1600" b="0" i="1" smtClean="0">
                                      <a:latin typeface="Cambria Math"/>
                                    </a:rPr>
                                    <m:t>0</m:t>
                                  </m:r>
                                </m:sub>
                              </m:sSub>
                              <m:r>
                                <a:rPr lang="en-US" sz="1600" b="0" i="1" smtClean="0">
                                  <a:latin typeface="Cambria Math"/>
                                </a:rPr>
                                <m:t>−1)</m:t>
                              </m:r>
                            </m:num>
                            <m:den>
                              <m:r>
                                <a:rPr lang="en-US" sz="1600" b="0" i="1" smtClean="0">
                                  <a:latin typeface="Cambria Math"/>
                                </a:rPr>
                                <m:t>2</m:t>
                              </m:r>
                            </m:den>
                          </m:f>
                        </m:e>
                      </m:nary>
                    </m:oMath>
                  </m:oMathPara>
                </a14:m>
                <a:endParaRPr lang="en-US" dirty="0"/>
              </a:p>
            </p:txBody>
          </p:sp>
        </mc:Choice>
        <mc:Fallback xmlns="">
          <p:sp>
            <p:nvSpPr>
              <p:cNvPr id="3" name="TextBox 2"/>
              <p:cNvSpPr txBox="1">
                <a:spLocks noRot="1" noChangeAspect="1" noMove="1" noResize="1" noEditPoints="1" noAdjustHandles="1" noChangeArrowheads="1" noChangeShapeType="1" noTextEdit="1"/>
              </p:cNvSpPr>
              <p:nvPr/>
            </p:nvSpPr>
            <p:spPr>
              <a:xfrm>
                <a:off x="510626" y="1611310"/>
                <a:ext cx="3283784" cy="621004"/>
              </a:xfrm>
              <a:prstGeom prst="rect">
                <a:avLst/>
              </a:prstGeom>
              <a:blipFill rotWithShape="1">
                <a:blip r:embed="rId11"/>
                <a:stretch>
                  <a:fillRect/>
                </a:stretch>
              </a:blipFill>
            </p:spPr>
            <p:txBody>
              <a:bodyPr/>
              <a:lstStyle/>
              <a:p>
                <a:r>
                  <a:rPr lang="en-US">
                    <a:noFill/>
                  </a:rPr>
                  <a:t> </a:t>
                </a:r>
              </a:p>
            </p:txBody>
          </p:sp>
        </mc:Fallback>
      </mc:AlternateContent>
      <p:sp>
        <p:nvSpPr>
          <p:cNvPr id="23" name="TextBox 22"/>
          <p:cNvSpPr txBox="1">
            <a:spLocks noChangeArrowheads="1"/>
          </p:cNvSpPr>
          <p:nvPr/>
        </p:nvSpPr>
        <p:spPr bwMode="auto">
          <a:xfrm>
            <a:off x="4572000" y="694237"/>
            <a:ext cx="979755" cy="369332"/>
          </a:xfrm>
          <a:prstGeom prst="rect">
            <a:avLst/>
          </a:prstGeom>
          <a:noFill/>
          <a:ln w="9525">
            <a:noFill/>
            <a:miter lim="800000"/>
            <a:headEnd/>
            <a:tailEnd/>
          </a:ln>
        </p:spPr>
        <p:txBody>
          <a:bodyPr wrap="none">
            <a:prstTxWarp prst="textNoShape">
              <a:avLst/>
            </a:prstTxWarp>
            <a:spAutoFit/>
          </a:bodyPr>
          <a:lstStyle/>
          <a:p>
            <a:r>
              <a:rPr lang="en-US" dirty="0"/>
              <a:t>In limit</a:t>
            </a:r>
            <a:r>
              <a:rPr lang="hu-HU" dirty="0"/>
              <a:t>: </a:t>
            </a:r>
          </a:p>
        </p:txBody>
      </p:sp>
      <p:sp>
        <p:nvSpPr>
          <p:cNvPr id="24" name="TextBox 23"/>
          <p:cNvSpPr txBox="1">
            <a:spLocks noChangeArrowheads="1"/>
          </p:cNvSpPr>
          <p:nvPr/>
        </p:nvSpPr>
        <p:spPr bwMode="auto">
          <a:xfrm>
            <a:off x="7269759" y="720246"/>
            <a:ext cx="530915" cy="369332"/>
          </a:xfrm>
          <a:prstGeom prst="rect">
            <a:avLst/>
          </a:prstGeom>
          <a:noFill/>
          <a:ln w="9525">
            <a:noFill/>
            <a:miter lim="800000"/>
            <a:headEnd/>
            <a:tailEnd/>
          </a:ln>
        </p:spPr>
        <p:txBody>
          <a:bodyPr wrap="none">
            <a:prstTxWarp prst="textNoShape">
              <a:avLst/>
            </a:prstTxWarp>
            <a:spAutoFit/>
          </a:bodyPr>
          <a:lstStyle/>
          <a:p>
            <a:r>
              <a:rPr lang="en-US" dirty="0"/>
              <a:t>So:</a:t>
            </a:r>
            <a:endParaRPr lang="hu-HU" dirty="0"/>
          </a:p>
        </p:txBody>
      </p:sp>
    </p:spTree>
    <p:extLst>
      <p:ext uri="{BB962C8B-B14F-4D97-AF65-F5344CB8AC3E}">
        <p14:creationId xmlns:p14="http://schemas.microsoft.com/office/powerpoint/2010/main" val="3863354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73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73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73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7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07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07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22" grpId="0"/>
      <p:bldP spid="23" grpId="0"/>
      <p:bldP spid="2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32"/>
          <p:cNvSpPr>
            <a:spLocks noGrp="1"/>
          </p:cNvSpPr>
          <p:nvPr>
            <p:ph type="ctrTitle"/>
          </p:nvPr>
        </p:nvSpPr>
        <p:spPr>
          <a:xfrm>
            <a:off x="0" y="1905000"/>
            <a:ext cx="9144000" cy="1225550"/>
          </a:xfrm>
        </p:spPr>
        <p:txBody>
          <a:bodyPr/>
          <a:lstStyle/>
          <a:p>
            <a:pPr>
              <a:defRPr/>
            </a:pPr>
            <a:r>
              <a:rPr lang="hu-HU" sz="5400" b="1" dirty="0">
                <a:latin typeface="Helvetica"/>
                <a:ea typeface="+mj-ea"/>
                <a:cs typeface="Helvetica"/>
              </a:rPr>
              <a:t>Fitness Model</a:t>
            </a:r>
          </a:p>
        </p:txBody>
      </p:sp>
      <p:sp>
        <p:nvSpPr>
          <p:cNvPr id="4"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84" charset="0"/>
                <a:ea typeface="Helvetica" pitchFamily="-84" charset="0"/>
                <a:cs typeface="Helvetica" pitchFamily="-84" charset="0"/>
              </a:rPr>
              <a:t>Network Science: Evolving Network Models </a:t>
            </a:r>
            <a:r>
              <a:rPr lang="en-US" sz="600" i="1" dirty="0">
                <a:solidFill>
                  <a:srgbClr val="BFBFBF"/>
                </a:solidFill>
                <a:latin typeface="Helvetica" pitchFamily="-84" charset="0"/>
                <a:ea typeface="Helvetica" pitchFamily="-84" charset="0"/>
                <a:cs typeface="Helvetica" pitchFamily="-84" charset="0"/>
              </a:rPr>
              <a:t> </a:t>
            </a:r>
          </a:p>
        </p:txBody>
      </p:sp>
    </p:spTree>
    <p:extLst>
      <p:ext uri="{BB962C8B-B14F-4D97-AF65-F5344CB8AC3E}">
        <p14:creationId xmlns:p14="http://schemas.microsoft.com/office/powerpoint/2010/main" val="31882937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Freeform 11"/>
          <p:cNvSpPr>
            <a:spLocks noChangeArrowheads="1"/>
          </p:cNvSpPr>
          <p:nvPr/>
        </p:nvSpPr>
        <p:spPr bwMode="auto">
          <a:xfrm>
            <a:off x="1744663" y="3735388"/>
            <a:ext cx="5135562" cy="1881187"/>
          </a:xfrm>
          <a:custGeom>
            <a:avLst/>
            <a:gdLst>
              <a:gd name="T0" fmla="*/ 0 w 5136444"/>
              <a:gd name="T1" fmla="*/ 1877367 h 2257778"/>
              <a:gd name="T2" fmla="*/ 101362 w 5136444"/>
              <a:gd name="T3" fmla="*/ 1764725 h 2257778"/>
              <a:gd name="T4" fmla="*/ 320964 w 5136444"/>
              <a:gd name="T5" fmla="*/ 1595761 h 2257778"/>
              <a:gd name="T6" fmla="*/ 557456 w 5136444"/>
              <a:gd name="T7" fmla="*/ 1440878 h 2257778"/>
              <a:gd name="T8" fmla="*/ 996671 w 5136444"/>
              <a:gd name="T9" fmla="*/ 1229676 h 2257778"/>
              <a:gd name="T10" fmla="*/ 1351416 w 5136444"/>
              <a:gd name="T11" fmla="*/ 1060715 h 2257778"/>
              <a:gd name="T12" fmla="*/ 1486555 w 5136444"/>
              <a:gd name="T13" fmla="*/ 990312 h 2257778"/>
              <a:gd name="T14" fmla="*/ 2111585 w 5136444"/>
              <a:gd name="T15" fmla="*/ 736869 h 2257778"/>
              <a:gd name="T16" fmla="*/ 2787290 w 5136444"/>
              <a:gd name="T17" fmla="*/ 469343 h 2257778"/>
              <a:gd name="T18" fmla="*/ 3260286 w 5136444"/>
              <a:gd name="T19" fmla="*/ 328536 h 2257778"/>
              <a:gd name="T20" fmla="*/ 3817744 w 5136444"/>
              <a:gd name="T21" fmla="*/ 215892 h 2257778"/>
              <a:gd name="T22" fmla="*/ 4324525 w 5136444"/>
              <a:gd name="T23" fmla="*/ 89172 h 2257778"/>
              <a:gd name="T24" fmla="*/ 4746840 w 5136444"/>
              <a:gd name="T25" fmla="*/ 32856 h 2257778"/>
              <a:gd name="T26" fmla="*/ 5050909 w 5136444"/>
              <a:gd name="T27" fmla="*/ 4692 h 2257778"/>
              <a:gd name="T28" fmla="*/ 5118479 w 5136444"/>
              <a:gd name="T29" fmla="*/ 4692 h 2257778"/>
              <a:gd name="T30" fmla="*/ 5084695 w 5136444"/>
              <a:gd name="T31" fmla="*/ 18769 h 225777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136444"/>
              <a:gd name="T49" fmla="*/ 0 h 2257778"/>
              <a:gd name="T50" fmla="*/ 5136444 w 5136444"/>
              <a:gd name="T51" fmla="*/ 2257778 h 225777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136444" h="2257778">
                <a:moveTo>
                  <a:pt x="0" y="2257778"/>
                </a:moveTo>
                <a:cubicBezTo>
                  <a:pt x="23989" y="2218267"/>
                  <a:pt x="47978" y="2178756"/>
                  <a:pt x="101600" y="2122311"/>
                </a:cubicBezTo>
                <a:cubicBezTo>
                  <a:pt x="155222" y="2065867"/>
                  <a:pt x="245534" y="1984022"/>
                  <a:pt x="321734" y="1919111"/>
                </a:cubicBezTo>
                <a:cubicBezTo>
                  <a:pt x="397934" y="1854200"/>
                  <a:pt x="445911" y="1806222"/>
                  <a:pt x="558800" y="1732844"/>
                </a:cubicBezTo>
                <a:cubicBezTo>
                  <a:pt x="671689" y="1659466"/>
                  <a:pt x="999067" y="1478844"/>
                  <a:pt x="999067" y="1478844"/>
                </a:cubicBezTo>
                <a:lnTo>
                  <a:pt x="1354667" y="1275644"/>
                </a:lnTo>
                <a:cubicBezTo>
                  <a:pt x="1436511" y="1227666"/>
                  <a:pt x="1363134" y="1255889"/>
                  <a:pt x="1490134" y="1190978"/>
                </a:cubicBezTo>
                <a:cubicBezTo>
                  <a:pt x="1617134" y="1126067"/>
                  <a:pt x="2116667" y="886178"/>
                  <a:pt x="2116667" y="886178"/>
                </a:cubicBezTo>
                <a:cubicBezTo>
                  <a:pt x="2333978" y="781756"/>
                  <a:pt x="2602089" y="646289"/>
                  <a:pt x="2794000" y="564444"/>
                </a:cubicBezTo>
                <a:cubicBezTo>
                  <a:pt x="2985911" y="482600"/>
                  <a:pt x="3095978" y="445911"/>
                  <a:pt x="3268134" y="395111"/>
                </a:cubicBezTo>
                <a:cubicBezTo>
                  <a:pt x="3440290" y="344311"/>
                  <a:pt x="3649134" y="307622"/>
                  <a:pt x="3826934" y="259644"/>
                </a:cubicBezTo>
                <a:cubicBezTo>
                  <a:pt x="4004734" y="211666"/>
                  <a:pt x="4179712" y="143933"/>
                  <a:pt x="4334934" y="107244"/>
                </a:cubicBezTo>
                <a:cubicBezTo>
                  <a:pt x="4490156" y="70555"/>
                  <a:pt x="4636912" y="56444"/>
                  <a:pt x="4758267" y="39511"/>
                </a:cubicBezTo>
                <a:cubicBezTo>
                  <a:pt x="4879623" y="22578"/>
                  <a:pt x="5000978" y="11288"/>
                  <a:pt x="5063067" y="5644"/>
                </a:cubicBezTo>
                <a:cubicBezTo>
                  <a:pt x="5125156" y="0"/>
                  <a:pt x="5125156" y="2822"/>
                  <a:pt x="5130800" y="5644"/>
                </a:cubicBezTo>
                <a:cubicBezTo>
                  <a:pt x="5136444" y="8466"/>
                  <a:pt x="5116689" y="15522"/>
                  <a:pt x="5096934" y="22578"/>
                </a:cubicBezTo>
              </a:path>
            </a:pathLst>
          </a:custGeom>
          <a:noFill/>
          <a:ln w="12700">
            <a:noFill/>
            <a:round/>
            <a:headEnd/>
            <a:tailEnd/>
          </a:ln>
        </p:spPr>
        <p:txBody>
          <a:bodyPr wrap="none">
            <a:prstTxWarp prst="textNoShape">
              <a:avLst/>
            </a:prstTxWarp>
          </a:bodyPr>
          <a:lstStyle/>
          <a:p>
            <a:pPr algn="ctr" defTabSz="914400" eaLnBrk="0" hangingPunct="0">
              <a:spcBef>
                <a:spcPct val="50000"/>
              </a:spcBef>
            </a:pPr>
            <a:endParaRPr lang="hu-HU" sz="2400" b="1">
              <a:solidFill>
                <a:srgbClr val="000000"/>
              </a:solidFill>
              <a:latin typeface="Times New Roman" pitchFamily="-84" charset="0"/>
              <a:ea typeface="Gulim" charset="0"/>
              <a:cs typeface="Gulim" charset="0"/>
            </a:endParaRPr>
          </a:p>
        </p:txBody>
      </p:sp>
      <p:sp>
        <p:nvSpPr>
          <p:cNvPr id="14" name="Arc 13"/>
          <p:cNvSpPr/>
          <p:nvPr/>
        </p:nvSpPr>
        <p:spPr bwMode="auto">
          <a:xfrm>
            <a:off x="3090863" y="946150"/>
            <a:ext cx="1963737" cy="1354138"/>
          </a:xfrm>
          <a:prstGeom prst="arc">
            <a:avLst/>
          </a:prstGeom>
          <a:noFill/>
          <a:ln w="12700" cap="flat" cmpd="sng" algn="ctr">
            <a:noFill/>
            <a:prstDash val="solid"/>
            <a:round/>
            <a:headEnd type="none" w="med" len="med"/>
            <a:tailEnd type="none" w="med" len="med"/>
          </a:ln>
          <a:effectLst/>
        </p:spPr>
        <p:txBody>
          <a:bodyPr wrap="none">
            <a:prstTxWarp prst="textNoShape">
              <a:avLst/>
            </a:prstTxWarp>
          </a:bodyPr>
          <a:lstStyle/>
          <a:p>
            <a:pPr algn="ctr" defTabSz="914400" eaLnBrk="0" hangingPunct="0">
              <a:spcBef>
                <a:spcPct val="50000"/>
              </a:spcBef>
              <a:defRPr/>
            </a:pPr>
            <a:endParaRPr lang="en-US" sz="2400" b="1">
              <a:solidFill>
                <a:srgbClr val="000000"/>
              </a:solidFill>
              <a:latin typeface="Times New Roman" pitchFamily="-112" charset="0"/>
              <a:ea typeface="Gulim" pitchFamily="34" charset="-127"/>
              <a:cs typeface="Gulim" pitchFamily="34" charset="-127"/>
            </a:endParaRPr>
          </a:p>
        </p:txBody>
      </p:sp>
      <p:sp>
        <p:nvSpPr>
          <p:cNvPr id="15" name="Arc 14"/>
          <p:cNvSpPr/>
          <p:nvPr/>
        </p:nvSpPr>
        <p:spPr bwMode="auto">
          <a:xfrm rot="16200000">
            <a:off x="6627019" y="-621506"/>
            <a:ext cx="2681288" cy="11430000"/>
          </a:xfrm>
          <a:prstGeom prst="arc">
            <a:avLst>
              <a:gd name="adj1" fmla="val 16200000"/>
              <a:gd name="adj2" fmla="val 21459515"/>
            </a:avLst>
          </a:prstGeom>
          <a:noFill/>
          <a:ln w="44450" cap="flat" cmpd="sng" algn="ctr">
            <a:solidFill>
              <a:schemeClr val="accent2"/>
            </a:solidFill>
            <a:prstDash val="solid"/>
            <a:round/>
            <a:headEnd type="none" w="med" len="med"/>
            <a:tailEnd type="none" w="med" len="med"/>
          </a:ln>
          <a:effectLst/>
        </p:spPr>
        <p:txBody>
          <a:bodyPr wrap="none">
            <a:prstTxWarp prst="textNoShape">
              <a:avLst/>
            </a:prstTxWarp>
          </a:bodyPr>
          <a:lstStyle/>
          <a:p>
            <a:pPr algn="ctr" defTabSz="914400" eaLnBrk="0" hangingPunct="0">
              <a:spcBef>
                <a:spcPct val="50000"/>
              </a:spcBef>
              <a:defRPr/>
            </a:pPr>
            <a:endParaRPr lang="en-US" sz="2400" b="1">
              <a:solidFill>
                <a:srgbClr val="000000"/>
              </a:solidFill>
              <a:latin typeface="Times New Roman" pitchFamily="-112" charset="0"/>
              <a:ea typeface="Gulim" pitchFamily="34" charset="-127"/>
              <a:cs typeface="Gulim" pitchFamily="34" charset="-127"/>
            </a:endParaRPr>
          </a:p>
        </p:txBody>
      </p:sp>
      <p:sp>
        <p:nvSpPr>
          <p:cNvPr id="16" name="Arc 15"/>
          <p:cNvSpPr/>
          <p:nvPr/>
        </p:nvSpPr>
        <p:spPr bwMode="auto">
          <a:xfrm rot="16200000">
            <a:off x="5906294" y="1497807"/>
            <a:ext cx="4191000" cy="7199312"/>
          </a:xfrm>
          <a:prstGeom prst="arc">
            <a:avLst>
              <a:gd name="adj1" fmla="val 16200000"/>
              <a:gd name="adj2" fmla="val 21459515"/>
            </a:avLst>
          </a:prstGeom>
          <a:noFill/>
          <a:ln w="44450" cap="flat" cmpd="sng" algn="ctr">
            <a:solidFill>
              <a:srgbClr val="FF0000"/>
            </a:solidFill>
            <a:prstDash val="solid"/>
            <a:round/>
            <a:headEnd type="none" w="med" len="med"/>
            <a:tailEnd type="none" w="med" len="med"/>
          </a:ln>
          <a:effectLst/>
        </p:spPr>
        <p:txBody>
          <a:bodyPr wrap="none">
            <a:prstTxWarp prst="textNoShape">
              <a:avLst/>
            </a:prstTxWarp>
          </a:bodyPr>
          <a:lstStyle/>
          <a:p>
            <a:pPr algn="ctr" defTabSz="914400" eaLnBrk="0" hangingPunct="0">
              <a:spcBef>
                <a:spcPct val="50000"/>
              </a:spcBef>
              <a:defRPr/>
            </a:pPr>
            <a:endParaRPr lang="en-US" sz="2400" b="1">
              <a:solidFill>
                <a:srgbClr val="000000"/>
              </a:solidFill>
              <a:latin typeface="Times New Roman" pitchFamily="-112" charset="0"/>
              <a:ea typeface="Gulim" pitchFamily="34" charset="-127"/>
              <a:cs typeface="Gulim" pitchFamily="34" charset="-127"/>
            </a:endParaRPr>
          </a:p>
        </p:txBody>
      </p:sp>
      <p:cxnSp>
        <p:nvCxnSpPr>
          <p:cNvPr id="89095" name="Straight Arrow Connector 5"/>
          <p:cNvCxnSpPr>
            <a:cxnSpLocks noChangeShapeType="1"/>
          </p:cNvCxnSpPr>
          <p:nvPr/>
        </p:nvCxnSpPr>
        <p:spPr bwMode="auto">
          <a:xfrm>
            <a:off x="1693863" y="5108575"/>
            <a:ext cx="5570537" cy="28575"/>
          </a:xfrm>
          <a:prstGeom prst="straightConnector1">
            <a:avLst/>
          </a:prstGeom>
          <a:noFill/>
          <a:ln w="38100">
            <a:solidFill>
              <a:schemeClr val="tx1"/>
            </a:solidFill>
            <a:round/>
            <a:headEnd/>
            <a:tailEnd type="arrow" w="med" len="med"/>
          </a:ln>
        </p:spPr>
      </p:cxnSp>
      <p:cxnSp>
        <p:nvCxnSpPr>
          <p:cNvPr id="89096" name="Straight Arrow Connector 6"/>
          <p:cNvCxnSpPr>
            <a:cxnSpLocks noChangeShapeType="1"/>
          </p:cNvCxnSpPr>
          <p:nvPr/>
        </p:nvCxnSpPr>
        <p:spPr bwMode="auto">
          <a:xfrm rot="16200000" flipV="1">
            <a:off x="588963" y="3994150"/>
            <a:ext cx="2298700" cy="12700"/>
          </a:xfrm>
          <a:prstGeom prst="straightConnector1">
            <a:avLst/>
          </a:prstGeom>
          <a:noFill/>
          <a:ln w="38100">
            <a:solidFill>
              <a:schemeClr val="tx1"/>
            </a:solidFill>
            <a:round/>
            <a:headEnd/>
            <a:tailEnd type="arrow" w="med" len="med"/>
          </a:ln>
        </p:spPr>
      </p:cxnSp>
      <p:sp>
        <p:nvSpPr>
          <p:cNvPr id="89097" name="Rectangle 18"/>
          <p:cNvSpPr>
            <a:spLocks noChangeArrowheads="1"/>
          </p:cNvSpPr>
          <p:nvPr/>
        </p:nvSpPr>
        <p:spPr bwMode="auto">
          <a:xfrm>
            <a:off x="0" y="635000"/>
            <a:ext cx="9380538" cy="830263"/>
          </a:xfrm>
          <a:prstGeom prst="rect">
            <a:avLst/>
          </a:prstGeom>
          <a:noFill/>
          <a:ln w="9525">
            <a:noFill/>
            <a:miter lim="800000"/>
            <a:headEnd/>
            <a:tailEnd/>
          </a:ln>
        </p:spPr>
        <p:txBody>
          <a:bodyPr>
            <a:prstTxWarp prst="textNoShape">
              <a:avLst/>
            </a:prstTxWarp>
            <a:spAutoFit/>
          </a:bodyPr>
          <a:lstStyle/>
          <a:p>
            <a:pPr algn="ctr" defTabSz="914400" eaLnBrk="0" hangingPunct="0">
              <a:spcBef>
                <a:spcPct val="50000"/>
              </a:spcBef>
            </a:pPr>
            <a:r>
              <a:rPr lang="en-US" sz="2400" b="1" u="sng">
                <a:solidFill>
                  <a:srgbClr val="3333CC"/>
                </a:solidFill>
                <a:latin typeface="Times New Roman" pitchFamily="-84" charset="0"/>
                <a:ea typeface="Gulim" charset="0"/>
                <a:cs typeface="Gulim" charset="0"/>
              </a:rPr>
              <a:t>SF model</a:t>
            </a:r>
            <a:r>
              <a:rPr lang="en-US" sz="2400" b="1">
                <a:solidFill>
                  <a:srgbClr val="000000"/>
                </a:solidFill>
                <a:latin typeface="Times New Roman" pitchFamily="-84" charset="0"/>
                <a:ea typeface="Gulim" charset="0"/>
                <a:cs typeface="Gulim" charset="0"/>
              </a:rPr>
              <a:t>:       </a:t>
            </a:r>
            <a:r>
              <a:rPr lang="en-US" sz="2400" b="1" i="1">
                <a:solidFill>
                  <a:srgbClr val="000000"/>
                </a:solidFill>
                <a:latin typeface="Times New Roman" pitchFamily="-84" charset="0"/>
                <a:ea typeface="Gulim" charset="0"/>
                <a:cs typeface="Gulim" charset="0"/>
              </a:rPr>
              <a:t>k(t)~t </a:t>
            </a:r>
            <a:r>
              <a:rPr lang="en-US" sz="2400" b="1" i="1" baseline="30000">
                <a:solidFill>
                  <a:srgbClr val="000000"/>
                </a:solidFill>
                <a:latin typeface="Times New Roman" pitchFamily="-84" charset="0"/>
                <a:ea typeface="Gulim" charset="0"/>
                <a:cs typeface="Gulim" charset="0"/>
              </a:rPr>
              <a:t>½</a:t>
            </a:r>
            <a:r>
              <a:rPr lang="en-US" sz="2400" b="1" i="1">
                <a:solidFill>
                  <a:srgbClr val="000000"/>
                </a:solidFill>
                <a:latin typeface="Times New Roman" pitchFamily="-84" charset="0"/>
                <a:ea typeface="Gulim" charset="0"/>
                <a:cs typeface="Gulim" charset="0"/>
              </a:rPr>
              <a:t>      </a:t>
            </a:r>
            <a:r>
              <a:rPr lang="en-US" sz="2400" b="1">
                <a:solidFill>
                  <a:srgbClr val="000000"/>
                </a:solidFill>
                <a:latin typeface="Times New Roman" pitchFamily="-84" charset="0"/>
                <a:ea typeface="Gulim" charset="0"/>
                <a:cs typeface="Gulim" charset="0"/>
              </a:rPr>
              <a:t>(first mover advantage)</a:t>
            </a:r>
            <a:br>
              <a:rPr lang="en-US" sz="2400" b="1">
                <a:solidFill>
                  <a:srgbClr val="000000"/>
                </a:solidFill>
                <a:latin typeface="Times New Roman" pitchFamily="-84" charset="0"/>
                <a:ea typeface="Gulim" charset="0"/>
                <a:cs typeface="Gulim" charset="0"/>
              </a:rPr>
            </a:br>
            <a:endParaRPr lang="en-US" sz="2400" b="1">
              <a:solidFill>
                <a:srgbClr val="000000"/>
              </a:solidFill>
              <a:latin typeface="Times New Roman" pitchFamily="-84" charset="0"/>
              <a:ea typeface="Gulim" charset="0"/>
              <a:cs typeface="Gulim" charset="0"/>
            </a:endParaRPr>
          </a:p>
        </p:txBody>
      </p:sp>
      <p:sp>
        <p:nvSpPr>
          <p:cNvPr id="20" name="Arc 19"/>
          <p:cNvSpPr/>
          <p:nvPr/>
        </p:nvSpPr>
        <p:spPr bwMode="auto">
          <a:xfrm rot="16200000">
            <a:off x="7153275" y="-627062"/>
            <a:ext cx="2378075" cy="11430000"/>
          </a:xfrm>
          <a:prstGeom prst="arc">
            <a:avLst>
              <a:gd name="adj1" fmla="val 16200000"/>
              <a:gd name="adj2" fmla="val 21421023"/>
            </a:avLst>
          </a:prstGeom>
          <a:noFill/>
          <a:ln w="44450" cap="flat" cmpd="sng" algn="ctr">
            <a:solidFill>
              <a:schemeClr val="accent2"/>
            </a:solidFill>
            <a:prstDash val="solid"/>
            <a:round/>
            <a:headEnd type="none" w="med" len="med"/>
            <a:tailEnd type="none" w="med" len="med"/>
          </a:ln>
          <a:effectLst/>
        </p:spPr>
        <p:txBody>
          <a:bodyPr wrap="none">
            <a:prstTxWarp prst="textNoShape">
              <a:avLst/>
            </a:prstTxWarp>
          </a:bodyPr>
          <a:lstStyle/>
          <a:p>
            <a:pPr algn="ctr" defTabSz="914400" eaLnBrk="0" hangingPunct="0">
              <a:spcBef>
                <a:spcPct val="50000"/>
              </a:spcBef>
              <a:defRPr/>
            </a:pPr>
            <a:endParaRPr lang="en-US" sz="2400" b="1">
              <a:solidFill>
                <a:srgbClr val="000000"/>
              </a:solidFill>
              <a:latin typeface="Times New Roman" pitchFamily="-112" charset="0"/>
              <a:ea typeface="Gulim" pitchFamily="34" charset="-127"/>
              <a:cs typeface="Gulim" pitchFamily="34" charset="-127"/>
            </a:endParaRPr>
          </a:p>
        </p:txBody>
      </p:sp>
      <p:sp>
        <p:nvSpPr>
          <p:cNvPr id="21" name="Arc 20"/>
          <p:cNvSpPr/>
          <p:nvPr/>
        </p:nvSpPr>
        <p:spPr bwMode="auto">
          <a:xfrm rot="16200000">
            <a:off x="8193087" y="-596899"/>
            <a:ext cx="2105025" cy="11430000"/>
          </a:xfrm>
          <a:prstGeom prst="arc">
            <a:avLst>
              <a:gd name="adj1" fmla="val 16200000"/>
              <a:gd name="adj2" fmla="val 21421023"/>
            </a:avLst>
          </a:prstGeom>
          <a:noFill/>
          <a:ln w="44450" cap="flat" cmpd="sng" algn="ctr">
            <a:solidFill>
              <a:schemeClr val="accent2"/>
            </a:solidFill>
            <a:prstDash val="solid"/>
            <a:round/>
            <a:headEnd type="none" w="med" len="med"/>
            <a:tailEnd type="none" w="med" len="med"/>
          </a:ln>
          <a:effectLst/>
        </p:spPr>
        <p:txBody>
          <a:bodyPr wrap="none">
            <a:prstTxWarp prst="textNoShape">
              <a:avLst/>
            </a:prstTxWarp>
          </a:bodyPr>
          <a:lstStyle/>
          <a:p>
            <a:pPr algn="ctr" defTabSz="914400" eaLnBrk="0" hangingPunct="0">
              <a:spcBef>
                <a:spcPct val="50000"/>
              </a:spcBef>
              <a:defRPr/>
            </a:pPr>
            <a:endParaRPr lang="en-US" sz="2400" b="1">
              <a:solidFill>
                <a:srgbClr val="000000"/>
              </a:solidFill>
              <a:latin typeface="Times New Roman" pitchFamily="-112" charset="0"/>
              <a:ea typeface="Gulim" pitchFamily="34" charset="-127"/>
              <a:cs typeface="Gulim" pitchFamily="34" charset="-127"/>
            </a:endParaRPr>
          </a:p>
        </p:txBody>
      </p:sp>
      <p:sp>
        <p:nvSpPr>
          <p:cNvPr id="13" name="Rectangle 12"/>
          <p:cNvSpPr>
            <a:spLocks noChangeArrowheads="1"/>
          </p:cNvSpPr>
          <p:nvPr/>
        </p:nvSpPr>
        <p:spPr bwMode="auto">
          <a:xfrm>
            <a:off x="0" y="1400175"/>
            <a:ext cx="9423400" cy="1876425"/>
          </a:xfrm>
          <a:prstGeom prst="rect">
            <a:avLst/>
          </a:prstGeom>
          <a:noFill/>
          <a:ln w="9525">
            <a:noFill/>
            <a:miter lim="800000"/>
            <a:headEnd/>
            <a:tailEnd/>
          </a:ln>
        </p:spPr>
        <p:txBody>
          <a:bodyPr>
            <a:prstTxWarp prst="textNoShape">
              <a:avLst/>
            </a:prstTxWarp>
            <a:spAutoFit/>
          </a:bodyPr>
          <a:lstStyle/>
          <a:p>
            <a:pPr algn="ctr" defTabSz="914400" eaLnBrk="0" hangingPunct="0">
              <a:spcBef>
                <a:spcPct val="50000"/>
              </a:spcBef>
            </a:pPr>
            <a:r>
              <a:rPr lang="en-US" sz="2400" b="1" u="sng">
                <a:solidFill>
                  <a:srgbClr val="3333CC"/>
                </a:solidFill>
                <a:latin typeface="Times New Roman" pitchFamily="-84" charset="0"/>
                <a:ea typeface="Gulim" charset="0"/>
                <a:cs typeface="Gulim" charset="0"/>
              </a:rPr>
              <a:t>Fitness model</a:t>
            </a:r>
            <a:r>
              <a:rPr lang="en-US" sz="2400" b="1">
                <a:solidFill>
                  <a:srgbClr val="3333CC"/>
                </a:solidFill>
                <a:latin typeface="Times New Roman" pitchFamily="-84" charset="0"/>
                <a:ea typeface="Gulim" charset="0"/>
                <a:cs typeface="Gulim" charset="0"/>
              </a:rPr>
              <a:t>:     </a:t>
            </a:r>
            <a:r>
              <a:rPr lang="en-US" sz="2400" b="1">
                <a:solidFill>
                  <a:srgbClr val="000000"/>
                </a:solidFill>
                <a:latin typeface="Times New Roman" pitchFamily="-84" charset="0"/>
                <a:ea typeface="Gulim" charset="0"/>
                <a:cs typeface="Gulim" charset="0"/>
              </a:rPr>
              <a:t>fitness  (</a:t>
            </a:r>
            <a:r>
              <a:rPr lang="en-US" sz="2400" b="1" i="1">
                <a:solidFill>
                  <a:srgbClr val="000000"/>
                </a:solidFill>
                <a:latin typeface="Symbol" pitchFamily="-84" charset="2"/>
                <a:ea typeface="Gulim" charset="0"/>
                <a:cs typeface="Gulim" charset="0"/>
              </a:rPr>
              <a:t>h</a:t>
            </a:r>
            <a:r>
              <a:rPr lang="en-US" sz="2400" b="1">
                <a:solidFill>
                  <a:srgbClr val="000000"/>
                </a:solidFill>
                <a:latin typeface="Symbol" pitchFamily="-84" charset="2"/>
                <a:ea typeface="Gulim" charset="0"/>
                <a:cs typeface="Gulim" charset="0"/>
              </a:rPr>
              <a:t> )  </a:t>
            </a:r>
            <a:r>
              <a:rPr lang="en-US" sz="2400" b="1">
                <a:solidFill>
                  <a:srgbClr val="000000"/>
                </a:solidFill>
                <a:latin typeface="Times New Roman" pitchFamily="-84" charset="0"/>
                <a:ea typeface="Gulim" charset="0"/>
                <a:cs typeface="Gulim" charset="0"/>
              </a:rPr>
              <a:t>               			</a:t>
            </a:r>
            <a:r>
              <a:rPr lang="en-US" sz="2400" b="1" i="1">
                <a:solidFill>
                  <a:srgbClr val="000000"/>
                </a:solidFill>
                <a:latin typeface="Times New Roman" pitchFamily="-84" charset="0"/>
                <a:ea typeface="Gulim" charset="0"/>
                <a:cs typeface="Gulim" charset="0"/>
              </a:rPr>
              <a:t>k(</a:t>
            </a:r>
            <a:r>
              <a:rPr lang="en-US" sz="2400" b="1" i="1">
                <a:solidFill>
                  <a:srgbClr val="000000"/>
                </a:solidFill>
                <a:latin typeface="Symbol" pitchFamily="-84" charset="2"/>
                <a:ea typeface="Gulim" charset="0"/>
                <a:cs typeface="Gulim" charset="0"/>
              </a:rPr>
              <a:t>h</a:t>
            </a:r>
            <a:r>
              <a:rPr lang="en-US" sz="2400" b="1" i="1">
                <a:solidFill>
                  <a:srgbClr val="000000"/>
                </a:solidFill>
                <a:latin typeface="Times New Roman" pitchFamily="-84" charset="0"/>
                <a:ea typeface="Gulim" charset="0"/>
                <a:cs typeface="Gulim" charset="0"/>
              </a:rPr>
              <a:t>,t)~t</a:t>
            </a:r>
            <a:r>
              <a:rPr lang="en-US" sz="2400" b="1" i="1" baseline="30000">
                <a:solidFill>
                  <a:srgbClr val="000000"/>
                </a:solidFill>
                <a:latin typeface="Symbol" pitchFamily="-84" charset="2"/>
                <a:ea typeface="Gulim" charset="0"/>
                <a:cs typeface="Gulim" charset="0"/>
              </a:rPr>
              <a:t>b(h)</a:t>
            </a:r>
            <a:r>
              <a:rPr lang="en-US" sz="2400" b="1">
                <a:solidFill>
                  <a:srgbClr val="000000"/>
                </a:solidFill>
                <a:latin typeface="Times New Roman" pitchFamily="-84" charset="0"/>
                <a:ea typeface="Gulim" charset="0"/>
                <a:cs typeface="Gulim" charset="0"/>
              </a:rPr>
              <a:t> </a:t>
            </a:r>
          </a:p>
          <a:p>
            <a:pPr algn="ctr" defTabSz="914400" eaLnBrk="0" hangingPunct="0">
              <a:spcBef>
                <a:spcPct val="50000"/>
              </a:spcBef>
            </a:pPr>
            <a:r>
              <a:rPr lang="en-US" sz="2400" b="1" i="1">
                <a:solidFill>
                  <a:srgbClr val="000000"/>
                </a:solidFill>
                <a:latin typeface="Symbol" pitchFamily="-84" charset="2"/>
                <a:ea typeface="Gulim" charset="0"/>
                <a:cs typeface="Gulim" charset="0"/>
              </a:rPr>
              <a:t>						</a:t>
            </a:r>
          </a:p>
          <a:p>
            <a:pPr algn="ctr" defTabSz="914400" eaLnBrk="0" hangingPunct="0">
              <a:spcBef>
                <a:spcPct val="50000"/>
              </a:spcBef>
            </a:pPr>
            <a:r>
              <a:rPr lang="en-US" sz="2400" b="1" i="1">
                <a:solidFill>
                  <a:srgbClr val="000000"/>
                </a:solidFill>
                <a:latin typeface="Symbol" pitchFamily="-84" charset="2"/>
                <a:ea typeface="Gulim" charset="0"/>
                <a:cs typeface="Gulim" charset="0"/>
              </a:rPr>
              <a:t>								b(h)</a:t>
            </a:r>
            <a:r>
              <a:rPr lang="en-US" sz="2400" b="1">
                <a:solidFill>
                  <a:srgbClr val="000000"/>
                </a:solidFill>
                <a:latin typeface="Times New Roman" pitchFamily="-84" charset="0"/>
                <a:ea typeface="Gulim" charset="0"/>
                <a:cs typeface="Gulim" charset="0"/>
              </a:rPr>
              <a:t> =</a:t>
            </a:r>
            <a:r>
              <a:rPr lang="en-US" sz="2400" b="1">
                <a:solidFill>
                  <a:srgbClr val="000000"/>
                </a:solidFill>
                <a:latin typeface="Symbol" pitchFamily="-84" charset="2"/>
                <a:ea typeface="Gulim" charset="0"/>
                <a:cs typeface="Gulim" charset="0"/>
              </a:rPr>
              <a:t>h/</a:t>
            </a:r>
            <a:r>
              <a:rPr lang="en-US" sz="2400" b="1">
                <a:solidFill>
                  <a:srgbClr val="000000"/>
                </a:solidFill>
                <a:latin typeface="Times New Roman" pitchFamily="-84" charset="0"/>
                <a:ea typeface="Gulim" charset="0"/>
                <a:cs typeface="Gulim" charset="0"/>
              </a:rPr>
              <a:t>C    </a:t>
            </a:r>
            <a:r>
              <a:rPr lang="en-US" sz="2000" b="1">
                <a:solidFill>
                  <a:srgbClr val="000000"/>
                </a:solidFill>
                <a:latin typeface="Times New Roman" pitchFamily="-84" charset="0"/>
                <a:ea typeface="Gulim" charset="0"/>
                <a:cs typeface="Gulim" charset="0"/>
              </a:rPr>
              <a:t/>
            </a:r>
            <a:br>
              <a:rPr lang="en-US" sz="2000" b="1">
                <a:solidFill>
                  <a:srgbClr val="000000"/>
                </a:solidFill>
                <a:latin typeface="Times New Roman" pitchFamily="-84" charset="0"/>
                <a:ea typeface="Gulim" charset="0"/>
                <a:cs typeface="Gulim" charset="0"/>
              </a:rPr>
            </a:br>
            <a:endParaRPr lang="en-US" sz="2000" b="1">
              <a:solidFill>
                <a:srgbClr val="000000"/>
              </a:solidFill>
              <a:latin typeface="Times New Roman" pitchFamily="-84" charset="0"/>
              <a:ea typeface="Gulim" charset="0"/>
              <a:cs typeface="Gulim" charset="0"/>
            </a:endParaRPr>
          </a:p>
        </p:txBody>
      </p:sp>
      <p:graphicFrame>
        <p:nvGraphicFramePr>
          <p:cNvPr id="1008642" name="Object 3"/>
          <p:cNvGraphicFramePr>
            <a:graphicFrameLocks noChangeAspect="1"/>
          </p:cNvGraphicFramePr>
          <p:nvPr/>
        </p:nvGraphicFramePr>
        <p:xfrm>
          <a:off x="4468813" y="1296988"/>
          <a:ext cx="2263775" cy="939800"/>
        </p:xfrm>
        <a:graphic>
          <a:graphicData uri="http://schemas.openxmlformats.org/presentationml/2006/ole">
            <mc:AlternateContent xmlns:mc="http://schemas.openxmlformats.org/markup-compatibility/2006">
              <mc:Choice xmlns:v="urn:schemas-microsoft-com:vml" Requires="v">
                <p:oleObj spid="_x0000_s13314" name="Equation" r:id="rId3" imgW="1104900" imgH="469900" progId="Equation.3">
                  <p:embed/>
                </p:oleObj>
              </mc:Choice>
              <mc:Fallback>
                <p:oleObj name="Equation" r:id="rId3" imgW="1104900" imgH="4699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8813" y="1296988"/>
                        <a:ext cx="2263775" cy="939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Rectangle 16"/>
          <p:cNvSpPr>
            <a:spLocks noChangeArrowheads="1"/>
          </p:cNvSpPr>
          <p:nvPr/>
        </p:nvSpPr>
        <p:spPr bwMode="auto">
          <a:xfrm>
            <a:off x="1943100" y="2943225"/>
            <a:ext cx="5041900" cy="2157413"/>
          </a:xfrm>
          <a:prstGeom prst="rect">
            <a:avLst/>
          </a:prstGeom>
          <a:solidFill>
            <a:schemeClr val="bg1"/>
          </a:solidFill>
          <a:ln w="12700">
            <a:solidFill>
              <a:schemeClr val="bg1"/>
            </a:solidFill>
            <a:round/>
            <a:headEnd/>
            <a:tailEnd/>
          </a:ln>
        </p:spPr>
        <p:txBody>
          <a:bodyPr wrap="none">
            <a:prstTxWarp prst="textNoShape">
              <a:avLst/>
            </a:prstTxWarp>
          </a:bodyPr>
          <a:lstStyle/>
          <a:p>
            <a:pPr algn="ctr" defTabSz="914400" eaLnBrk="0" hangingPunct="0">
              <a:spcBef>
                <a:spcPct val="50000"/>
              </a:spcBef>
            </a:pPr>
            <a:endParaRPr lang="hu-HU" sz="2400" b="1">
              <a:solidFill>
                <a:srgbClr val="000000"/>
              </a:solidFill>
              <a:latin typeface="Times New Roman" pitchFamily="-84" charset="0"/>
              <a:ea typeface="Gulim" charset="0"/>
              <a:cs typeface="Gulim" charset="0"/>
            </a:endParaRPr>
          </a:p>
        </p:txBody>
      </p:sp>
      <p:sp>
        <p:nvSpPr>
          <p:cNvPr id="89102" name="Rectangle 21"/>
          <p:cNvSpPr>
            <a:spLocks noChangeArrowheads="1"/>
          </p:cNvSpPr>
          <p:nvPr/>
        </p:nvSpPr>
        <p:spPr bwMode="auto">
          <a:xfrm>
            <a:off x="6938963" y="2921000"/>
            <a:ext cx="2255837" cy="2092325"/>
          </a:xfrm>
          <a:prstGeom prst="rect">
            <a:avLst/>
          </a:prstGeom>
          <a:solidFill>
            <a:schemeClr val="bg1"/>
          </a:solidFill>
          <a:ln w="12700">
            <a:solidFill>
              <a:schemeClr val="bg1"/>
            </a:solidFill>
            <a:round/>
            <a:headEnd/>
            <a:tailEnd/>
          </a:ln>
        </p:spPr>
        <p:txBody>
          <a:bodyPr wrap="none">
            <a:prstTxWarp prst="textNoShape">
              <a:avLst/>
            </a:prstTxWarp>
          </a:bodyPr>
          <a:lstStyle/>
          <a:p>
            <a:pPr algn="ctr" defTabSz="914400" eaLnBrk="0" hangingPunct="0">
              <a:spcBef>
                <a:spcPct val="50000"/>
              </a:spcBef>
            </a:pPr>
            <a:endParaRPr lang="hu-HU" sz="2400" b="1">
              <a:solidFill>
                <a:srgbClr val="000000"/>
              </a:solidFill>
              <a:latin typeface="Times New Roman" pitchFamily="-84" charset="0"/>
              <a:ea typeface="Gulim" charset="0"/>
              <a:cs typeface="Gulim" charset="0"/>
            </a:endParaRPr>
          </a:p>
        </p:txBody>
      </p:sp>
      <p:sp>
        <p:nvSpPr>
          <p:cNvPr id="89103" name="Rectangle 23"/>
          <p:cNvSpPr>
            <a:spLocks noChangeArrowheads="1"/>
          </p:cNvSpPr>
          <p:nvPr/>
        </p:nvSpPr>
        <p:spPr bwMode="auto">
          <a:xfrm>
            <a:off x="0" y="0"/>
            <a:ext cx="9144000" cy="584200"/>
          </a:xfrm>
          <a:prstGeom prst="rect">
            <a:avLst/>
          </a:prstGeom>
          <a:noFill/>
          <a:ln w="9525">
            <a:noFill/>
            <a:miter lim="800000"/>
            <a:headEnd/>
            <a:tailEnd/>
          </a:ln>
        </p:spPr>
        <p:txBody>
          <a:bodyPr>
            <a:prstTxWarp prst="textNoShape">
              <a:avLst/>
            </a:prstTxWarp>
            <a:spAutoFit/>
          </a:bodyPr>
          <a:lstStyle/>
          <a:p>
            <a:pPr algn="ctr" defTabSz="914400" eaLnBrk="0" hangingPunct="0">
              <a:spcBef>
                <a:spcPct val="50000"/>
              </a:spcBef>
            </a:pPr>
            <a:r>
              <a:rPr lang="en-US" sz="1600" b="1">
                <a:solidFill>
                  <a:srgbClr val="FF0000"/>
                </a:solidFill>
                <a:latin typeface="Times New Roman" pitchFamily="-84" charset="0"/>
                <a:ea typeface="Gulim" charset="0"/>
                <a:cs typeface="Gulim" charset="0"/>
              </a:rPr>
              <a:t> </a:t>
            </a:r>
            <a:r>
              <a:rPr lang="en-US" sz="3200" b="1">
                <a:solidFill>
                  <a:srgbClr val="FF0000"/>
                </a:solidFill>
                <a:ea typeface="Gulim" charset="0"/>
                <a:cs typeface="Gulim" charset="0"/>
              </a:rPr>
              <a:t>Fitness Model:  Can Latecomers Make It?</a:t>
            </a:r>
            <a:r>
              <a:rPr lang="en-US" sz="3200" b="1">
                <a:solidFill>
                  <a:srgbClr val="FF0000"/>
                </a:solidFill>
                <a:latin typeface="Times New Roman" pitchFamily="-84" charset="0"/>
                <a:ea typeface="Gulim" charset="0"/>
                <a:cs typeface="Gulim" charset="0"/>
              </a:rPr>
              <a:t>  </a:t>
            </a:r>
          </a:p>
        </p:txBody>
      </p:sp>
      <p:sp>
        <p:nvSpPr>
          <p:cNvPr id="89104" name="TextBox 26"/>
          <p:cNvSpPr txBox="1">
            <a:spLocks noChangeArrowheads="1"/>
          </p:cNvSpPr>
          <p:nvPr/>
        </p:nvSpPr>
        <p:spPr bwMode="auto">
          <a:xfrm>
            <a:off x="3937000" y="5122863"/>
            <a:ext cx="833438" cy="460375"/>
          </a:xfrm>
          <a:prstGeom prst="rect">
            <a:avLst/>
          </a:prstGeom>
          <a:noFill/>
          <a:ln w="9525">
            <a:noFill/>
            <a:miter lim="800000"/>
            <a:headEnd/>
            <a:tailEnd/>
          </a:ln>
        </p:spPr>
        <p:txBody>
          <a:bodyPr wrap="none">
            <a:prstTxWarp prst="textNoShape">
              <a:avLst/>
            </a:prstTxWarp>
            <a:spAutoFit/>
          </a:bodyPr>
          <a:lstStyle/>
          <a:p>
            <a:pPr algn="ctr" defTabSz="914400" eaLnBrk="0" hangingPunct="0">
              <a:spcBef>
                <a:spcPct val="50000"/>
              </a:spcBef>
            </a:pPr>
            <a:r>
              <a:rPr lang="en-US" sz="2400" b="1" i="1">
                <a:solidFill>
                  <a:srgbClr val="000000"/>
                </a:solidFill>
                <a:latin typeface="Times New Roman" pitchFamily="-84" charset="0"/>
                <a:ea typeface="Gulim" charset="0"/>
                <a:cs typeface="Gulim" charset="0"/>
              </a:rPr>
              <a:t>time</a:t>
            </a:r>
          </a:p>
        </p:txBody>
      </p:sp>
      <p:sp>
        <p:nvSpPr>
          <p:cNvPr id="89105" name="TextBox 27"/>
          <p:cNvSpPr txBox="1">
            <a:spLocks noChangeArrowheads="1"/>
          </p:cNvSpPr>
          <p:nvPr/>
        </p:nvSpPr>
        <p:spPr bwMode="auto">
          <a:xfrm rot="-5400000">
            <a:off x="609600" y="3622676"/>
            <a:ext cx="1627187" cy="461962"/>
          </a:xfrm>
          <a:prstGeom prst="rect">
            <a:avLst/>
          </a:prstGeom>
          <a:noFill/>
          <a:ln w="9525">
            <a:noFill/>
            <a:miter lim="800000"/>
            <a:headEnd/>
            <a:tailEnd/>
          </a:ln>
        </p:spPr>
        <p:txBody>
          <a:bodyPr wrap="none">
            <a:prstTxWarp prst="textNoShape">
              <a:avLst/>
            </a:prstTxWarp>
            <a:spAutoFit/>
          </a:bodyPr>
          <a:lstStyle/>
          <a:p>
            <a:pPr algn="ctr" defTabSz="914400" eaLnBrk="0" hangingPunct="0">
              <a:spcBef>
                <a:spcPct val="50000"/>
              </a:spcBef>
            </a:pPr>
            <a:r>
              <a:rPr lang="en-US" sz="2400" b="1" i="1">
                <a:solidFill>
                  <a:srgbClr val="000000"/>
                </a:solidFill>
                <a:latin typeface="Times New Roman" pitchFamily="-84" charset="0"/>
                <a:ea typeface="Gulim" charset="0"/>
                <a:cs typeface="Gulim" charset="0"/>
              </a:rPr>
              <a:t>Degree (k) </a:t>
            </a:r>
          </a:p>
        </p:txBody>
      </p:sp>
      <p:sp>
        <p:nvSpPr>
          <p:cNvPr id="89106" name="Text Box 4"/>
          <p:cNvSpPr txBox="1">
            <a:spLocks noChangeArrowheads="1"/>
          </p:cNvSpPr>
          <p:nvPr/>
        </p:nvSpPr>
        <p:spPr bwMode="auto">
          <a:xfrm>
            <a:off x="0" y="5434013"/>
            <a:ext cx="8077200" cy="339725"/>
          </a:xfrm>
          <a:prstGeom prst="rect">
            <a:avLst/>
          </a:prstGeom>
          <a:noFill/>
          <a:ln w="9525">
            <a:noFill/>
            <a:miter lim="800000"/>
            <a:headEnd/>
            <a:tailEnd/>
          </a:ln>
        </p:spPr>
        <p:txBody>
          <a:bodyPr>
            <a:prstTxWarp prst="textNoShape">
              <a:avLst/>
            </a:prstTxWarp>
            <a:spAutoFit/>
          </a:bodyPr>
          <a:lstStyle/>
          <a:p>
            <a:pPr algn="ctr" defTabSz="914400" eaLnBrk="0" hangingPunct="0">
              <a:spcBef>
                <a:spcPct val="50000"/>
              </a:spcBef>
            </a:pPr>
            <a:r>
              <a:rPr lang="en-US" sz="1600">
                <a:solidFill>
                  <a:srgbClr val="000000"/>
                </a:solidFill>
                <a:latin typeface="Helvetica" pitchFamily="-84" charset="0"/>
                <a:ea typeface="Gulim" charset="0"/>
                <a:cs typeface="Gulim" charset="0"/>
              </a:rPr>
              <a:t>Bianconi &amp; Barabási, </a:t>
            </a:r>
            <a:r>
              <a:rPr lang="en-US" sz="1600" i="1">
                <a:solidFill>
                  <a:srgbClr val="000000"/>
                </a:solidFill>
                <a:latin typeface="Helvetica" pitchFamily="-84" charset="0"/>
                <a:ea typeface="Gulim" charset="0"/>
                <a:cs typeface="Gulim" charset="0"/>
              </a:rPr>
              <a:t>Physical Review Letters</a:t>
            </a:r>
            <a:r>
              <a:rPr lang="en-US" sz="1600">
                <a:solidFill>
                  <a:srgbClr val="000000"/>
                </a:solidFill>
                <a:latin typeface="Helvetica" pitchFamily="-84" charset="0"/>
                <a:ea typeface="Gulim" charset="0"/>
                <a:cs typeface="Gulim" charset="0"/>
              </a:rPr>
              <a:t> 2001; </a:t>
            </a:r>
            <a:r>
              <a:rPr lang="en-US" sz="1600" i="1">
                <a:solidFill>
                  <a:srgbClr val="000000"/>
                </a:solidFill>
                <a:latin typeface="Helvetica" pitchFamily="-84" charset="0"/>
                <a:ea typeface="Gulim" charset="0"/>
                <a:cs typeface="Gulim" charset="0"/>
              </a:rPr>
              <a:t>Europhys. Lett.</a:t>
            </a:r>
            <a:r>
              <a:rPr lang="en-US" sz="1600">
                <a:solidFill>
                  <a:srgbClr val="000000"/>
                </a:solidFill>
                <a:latin typeface="Helvetica" pitchFamily="-84" charset="0"/>
                <a:ea typeface="Gulim" charset="0"/>
                <a:cs typeface="Gulim" charset="0"/>
              </a:rPr>
              <a:t> 2001. </a:t>
            </a:r>
            <a:endParaRPr lang="en-US" sz="2000">
              <a:solidFill>
                <a:srgbClr val="000000"/>
              </a:solidFill>
              <a:latin typeface="Tahoma" pitchFamily="-84" charset="0"/>
              <a:ea typeface="Gulim" charset="0"/>
              <a:cs typeface="Gulim" charset="0"/>
            </a:endParaRPr>
          </a:p>
        </p:txBody>
      </p:sp>
    </p:spTree>
    <p:extLst>
      <p:ext uri="{BB962C8B-B14F-4D97-AF65-F5344CB8AC3E}">
        <p14:creationId xmlns:p14="http://schemas.microsoft.com/office/powerpoint/2010/main" val="35931422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2" accel="50000" decel="50000" fill="hold" grpId="0" nodeType="clickEffect">
                                  <p:stCondLst>
                                    <p:cond delay="0"/>
                                  </p:stCondLst>
                                  <p:childTnLst>
                                    <p:anim calcmode="lin" valueType="num">
                                      <p:cBhvr additive="base">
                                        <p:cTn id="6" dur="5000"/>
                                        <p:tgtEl>
                                          <p:spTgt spid="17"/>
                                        </p:tgtEl>
                                        <p:attrNameLst>
                                          <p:attrName>ppt_x</p:attrName>
                                        </p:attrNameLst>
                                      </p:cBhvr>
                                      <p:tavLst>
                                        <p:tav tm="0">
                                          <p:val>
                                            <p:strVal val="ppt_x"/>
                                          </p:val>
                                        </p:tav>
                                        <p:tav tm="100000">
                                          <p:val>
                                            <p:strVal val="1+ppt_w/2"/>
                                          </p:val>
                                        </p:tav>
                                      </p:tavLst>
                                    </p:anim>
                                    <p:anim calcmode="lin" valueType="num">
                                      <p:cBhvr additive="base">
                                        <p:cTn id="7" dur="5000"/>
                                        <p:tgtEl>
                                          <p:spTgt spid="17"/>
                                        </p:tgtEl>
                                        <p:attrNameLst>
                                          <p:attrName>ppt_y</p:attrName>
                                        </p:attrNameLst>
                                      </p:cBhvr>
                                      <p:tavLst>
                                        <p:tav tm="0">
                                          <p:val>
                                            <p:strVal val="ppt_y"/>
                                          </p:val>
                                        </p:tav>
                                        <p:tav tm="100000">
                                          <p:val>
                                            <p:strVal val="ppt_y"/>
                                          </p:val>
                                        </p:tav>
                                      </p:tavLst>
                                    </p:anim>
                                    <p:set>
                                      <p:cBhvr>
                                        <p:cTn id="8" dur="1" fill="hold">
                                          <p:stCondLst>
                                            <p:cond delay="4999"/>
                                          </p:stCondLst>
                                        </p:cTn>
                                        <p:tgtEl>
                                          <p:spTgt spid="17"/>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086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2" accel="50000" decel="50000" fill="hold" grpId="2" nodeType="clickEffect">
                                  <p:stCondLst>
                                    <p:cond delay="0"/>
                                  </p:stCondLst>
                                  <p:childTnLst>
                                    <p:anim calcmode="lin" valueType="num">
                                      <p:cBhvr additive="base">
                                        <p:cTn id="24" dur="3000"/>
                                        <p:tgtEl>
                                          <p:spTgt spid="17"/>
                                        </p:tgtEl>
                                        <p:attrNameLst>
                                          <p:attrName>ppt_x</p:attrName>
                                        </p:attrNameLst>
                                      </p:cBhvr>
                                      <p:tavLst>
                                        <p:tav tm="0">
                                          <p:val>
                                            <p:strVal val="ppt_x"/>
                                          </p:val>
                                        </p:tav>
                                        <p:tav tm="100000">
                                          <p:val>
                                            <p:strVal val="1+ppt_w/2"/>
                                          </p:val>
                                        </p:tav>
                                      </p:tavLst>
                                    </p:anim>
                                    <p:anim calcmode="lin" valueType="num">
                                      <p:cBhvr additive="base">
                                        <p:cTn id="25" dur="3000"/>
                                        <p:tgtEl>
                                          <p:spTgt spid="17"/>
                                        </p:tgtEl>
                                        <p:attrNameLst>
                                          <p:attrName>ppt_y</p:attrName>
                                        </p:attrNameLst>
                                      </p:cBhvr>
                                      <p:tavLst>
                                        <p:tav tm="0">
                                          <p:val>
                                            <p:strVal val="ppt_y"/>
                                          </p:val>
                                        </p:tav>
                                        <p:tav tm="100000">
                                          <p:val>
                                            <p:strVal val="ppt_y"/>
                                          </p:val>
                                        </p:tav>
                                      </p:tavLst>
                                    </p:anim>
                                    <p:set>
                                      <p:cBhvr>
                                        <p:cTn id="26" dur="1" fill="hold">
                                          <p:stCondLst>
                                            <p:cond delay="29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3" grpId="0"/>
      <p:bldP spid="17" grpId="0" animBg="1"/>
      <p:bldP spid="17" grpId="1" animBg="1"/>
      <p:bldP spid="17" grpId="2"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Trajan Pro"/>
                <a:ea typeface="Helvetica" pitchFamily="36" charset="0"/>
                <a:cs typeface="Trajan Pro"/>
              </a:rPr>
              <a:t>Section 5.3					</a:t>
            </a:r>
            <a:endParaRPr lang="en-US" sz="1600" dirty="0">
              <a:solidFill>
                <a:srgbClr val="FFFFFF"/>
              </a:solidFill>
              <a:latin typeface="Trajan Pro"/>
              <a:cs typeface="Trajan Pro"/>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sp>
        <p:nvSpPr>
          <p:cNvPr id="5" name="Subtitle 2"/>
          <p:cNvSpPr txBox="1">
            <a:spLocks/>
          </p:cNvSpPr>
          <p:nvPr/>
        </p:nvSpPr>
        <p:spPr>
          <a:xfrm flipH="1">
            <a:off x="28194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pic>
        <p:nvPicPr>
          <p:cNvPr id="2" name="Picture 1"/>
          <p:cNvPicPr>
            <a:picLocks noChangeAspect="1"/>
          </p:cNvPicPr>
          <p:nvPr/>
        </p:nvPicPr>
        <p:blipFill>
          <a:blip r:embed="rId2"/>
          <a:stretch>
            <a:fillRect/>
          </a:stretch>
        </p:blipFill>
        <p:spPr>
          <a:xfrm>
            <a:off x="7619" y="615582"/>
            <a:ext cx="5130800" cy="5099418"/>
          </a:xfrm>
          <a:prstGeom prst="rect">
            <a:avLst/>
          </a:prstGeom>
        </p:spPr>
      </p:pic>
      <p:pic>
        <p:nvPicPr>
          <p:cNvPr id="4" name="Picture 3"/>
          <p:cNvPicPr>
            <a:picLocks noChangeAspect="1"/>
          </p:cNvPicPr>
          <p:nvPr/>
        </p:nvPicPr>
        <p:blipFill>
          <a:blip r:embed="rId3"/>
          <a:stretch>
            <a:fillRect/>
          </a:stretch>
        </p:blipFill>
        <p:spPr>
          <a:xfrm>
            <a:off x="5143500" y="1003300"/>
            <a:ext cx="3903749" cy="40767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2134225"/>
            <a:ext cx="9144000" cy="2123658"/>
          </a:xfrm>
          <a:prstGeom prst="rect">
            <a:avLst/>
          </a:prstGeom>
          <a:noFill/>
        </p:spPr>
        <p:txBody>
          <a:bodyPr wrap="square" rtlCol="0">
            <a:spAutoFit/>
          </a:bodyPr>
          <a:lstStyle/>
          <a:p>
            <a:pPr algn="ctr"/>
            <a:r>
              <a:rPr lang="en-US" sz="4400" dirty="0">
                <a:latin typeface="Trajan Pro"/>
                <a:cs typeface="Trajan Pro"/>
              </a:rPr>
              <a:t>Absence of growth and preferential attachment</a:t>
            </a:r>
          </a:p>
          <a:p>
            <a:pPr algn="ctr"/>
            <a:endParaRPr lang="hu-HU" sz="4400" b="1" dirty="0">
              <a:solidFill>
                <a:srgbClr val="FF0000"/>
              </a:solidFill>
              <a:latin typeface="Helvetica"/>
              <a:cs typeface="Helvetica"/>
            </a:endParaRPr>
          </a:p>
        </p:txBody>
      </p:sp>
      <p:sp>
        <p:nvSpPr>
          <p:cNvPr id="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Trajan Pro"/>
                <a:ea typeface="Helvetica" pitchFamily="36" charset="0"/>
                <a:cs typeface="Trajan Pro"/>
              </a:rPr>
              <a:t>Section 6					</a:t>
            </a:r>
            <a:endParaRPr lang="en-US" sz="1600" dirty="0">
              <a:solidFill>
                <a:srgbClr val="FFFFFF"/>
              </a:solidFill>
              <a:latin typeface="Trajan Pro"/>
              <a:cs typeface="Trajan Pro"/>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sp>
        <p:nvSpPr>
          <p:cNvPr id="5" name="Subtitle 2"/>
          <p:cNvSpPr txBox="1">
            <a:spLocks/>
          </p:cNvSpPr>
          <p:nvPr/>
        </p:nvSpPr>
        <p:spPr>
          <a:xfrm flipH="1">
            <a:off x="28194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30" name="Object 2"/>
          <p:cNvGraphicFramePr>
            <a:graphicFrameLocks noChangeAspect="1"/>
          </p:cNvGraphicFramePr>
          <p:nvPr/>
        </p:nvGraphicFramePr>
        <p:xfrm>
          <a:off x="500063" y="2587625"/>
          <a:ext cx="3865562" cy="2430463"/>
        </p:xfrm>
        <a:graphic>
          <a:graphicData uri="http://schemas.openxmlformats.org/presentationml/2006/ole">
            <mc:AlternateContent xmlns:mc="http://schemas.openxmlformats.org/markup-compatibility/2006">
              <mc:Choice xmlns:v="urn:schemas-microsoft-com:vml" Requires="v">
                <p:oleObj spid="_x0000_s14338" name="Equation" r:id="rId3" imgW="1651000" imgH="1244600" progId="Equation.3">
                  <p:embed/>
                </p:oleObj>
              </mc:Choice>
              <mc:Fallback>
                <p:oleObj name="Equation" r:id="rId3" imgW="1651000" imgH="1244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063" y="2587625"/>
                        <a:ext cx="3865562" cy="2430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48132" name="Group 4"/>
          <p:cNvGrpSpPr>
            <a:grpSpLocks/>
          </p:cNvGrpSpPr>
          <p:nvPr/>
        </p:nvGrpSpPr>
        <p:grpSpPr bwMode="auto">
          <a:xfrm>
            <a:off x="1397000" y="711200"/>
            <a:ext cx="6057900" cy="635000"/>
            <a:chOff x="880" y="538"/>
            <a:chExt cx="3816" cy="480"/>
          </a:xfrm>
        </p:grpSpPr>
        <p:sp>
          <p:nvSpPr>
            <p:cNvPr id="48136" name="Text Box 5"/>
            <p:cNvSpPr txBox="1">
              <a:spLocks noChangeArrowheads="1"/>
            </p:cNvSpPr>
            <p:nvPr/>
          </p:nvSpPr>
          <p:spPr bwMode="auto">
            <a:xfrm>
              <a:off x="880" y="605"/>
              <a:ext cx="3744" cy="326"/>
            </a:xfrm>
            <a:prstGeom prst="rect">
              <a:avLst/>
            </a:prstGeom>
            <a:noFill/>
            <a:ln w="9525">
              <a:noFill/>
              <a:miter lim="800000"/>
              <a:headEnd/>
              <a:tailEnd/>
            </a:ln>
          </p:spPr>
          <p:txBody>
            <a:bodyPr>
              <a:prstTxWarp prst="textNoShape">
                <a:avLst/>
              </a:prstTxWarp>
              <a:spAutoFit/>
            </a:bodyPr>
            <a:lstStyle/>
            <a:p>
              <a:pPr>
                <a:spcBef>
                  <a:spcPct val="50000"/>
                </a:spcBef>
              </a:pPr>
              <a:r>
                <a:rPr lang="en-US" sz="2100">
                  <a:solidFill>
                    <a:srgbClr val="000000"/>
                  </a:solidFill>
                  <a:latin typeface="Helvetica" pitchFamily="-84" charset="0"/>
                  <a:ea typeface="굴림" charset="-128"/>
                  <a:cs typeface="굴림" charset="-128"/>
                </a:rPr>
                <a:t>       growth                    preferential attachment</a:t>
              </a:r>
            </a:p>
          </p:txBody>
        </p:sp>
        <p:sp>
          <p:nvSpPr>
            <p:cNvPr id="48137" name="Rectangle 6"/>
            <p:cNvSpPr>
              <a:spLocks noChangeArrowheads="1"/>
            </p:cNvSpPr>
            <p:nvPr/>
          </p:nvSpPr>
          <p:spPr bwMode="auto">
            <a:xfrm>
              <a:off x="1048" y="538"/>
              <a:ext cx="3648" cy="480"/>
            </a:xfrm>
            <a:prstGeom prst="rect">
              <a:avLst/>
            </a:prstGeom>
            <a:noFill/>
            <a:ln w="9525">
              <a:solidFill>
                <a:schemeClr val="tx1"/>
              </a:solidFill>
              <a:miter lim="800000"/>
              <a:headEnd/>
              <a:tailEnd/>
            </a:ln>
          </p:spPr>
          <p:txBody>
            <a:bodyPr wrap="none" anchor="ctr">
              <a:prstTxWarp prst="textNoShape">
                <a:avLst/>
              </a:prstTxWarp>
            </a:bodyPr>
            <a:lstStyle/>
            <a:p>
              <a:pPr algn="ctr">
                <a:spcBef>
                  <a:spcPct val="50000"/>
                </a:spcBef>
              </a:pPr>
              <a:endParaRPr lang="hu-HU" sz="2400" b="1">
                <a:solidFill>
                  <a:srgbClr val="000000"/>
                </a:solidFill>
                <a:latin typeface="Times New Roman" pitchFamily="-84" charset="0"/>
                <a:ea typeface="굴림" charset="-128"/>
                <a:cs typeface="굴림" charset="-128"/>
              </a:endParaRPr>
            </a:p>
          </p:txBody>
        </p:sp>
        <p:sp>
          <p:nvSpPr>
            <p:cNvPr id="48138" name="Line 7"/>
            <p:cNvSpPr>
              <a:spLocks noChangeShapeType="1"/>
            </p:cNvSpPr>
            <p:nvPr/>
          </p:nvSpPr>
          <p:spPr bwMode="auto">
            <a:xfrm>
              <a:off x="2632" y="643"/>
              <a:ext cx="1920" cy="288"/>
            </a:xfrm>
            <a:prstGeom prst="line">
              <a:avLst/>
            </a:prstGeom>
            <a:noFill/>
            <a:ln w="28575">
              <a:solidFill>
                <a:srgbClr val="FF0000"/>
              </a:solidFill>
              <a:round/>
              <a:headEnd/>
              <a:tailEnd/>
            </a:ln>
          </p:spPr>
          <p:txBody>
            <a:bodyPr wrap="none" anchor="ctr">
              <a:prstTxWarp prst="textNoShape">
                <a:avLst/>
              </a:prstTxWarp>
            </a:bodyPr>
            <a:lstStyle/>
            <a:p>
              <a:endParaRPr lang="en-US"/>
            </a:p>
          </p:txBody>
        </p:sp>
        <p:sp>
          <p:nvSpPr>
            <p:cNvPr id="48139" name="Line 8"/>
            <p:cNvSpPr>
              <a:spLocks noChangeShapeType="1"/>
            </p:cNvSpPr>
            <p:nvPr/>
          </p:nvSpPr>
          <p:spPr bwMode="auto">
            <a:xfrm flipV="1">
              <a:off x="2632" y="643"/>
              <a:ext cx="1920" cy="288"/>
            </a:xfrm>
            <a:prstGeom prst="line">
              <a:avLst/>
            </a:prstGeom>
            <a:noFill/>
            <a:ln w="28575">
              <a:solidFill>
                <a:srgbClr val="FF0000"/>
              </a:solidFill>
              <a:round/>
              <a:headEnd/>
              <a:tailEnd/>
            </a:ln>
          </p:spPr>
          <p:txBody>
            <a:bodyPr wrap="none" anchor="ctr">
              <a:prstTxWarp prst="textNoShape">
                <a:avLst/>
              </a:prstTxWarp>
            </a:bodyPr>
            <a:lstStyle/>
            <a:p>
              <a:endParaRPr lang="en-US"/>
            </a:p>
          </p:txBody>
        </p:sp>
      </p:grpSp>
      <p:sp>
        <p:nvSpPr>
          <p:cNvPr id="48133" name="Text Box 9"/>
          <p:cNvSpPr txBox="1">
            <a:spLocks noChangeArrowheads="1"/>
          </p:cNvSpPr>
          <p:nvPr/>
        </p:nvSpPr>
        <p:spPr bwMode="auto">
          <a:xfrm>
            <a:off x="468313" y="1770063"/>
            <a:ext cx="2112962" cy="477837"/>
          </a:xfrm>
          <a:prstGeom prst="rect">
            <a:avLst/>
          </a:prstGeom>
          <a:noFill/>
          <a:ln w="9525">
            <a:noFill/>
            <a:miter lim="800000"/>
            <a:headEnd/>
            <a:tailEnd/>
          </a:ln>
        </p:spPr>
        <p:txBody>
          <a:bodyPr wrap="none">
            <a:prstTxWarp prst="textNoShape">
              <a:avLst/>
            </a:prstTxWarp>
            <a:spAutoFit/>
          </a:bodyPr>
          <a:lstStyle/>
          <a:p>
            <a:r>
              <a:rPr lang="en-US" sz="2400">
                <a:solidFill>
                  <a:srgbClr val="000000"/>
                </a:solidFill>
                <a:latin typeface="Times New Roman" pitchFamily="-84" charset="0"/>
                <a:ea typeface="굴림" charset="-128"/>
                <a:cs typeface="Times New Roman" pitchFamily="-84" charset="0"/>
              </a:rPr>
              <a:t>Π(</a:t>
            </a:r>
            <a:r>
              <a:rPr lang="en-US" sz="2400" i="1">
                <a:solidFill>
                  <a:srgbClr val="000000"/>
                </a:solidFill>
                <a:latin typeface="Times New Roman" pitchFamily="-84" charset="0"/>
                <a:ea typeface="굴림" charset="-128"/>
                <a:cs typeface="Times New Roman" pitchFamily="-84" charset="0"/>
              </a:rPr>
              <a:t>k</a:t>
            </a:r>
            <a:r>
              <a:rPr lang="en-US" sz="2400" i="1" baseline="-25000">
                <a:solidFill>
                  <a:srgbClr val="000000"/>
                </a:solidFill>
                <a:latin typeface="Times New Roman" pitchFamily="-84" charset="0"/>
                <a:ea typeface="굴림" charset="-128"/>
                <a:cs typeface="Times New Roman" pitchFamily="-84" charset="0"/>
              </a:rPr>
              <a:t>i</a:t>
            </a:r>
            <a:r>
              <a:rPr lang="en-US" sz="2400">
                <a:solidFill>
                  <a:srgbClr val="000000"/>
                </a:solidFill>
                <a:latin typeface="Times New Roman" pitchFamily="-84" charset="0"/>
                <a:ea typeface="굴림" charset="-128"/>
                <a:cs typeface="Times New Roman" pitchFamily="-84" charset="0"/>
              </a:rPr>
              <a:t>) : </a:t>
            </a:r>
            <a:r>
              <a:rPr lang="en-US" sz="2400">
                <a:solidFill>
                  <a:srgbClr val="000000"/>
                </a:solidFill>
                <a:latin typeface="Helvetica" pitchFamily="-84" charset="0"/>
                <a:ea typeface="굴림" charset="-128"/>
                <a:cs typeface="굴림" charset="-128"/>
              </a:rPr>
              <a:t>uniform</a:t>
            </a:r>
          </a:p>
        </p:txBody>
      </p:sp>
      <p:sp>
        <p:nvSpPr>
          <p:cNvPr id="48135"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84" charset="0"/>
                <a:ea typeface="Helvetica" pitchFamily="-84" charset="0"/>
                <a:cs typeface="Helvetica" pitchFamily="-84" charset="0"/>
              </a:rPr>
              <a:t>MODEL  A</a:t>
            </a:r>
          </a:p>
          <a:p>
            <a:pPr>
              <a:spcBef>
                <a:spcPct val="20000"/>
              </a:spcBef>
            </a:pPr>
            <a:r>
              <a:rPr lang="en-US" sz="2000" b="1">
                <a:solidFill>
                  <a:schemeClr val="bg1"/>
                </a:solidFill>
                <a:latin typeface="Helvetica" pitchFamily="-84" charset="0"/>
                <a:ea typeface="Helvetica" pitchFamily="-84" charset="0"/>
                <a:cs typeface="Helvetica" pitchFamily="-84" charset="0"/>
              </a:rPr>
              <a:t> </a:t>
            </a:r>
          </a:p>
        </p:txBody>
      </p:sp>
      <p:pic>
        <p:nvPicPr>
          <p:cNvPr id="2" name="Picture 1"/>
          <p:cNvPicPr>
            <a:picLocks noChangeAspect="1"/>
          </p:cNvPicPr>
          <p:nvPr/>
        </p:nvPicPr>
        <p:blipFill>
          <a:blip r:embed="rId5"/>
          <a:stretch>
            <a:fillRect/>
          </a:stretch>
        </p:blipFill>
        <p:spPr>
          <a:xfrm>
            <a:off x="5702300" y="1482724"/>
            <a:ext cx="3048000" cy="4111256"/>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9154" name="Object 2"/>
          <p:cNvGraphicFramePr>
            <a:graphicFrameLocks noChangeAspect="1"/>
          </p:cNvGraphicFramePr>
          <p:nvPr/>
        </p:nvGraphicFramePr>
        <p:xfrm>
          <a:off x="355600" y="2222500"/>
          <a:ext cx="4267200" cy="1500188"/>
        </p:xfrm>
        <a:graphic>
          <a:graphicData uri="http://schemas.openxmlformats.org/presentationml/2006/ole">
            <mc:AlternateContent xmlns:mc="http://schemas.openxmlformats.org/markup-compatibility/2006">
              <mc:Choice xmlns:v="urn:schemas-microsoft-com:vml" Requires="v">
                <p:oleObj spid="_x0000_s15362" name="Equation" r:id="rId3" imgW="2108160" imgH="888840" progId="Equation.3">
                  <p:embed/>
                </p:oleObj>
              </mc:Choice>
              <mc:Fallback>
                <p:oleObj name="Equation" r:id="rId3" imgW="2108160" imgH="8888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600" y="2222500"/>
                        <a:ext cx="4267200" cy="1500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9156" name="Text Box 4"/>
          <p:cNvSpPr txBox="1">
            <a:spLocks noChangeArrowheads="1"/>
          </p:cNvSpPr>
          <p:nvPr/>
        </p:nvSpPr>
        <p:spPr bwMode="auto">
          <a:xfrm>
            <a:off x="1460500" y="1143000"/>
            <a:ext cx="5943600" cy="430213"/>
          </a:xfrm>
          <a:prstGeom prst="rect">
            <a:avLst/>
          </a:prstGeom>
          <a:noFill/>
          <a:ln w="9525">
            <a:noFill/>
            <a:miter lim="800000"/>
            <a:headEnd/>
            <a:tailEnd/>
          </a:ln>
        </p:spPr>
        <p:txBody>
          <a:bodyPr>
            <a:prstTxWarp prst="textNoShape">
              <a:avLst/>
            </a:prstTxWarp>
            <a:spAutoFit/>
          </a:bodyPr>
          <a:lstStyle/>
          <a:p>
            <a:pPr>
              <a:spcBef>
                <a:spcPct val="50000"/>
              </a:spcBef>
            </a:pPr>
            <a:r>
              <a:rPr lang="en-US" sz="2200">
                <a:solidFill>
                  <a:srgbClr val="000000"/>
                </a:solidFill>
                <a:latin typeface="Helvetica" pitchFamily="-84" charset="0"/>
                <a:ea typeface="굴림" charset="-128"/>
                <a:cs typeface="굴림" charset="-128"/>
              </a:rPr>
              <a:t>       growth                  preferential attachment</a:t>
            </a:r>
          </a:p>
        </p:txBody>
      </p:sp>
      <p:sp>
        <p:nvSpPr>
          <p:cNvPr id="49157" name="Rectangle 5"/>
          <p:cNvSpPr>
            <a:spLocks noChangeArrowheads="1"/>
          </p:cNvSpPr>
          <p:nvPr/>
        </p:nvSpPr>
        <p:spPr bwMode="auto">
          <a:xfrm>
            <a:off x="1676400" y="1066800"/>
            <a:ext cx="5791200" cy="635000"/>
          </a:xfrm>
          <a:prstGeom prst="rect">
            <a:avLst/>
          </a:prstGeom>
          <a:noFill/>
          <a:ln w="9525">
            <a:solidFill>
              <a:schemeClr val="tx1"/>
            </a:solidFill>
            <a:miter lim="800000"/>
            <a:headEnd/>
            <a:tailEnd/>
          </a:ln>
        </p:spPr>
        <p:txBody>
          <a:bodyPr wrap="none" anchor="ctr">
            <a:prstTxWarp prst="textNoShape">
              <a:avLst/>
            </a:prstTxWarp>
          </a:bodyPr>
          <a:lstStyle/>
          <a:p>
            <a:pPr algn="ctr">
              <a:spcBef>
                <a:spcPct val="50000"/>
              </a:spcBef>
            </a:pPr>
            <a:endParaRPr lang="hu-HU" sz="2400" b="1">
              <a:solidFill>
                <a:srgbClr val="000000"/>
              </a:solidFill>
              <a:latin typeface="Times New Roman" pitchFamily="-84" charset="0"/>
              <a:ea typeface="굴림" charset="-128"/>
              <a:cs typeface="굴림" charset="-128"/>
            </a:endParaRPr>
          </a:p>
        </p:txBody>
      </p:sp>
      <p:sp>
        <p:nvSpPr>
          <p:cNvPr id="49158" name="Line 6"/>
          <p:cNvSpPr>
            <a:spLocks noChangeShapeType="1"/>
          </p:cNvSpPr>
          <p:nvPr/>
        </p:nvSpPr>
        <p:spPr bwMode="auto">
          <a:xfrm>
            <a:off x="1905000" y="1193800"/>
            <a:ext cx="1143000" cy="381000"/>
          </a:xfrm>
          <a:prstGeom prst="line">
            <a:avLst/>
          </a:prstGeom>
          <a:noFill/>
          <a:ln w="28575">
            <a:solidFill>
              <a:srgbClr val="FF0000"/>
            </a:solidFill>
            <a:round/>
            <a:headEnd/>
            <a:tailEnd/>
          </a:ln>
        </p:spPr>
        <p:txBody>
          <a:bodyPr wrap="none" anchor="ctr">
            <a:prstTxWarp prst="textNoShape">
              <a:avLst/>
            </a:prstTxWarp>
          </a:bodyPr>
          <a:lstStyle/>
          <a:p>
            <a:endParaRPr lang="en-US"/>
          </a:p>
        </p:txBody>
      </p:sp>
      <p:sp>
        <p:nvSpPr>
          <p:cNvPr id="49159" name="Line 7"/>
          <p:cNvSpPr>
            <a:spLocks noChangeShapeType="1"/>
          </p:cNvSpPr>
          <p:nvPr/>
        </p:nvSpPr>
        <p:spPr bwMode="auto">
          <a:xfrm flipV="1">
            <a:off x="1905000" y="1193800"/>
            <a:ext cx="1143000" cy="381000"/>
          </a:xfrm>
          <a:prstGeom prst="line">
            <a:avLst/>
          </a:prstGeom>
          <a:noFill/>
          <a:ln w="28575">
            <a:solidFill>
              <a:srgbClr val="FF0000"/>
            </a:solidFill>
            <a:round/>
            <a:headEnd/>
            <a:tailEnd/>
          </a:ln>
        </p:spPr>
        <p:txBody>
          <a:bodyPr wrap="none" anchor="ctr">
            <a:prstTxWarp prst="textNoShape">
              <a:avLst/>
            </a:prstTxWarp>
          </a:bodyPr>
          <a:lstStyle/>
          <a:p>
            <a:endParaRPr lang="en-US"/>
          </a:p>
        </p:txBody>
      </p:sp>
      <p:sp>
        <p:nvSpPr>
          <p:cNvPr id="49160" name="Text Box 8"/>
          <p:cNvSpPr txBox="1">
            <a:spLocks noChangeArrowheads="1"/>
          </p:cNvSpPr>
          <p:nvPr/>
        </p:nvSpPr>
        <p:spPr bwMode="auto">
          <a:xfrm>
            <a:off x="304800" y="4254500"/>
            <a:ext cx="5943600" cy="1016000"/>
          </a:xfrm>
          <a:prstGeom prst="rect">
            <a:avLst/>
          </a:prstGeom>
          <a:noFill/>
          <a:ln w="9525">
            <a:noFill/>
            <a:miter lim="800000"/>
            <a:headEnd/>
            <a:tailEnd/>
          </a:ln>
        </p:spPr>
        <p:txBody>
          <a:bodyPr>
            <a:prstTxWarp prst="textNoShape">
              <a:avLst/>
            </a:prstTxWarp>
            <a:spAutoFit/>
          </a:bodyPr>
          <a:lstStyle/>
          <a:p>
            <a:pPr>
              <a:spcBef>
                <a:spcPct val="50000"/>
              </a:spcBef>
            </a:pPr>
            <a:r>
              <a:rPr lang="en-US" sz="2400" dirty="0" err="1">
                <a:solidFill>
                  <a:srgbClr val="000000"/>
                </a:solidFill>
                <a:latin typeface="Helvetica" pitchFamily="-84" charset="0"/>
                <a:ea typeface="굴림" charset="-128"/>
                <a:cs typeface="굴림" charset="-128"/>
              </a:rPr>
              <a:t>p</a:t>
            </a:r>
            <a:r>
              <a:rPr lang="en-US" sz="2400" baseline="-25000" dirty="0" err="1">
                <a:solidFill>
                  <a:srgbClr val="000000"/>
                </a:solidFill>
                <a:latin typeface="Helvetica" pitchFamily="-84" charset="0"/>
                <a:ea typeface="굴림" charset="-128"/>
                <a:cs typeface="굴림" charset="-128"/>
              </a:rPr>
              <a:t>k</a:t>
            </a:r>
            <a:r>
              <a:rPr lang="en-US" sz="2400" dirty="0">
                <a:solidFill>
                  <a:srgbClr val="000000"/>
                </a:solidFill>
                <a:latin typeface="Helvetica" pitchFamily="-84" charset="0"/>
                <a:ea typeface="굴림" charset="-128"/>
                <a:cs typeface="굴림" charset="-128"/>
              </a:rPr>
              <a:t> : power law (initially) </a:t>
            </a:r>
            <a:r>
              <a:rPr lang="en-US" sz="2400" dirty="0" err="1">
                <a:solidFill>
                  <a:srgbClr val="000000"/>
                </a:solidFill>
                <a:latin typeface="Helvetica" pitchFamily="-84" charset="0"/>
                <a:ea typeface="굴림" charset="-128"/>
                <a:cs typeface="굴림" charset="-128"/>
                <a:sym typeface="Wingdings"/>
              </a:rPr>
              <a:t></a:t>
            </a:r>
            <a:r>
              <a:rPr lang="en-US" sz="2400" dirty="0">
                <a:solidFill>
                  <a:srgbClr val="000000"/>
                </a:solidFill>
                <a:latin typeface="Helvetica" pitchFamily="-84" charset="0"/>
                <a:ea typeface="굴림" charset="-128"/>
                <a:cs typeface="굴림" charset="-128"/>
                <a:sym typeface="Wingdings"/>
              </a:rPr>
              <a:t> </a:t>
            </a:r>
            <a:endParaRPr lang="en-US" sz="2400" dirty="0">
              <a:solidFill>
                <a:srgbClr val="000000"/>
              </a:solidFill>
              <a:latin typeface="Helvetica" pitchFamily="-84" charset="0"/>
              <a:ea typeface="굴림" charset="-128"/>
              <a:cs typeface="굴림" charset="-128"/>
            </a:endParaRPr>
          </a:p>
          <a:p>
            <a:pPr>
              <a:spcBef>
                <a:spcPct val="50000"/>
              </a:spcBef>
            </a:pPr>
            <a:r>
              <a:rPr lang="en-US" sz="2400" dirty="0">
                <a:solidFill>
                  <a:srgbClr val="000000"/>
                </a:solidFill>
                <a:latin typeface="Helvetica" pitchFamily="-84" charset="0"/>
                <a:ea typeface="굴림" charset="-128"/>
                <a:cs typeface="굴림" charset="-128"/>
              </a:rPr>
              <a:t>     </a:t>
            </a:r>
            <a:r>
              <a:rPr lang="en-US" sz="2400" dirty="0" err="1">
                <a:solidFill>
                  <a:srgbClr val="000000"/>
                </a:solidFill>
                <a:latin typeface="Helvetica" pitchFamily="-84" charset="0"/>
                <a:ea typeface="굴림" charset="-128"/>
                <a:cs typeface="굴림" charset="-128"/>
                <a:sym typeface="Wingdings"/>
              </a:rPr>
              <a:t></a:t>
            </a:r>
            <a:r>
              <a:rPr lang="en-US" sz="2400" dirty="0">
                <a:solidFill>
                  <a:srgbClr val="000000"/>
                </a:solidFill>
                <a:latin typeface="Helvetica" pitchFamily="-84" charset="0"/>
                <a:ea typeface="굴림" charset="-128"/>
                <a:cs typeface="굴림" charset="-128"/>
              </a:rPr>
              <a:t> </a:t>
            </a:r>
            <a:r>
              <a:rPr lang="en-US" sz="2400" dirty="0">
                <a:solidFill>
                  <a:srgbClr val="000000"/>
                </a:solidFill>
                <a:latin typeface="Helvetica" pitchFamily="-84" charset="0"/>
                <a:ea typeface="굴림" charset="-128"/>
                <a:cs typeface="굴림" charset="-128"/>
                <a:sym typeface="Symbol" pitchFamily="-84" charset="2"/>
              </a:rPr>
              <a:t> Gaussian</a:t>
            </a:r>
            <a:r>
              <a:rPr lang="en-US" sz="2400" dirty="0">
                <a:solidFill>
                  <a:srgbClr val="000000"/>
                </a:solidFill>
                <a:latin typeface="Helvetica" pitchFamily="-84" charset="0"/>
                <a:ea typeface="굴림" charset="-128"/>
                <a:cs typeface="굴림" charset="-128"/>
              </a:rPr>
              <a:t> </a:t>
            </a:r>
            <a:r>
              <a:rPr lang="en-US" sz="2400" dirty="0" err="1">
                <a:solidFill>
                  <a:srgbClr val="000000"/>
                </a:solidFill>
                <a:latin typeface="Helvetica" pitchFamily="-84" charset="0"/>
                <a:ea typeface="굴림" charset="-128"/>
                <a:cs typeface="굴림" charset="-128"/>
                <a:sym typeface="Wingdings"/>
              </a:rPr>
              <a:t></a:t>
            </a:r>
            <a:r>
              <a:rPr lang="en-US" sz="2400" dirty="0">
                <a:solidFill>
                  <a:srgbClr val="000000"/>
                </a:solidFill>
                <a:latin typeface="Helvetica" pitchFamily="-84" charset="0"/>
                <a:ea typeface="굴림" charset="-128"/>
                <a:cs typeface="굴림" charset="-128"/>
                <a:sym typeface="Wingdings"/>
              </a:rPr>
              <a:t> </a:t>
            </a:r>
            <a:r>
              <a:rPr lang="en-US" sz="2400" dirty="0">
                <a:solidFill>
                  <a:srgbClr val="000000"/>
                </a:solidFill>
                <a:latin typeface="Helvetica" pitchFamily="-84" charset="0"/>
                <a:ea typeface="굴림" charset="-128"/>
                <a:cs typeface="굴림" charset="-128"/>
                <a:sym typeface="Symbol" pitchFamily="-84" charset="2"/>
              </a:rPr>
              <a:t> Fully Connected </a:t>
            </a:r>
            <a:endParaRPr lang="en-US" sz="2400" dirty="0">
              <a:solidFill>
                <a:srgbClr val="000000"/>
              </a:solidFill>
              <a:latin typeface="Helvetica" pitchFamily="-84" charset="0"/>
              <a:ea typeface="굴림" charset="-128"/>
              <a:cs typeface="굴림" charset="-128"/>
            </a:endParaRPr>
          </a:p>
        </p:txBody>
      </p:sp>
      <p:sp>
        <p:nvSpPr>
          <p:cNvPr id="49163"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84" charset="0"/>
                <a:ea typeface="Helvetica" pitchFamily="-84" charset="0"/>
                <a:cs typeface="Helvetica" pitchFamily="-84" charset="0"/>
              </a:rPr>
              <a:t>MODEL  B</a:t>
            </a:r>
          </a:p>
          <a:p>
            <a:pPr>
              <a:spcBef>
                <a:spcPct val="20000"/>
              </a:spcBef>
            </a:pPr>
            <a:r>
              <a:rPr lang="en-US" sz="2000" b="1">
                <a:solidFill>
                  <a:schemeClr val="bg1"/>
                </a:solidFill>
                <a:latin typeface="Helvetica" pitchFamily="-84" charset="0"/>
                <a:ea typeface="Helvetica" pitchFamily="-84" charset="0"/>
                <a:cs typeface="Helvetica" pitchFamily="-84" charset="0"/>
              </a:rPr>
              <a:t> </a:t>
            </a:r>
          </a:p>
        </p:txBody>
      </p:sp>
      <p:pic>
        <p:nvPicPr>
          <p:cNvPr id="2" name="Picture 1"/>
          <p:cNvPicPr>
            <a:picLocks noChangeAspect="1"/>
          </p:cNvPicPr>
          <p:nvPr/>
        </p:nvPicPr>
        <p:blipFill>
          <a:blip r:embed="rId5"/>
          <a:stretch>
            <a:fillRect/>
          </a:stretch>
        </p:blipFill>
        <p:spPr>
          <a:xfrm>
            <a:off x="5969000" y="1844269"/>
            <a:ext cx="2692400" cy="3756837"/>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0" y="0"/>
            <a:ext cx="9144000" cy="5715000"/>
          </a:xfrm>
        </p:spPr>
        <p:txBody>
          <a:bodyPr/>
          <a:lstStyle/>
          <a:p>
            <a:pPr>
              <a:defRPr/>
            </a:pPr>
            <a:r>
              <a:rPr lang="en-US" sz="4000" dirty="0">
                <a:latin typeface="Trajan Pro"/>
                <a:ea typeface="+mj-ea"/>
                <a:cs typeface="Trajan Pro"/>
              </a:rPr>
              <a:t>Do we need both growth and preferential attachment?</a:t>
            </a:r>
            <a:br>
              <a:rPr lang="en-US" sz="4000" dirty="0">
                <a:latin typeface="Trajan Pro"/>
                <a:ea typeface="+mj-ea"/>
                <a:cs typeface="Trajan Pro"/>
              </a:rPr>
            </a:br>
            <a:r>
              <a:rPr lang="en-US" sz="4000" dirty="0">
                <a:latin typeface="Trajan Pro"/>
                <a:ea typeface="+mj-ea"/>
                <a:cs typeface="Trajan Pro"/>
              </a:rPr>
              <a:t/>
            </a:r>
            <a:br>
              <a:rPr lang="en-US" sz="4000" dirty="0">
                <a:latin typeface="Trajan Pro"/>
                <a:ea typeface="+mj-ea"/>
                <a:cs typeface="Trajan Pro"/>
              </a:rPr>
            </a:br>
            <a:r>
              <a:rPr lang="en-US" sz="4000" dirty="0">
                <a:solidFill>
                  <a:srgbClr val="FF0000"/>
                </a:solidFill>
                <a:latin typeface="Trajan Pro"/>
                <a:ea typeface="+mj-ea"/>
                <a:cs typeface="Trajan Pro"/>
              </a:rPr>
              <a:t>YEP</a:t>
            </a:r>
            <a:endParaRPr lang="en-US" sz="4000" dirty="0">
              <a:latin typeface="Trajan Pro"/>
              <a:ea typeface="+mj-ea"/>
              <a:cs typeface="Trajan Pro"/>
            </a:endParaRPr>
          </a:p>
        </p:txBody>
      </p:sp>
      <p:sp>
        <p:nvSpPr>
          <p:cNvPr id="3"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defRPr/>
            </a:pPr>
            <a:r>
              <a:rPr lang="en-US" sz="900" b="1" dirty="0">
                <a:solidFill>
                  <a:schemeClr val="bg1">
                    <a:lumMod val="65000"/>
                  </a:schemeClr>
                </a:solidFill>
                <a:latin typeface="Helvetica" pitchFamily="-111" charset="0"/>
                <a:ea typeface="Helvetica" pitchFamily="-111" charset="0"/>
                <a:cs typeface="Helvetica" pitchFamily="-111" charset="0"/>
              </a:rPr>
              <a:t>Network Science: Evolving Network Models </a:t>
            </a:r>
            <a:endParaRPr lang="en-US" sz="600" i="1" dirty="0">
              <a:solidFill>
                <a:schemeClr val="bg1">
                  <a:lumMod val="65000"/>
                </a:schemeClr>
              </a:solidFill>
              <a:latin typeface="Helvetica" pitchFamily="-111" charset="0"/>
              <a:ea typeface="Helvetica" pitchFamily="-111" charset="0"/>
              <a:cs typeface="Helvetica" pitchFamily="-111"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27188" y="3399373"/>
            <a:ext cx="1852612" cy="330200"/>
          </a:xfrm>
          <a:prstGeom prst="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Rectangle 2"/>
          <p:cNvSpPr/>
          <p:nvPr/>
        </p:nvSpPr>
        <p:spPr>
          <a:xfrm>
            <a:off x="4148667" y="4001036"/>
            <a:ext cx="2157677" cy="473868"/>
          </a:xfrm>
          <a:prstGeom prst="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Rectangle 1"/>
          <p:cNvSpPr/>
          <p:nvPr/>
        </p:nvSpPr>
        <p:spPr>
          <a:xfrm>
            <a:off x="7296150" y="3388261"/>
            <a:ext cx="1847850" cy="1766887"/>
          </a:xfrm>
          <a:prstGeom prst="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1211" name="Picture 2053" descr="fit_diam_er"/>
          <p:cNvPicPr>
            <a:picLocks noChangeAspect="1" noChangeArrowheads="1"/>
          </p:cNvPicPr>
          <p:nvPr/>
        </p:nvPicPr>
        <p:blipFill>
          <a:blip r:embed="rId4"/>
          <a:srcRect/>
          <a:stretch>
            <a:fillRect/>
          </a:stretch>
        </p:blipFill>
        <p:spPr bwMode="auto">
          <a:xfrm>
            <a:off x="195250" y="699013"/>
            <a:ext cx="3498850" cy="2914650"/>
          </a:xfrm>
          <a:prstGeom prst="rect">
            <a:avLst/>
          </a:prstGeom>
          <a:noFill/>
          <a:ln w="9525">
            <a:noFill/>
            <a:miter lim="800000"/>
            <a:headEnd/>
            <a:tailEnd/>
          </a:ln>
        </p:spPr>
      </p:pic>
      <p:graphicFrame>
        <p:nvGraphicFramePr>
          <p:cNvPr id="51202" name="Object 2051"/>
          <p:cNvGraphicFramePr>
            <a:graphicFrameLocks noChangeAspect="1"/>
          </p:cNvGraphicFramePr>
          <p:nvPr/>
        </p:nvGraphicFramePr>
        <p:xfrm>
          <a:off x="1912938" y="1382713"/>
          <a:ext cx="795337" cy="315912"/>
        </p:xfrm>
        <a:graphic>
          <a:graphicData uri="http://schemas.openxmlformats.org/presentationml/2006/ole">
            <mc:AlternateContent xmlns:mc="http://schemas.openxmlformats.org/markup-compatibility/2006">
              <mc:Choice xmlns:v="urn:schemas-microsoft-com:vml" Requires="v">
                <p:oleObj spid="_x0000_s16386" name="Equation" r:id="rId5" imgW="825500" imgH="393700" progId="Equation.3">
                  <p:embed/>
                </p:oleObj>
              </mc:Choice>
              <mc:Fallback>
                <p:oleObj name="Equation" r:id="rId5" imgW="825500" imgH="3937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12938" y="1382713"/>
                        <a:ext cx="795337" cy="315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1212" name="Picture 2054" descr="fit_ccoef_er"/>
          <p:cNvPicPr>
            <a:picLocks noChangeAspect="1" noChangeArrowheads="1"/>
          </p:cNvPicPr>
          <p:nvPr/>
        </p:nvPicPr>
        <p:blipFill>
          <a:blip r:embed="rId7"/>
          <a:srcRect/>
          <a:stretch>
            <a:fillRect/>
          </a:stretch>
        </p:blipFill>
        <p:spPr bwMode="auto">
          <a:xfrm>
            <a:off x="3368675" y="702718"/>
            <a:ext cx="3605213" cy="2928938"/>
          </a:xfrm>
          <a:prstGeom prst="rect">
            <a:avLst/>
          </a:prstGeom>
          <a:noFill/>
          <a:ln w="9525">
            <a:noFill/>
            <a:miter lim="800000"/>
            <a:headEnd/>
            <a:tailEnd/>
          </a:ln>
        </p:spPr>
      </p:pic>
      <p:graphicFrame>
        <p:nvGraphicFramePr>
          <p:cNvPr id="51203" name="Object 2052"/>
          <p:cNvGraphicFramePr>
            <a:graphicFrameLocks noChangeAspect="1"/>
          </p:cNvGraphicFramePr>
          <p:nvPr>
            <p:extLst>
              <p:ext uri="{D42A27DB-BD31-4B8C-83A1-F6EECF244321}">
                <p14:modId xmlns:p14="http://schemas.microsoft.com/office/powerpoint/2010/main" val="328849532"/>
              </p:ext>
            </p:extLst>
          </p:nvPr>
        </p:nvGraphicFramePr>
        <p:xfrm>
          <a:off x="5171281" y="2038350"/>
          <a:ext cx="1135063" cy="192088"/>
        </p:xfrm>
        <a:graphic>
          <a:graphicData uri="http://schemas.openxmlformats.org/presentationml/2006/ole">
            <mc:AlternateContent xmlns:mc="http://schemas.openxmlformats.org/markup-compatibility/2006">
              <mc:Choice xmlns:v="urn:schemas-microsoft-com:vml" Requires="v">
                <p:oleObj spid="_x0000_s16387" name="Equation" r:id="rId8" imgW="622300" imgH="127000" progId="Equation.3">
                  <p:embed/>
                </p:oleObj>
              </mc:Choice>
              <mc:Fallback>
                <p:oleObj name="Equation" r:id="rId8" imgW="622300" imgH="1270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71281" y="2038350"/>
                        <a:ext cx="1135063" cy="192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51213" name="Group 12"/>
          <p:cNvGrpSpPr>
            <a:grpSpLocks/>
          </p:cNvGrpSpPr>
          <p:nvPr/>
        </p:nvGrpSpPr>
        <p:grpSpPr bwMode="auto">
          <a:xfrm>
            <a:off x="6172200" y="1003299"/>
            <a:ext cx="3455988" cy="2019300"/>
            <a:chOff x="2349" y="1872"/>
            <a:chExt cx="2487" cy="1872"/>
          </a:xfrm>
        </p:grpSpPr>
        <p:grpSp>
          <p:nvGrpSpPr>
            <p:cNvPr id="51240" name="Group 13"/>
            <p:cNvGrpSpPr>
              <a:grpSpLocks/>
            </p:cNvGrpSpPr>
            <p:nvPr/>
          </p:nvGrpSpPr>
          <p:grpSpPr bwMode="auto">
            <a:xfrm>
              <a:off x="2349" y="1872"/>
              <a:ext cx="2487" cy="1872"/>
              <a:chOff x="2349" y="1872"/>
              <a:chExt cx="2487" cy="1872"/>
            </a:xfrm>
          </p:grpSpPr>
          <p:pic>
            <p:nvPicPr>
              <p:cNvPr id="51242" name="Picture 14" descr="out"/>
              <p:cNvPicPr>
                <a:picLocks noChangeAspect="1" noChangeArrowheads="1"/>
              </p:cNvPicPr>
              <p:nvPr/>
            </p:nvPicPr>
            <p:blipFill>
              <a:blip r:embed="rId10"/>
              <a:srcRect t="5060"/>
              <a:stretch>
                <a:fillRect/>
              </a:stretch>
            </p:blipFill>
            <p:spPr bwMode="auto">
              <a:xfrm>
                <a:off x="2349" y="1872"/>
                <a:ext cx="1992" cy="1872"/>
              </a:xfrm>
              <a:prstGeom prst="rect">
                <a:avLst/>
              </a:prstGeom>
              <a:noFill/>
              <a:ln w="9525">
                <a:noFill/>
                <a:miter lim="800000"/>
                <a:headEnd/>
                <a:tailEnd/>
              </a:ln>
            </p:spPr>
          </p:pic>
          <p:sp>
            <p:nvSpPr>
              <p:cNvPr id="51243" name="Text Box 15"/>
              <p:cNvSpPr txBox="1">
                <a:spLocks noChangeArrowheads="1"/>
              </p:cNvSpPr>
              <p:nvPr/>
            </p:nvSpPr>
            <p:spPr bwMode="auto">
              <a:xfrm>
                <a:off x="3280" y="2063"/>
                <a:ext cx="1556" cy="342"/>
              </a:xfrm>
              <a:prstGeom prst="rect">
                <a:avLst/>
              </a:prstGeom>
              <a:noFill/>
              <a:ln w="9525">
                <a:noFill/>
                <a:miter lim="800000"/>
                <a:headEnd/>
                <a:tailEnd/>
              </a:ln>
            </p:spPr>
            <p:txBody>
              <a:bodyPr lIns="91407" tIns="45704" rIns="91407" bIns="45704">
                <a:prstTxWarp prst="textNoShape">
                  <a:avLst/>
                </a:prstTxWarp>
                <a:spAutoFit/>
              </a:bodyPr>
              <a:lstStyle/>
              <a:p>
                <a:r>
                  <a:rPr lang="en-US" dirty="0"/>
                  <a:t>P(</a:t>
                </a:r>
                <a:r>
                  <a:rPr lang="en-US" i="1" dirty="0"/>
                  <a:t>k</a:t>
                </a:r>
                <a:r>
                  <a:rPr lang="en-US" dirty="0"/>
                  <a:t>)  ~ </a:t>
                </a:r>
                <a:r>
                  <a:rPr lang="en-US" i="1" dirty="0"/>
                  <a:t>k</a:t>
                </a:r>
                <a:r>
                  <a:rPr lang="en-US" baseline="30000" dirty="0"/>
                  <a:t>-</a:t>
                </a:r>
                <a:r>
                  <a:rPr lang="en-US" baseline="30000" dirty="0">
                    <a:sym typeface="Symbol" pitchFamily="-84" charset="2"/>
                  </a:rPr>
                  <a:t></a:t>
                </a:r>
                <a:endParaRPr lang="en-US" dirty="0"/>
              </a:p>
            </p:txBody>
          </p:sp>
        </p:grpSp>
        <p:sp>
          <p:nvSpPr>
            <p:cNvPr id="51241" name="Text Box 17"/>
            <p:cNvSpPr txBox="1">
              <a:spLocks noChangeArrowheads="1"/>
            </p:cNvSpPr>
            <p:nvPr/>
          </p:nvSpPr>
          <p:spPr bwMode="auto">
            <a:xfrm>
              <a:off x="3648" y="3034"/>
              <a:ext cx="952" cy="250"/>
            </a:xfrm>
            <a:prstGeom prst="rect">
              <a:avLst/>
            </a:prstGeom>
            <a:noFill/>
            <a:ln w="12700">
              <a:noFill/>
              <a:miter lim="800000"/>
              <a:headEnd/>
              <a:tailEnd/>
            </a:ln>
          </p:spPr>
          <p:txBody>
            <a:bodyPr>
              <a:prstTxWarp prst="textNoShape">
                <a:avLst/>
              </a:prstTxWarp>
              <a:spAutoFit/>
            </a:bodyPr>
            <a:lstStyle/>
            <a:p>
              <a:endParaRPr lang="hu-HU">
                <a:ea typeface="Times New Roman" pitchFamily="-84" charset="0"/>
                <a:cs typeface="Times New Roman" pitchFamily="-84" charset="0"/>
              </a:endParaRPr>
            </a:p>
          </p:txBody>
        </p:sp>
      </p:grpSp>
      <p:sp>
        <p:nvSpPr>
          <p:cNvPr id="51214" name="Rectangle 1026"/>
          <p:cNvSpPr>
            <a:spLocks noGrp="1" noChangeArrowheads="1"/>
          </p:cNvSpPr>
          <p:nvPr>
            <p:ph type="title"/>
          </p:nvPr>
        </p:nvSpPr>
        <p:spPr>
          <a:xfrm>
            <a:off x="-193675" y="3097748"/>
            <a:ext cx="1376363" cy="952500"/>
          </a:xfrm>
        </p:spPr>
        <p:txBody>
          <a:bodyPr/>
          <a:lstStyle/>
          <a:p>
            <a:r>
              <a:rPr lang="en-US" sz="1600" b="1">
                <a:latin typeface="Arial" pitchFamily="-84" charset="0"/>
                <a:ea typeface="ＭＳ Ｐゴシック" charset="-128"/>
                <a:cs typeface="ＭＳ Ｐゴシック" charset="-128"/>
              </a:rPr>
              <a:t>Regu</a:t>
            </a:r>
            <a:r>
              <a:rPr lang="en-US" sz="1600" b="1">
                <a:latin typeface="Helvetica" pitchFamily="-84" charset="0"/>
                <a:ea typeface="Helvetica" pitchFamily="-84" charset="0"/>
                <a:cs typeface="Helvetica" pitchFamily="-84" charset="0"/>
              </a:rPr>
              <a:t>lar network</a:t>
            </a:r>
          </a:p>
        </p:txBody>
      </p:sp>
      <p:sp>
        <p:nvSpPr>
          <p:cNvPr id="51215" name="Text Box 7"/>
          <p:cNvSpPr txBox="1">
            <a:spLocks noChangeArrowheads="1"/>
          </p:cNvSpPr>
          <p:nvPr/>
        </p:nvSpPr>
        <p:spPr bwMode="auto">
          <a:xfrm>
            <a:off x="19050" y="3889911"/>
            <a:ext cx="1876425" cy="584200"/>
          </a:xfrm>
          <a:prstGeom prst="rect">
            <a:avLst/>
          </a:prstGeom>
          <a:noFill/>
          <a:ln w="9525">
            <a:noFill/>
            <a:miter lim="800000"/>
            <a:headEnd/>
            <a:tailEnd/>
          </a:ln>
        </p:spPr>
        <p:txBody>
          <a:bodyPr>
            <a:prstTxWarp prst="textNoShape">
              <a:avLst/>
            </a:prstTxWarp>
            <a:spAutoFit/>
          </a:bodyPr>
          <a:lstStyle/>
          <a:p>
            <a:r>
              <a:rPr lang="en-US" sz="1600" b="1"/>
              <a:t>Erdos-</a:t>
            </a:r>
            <a:endParaRPr lang="en-US" sz="1600" b="1">
              <a:latin typeface="Helvetica" pitchFamily="-84" charset="0"/>
              <a:ea typeface="Helvetica" pitchFamily="-84" charset="0"/>
              <a:cs typeface="Helvetica" pitchFamily="-84" charset="0"/>
            </a:endParaRPr>
          </a:p>
          <a:p>
            <a:r>
              <a:rPr lang="en-US" sz="1600" b="1">
                <a:latin typeface="Helvetica" pitchFamily="-84" charset="0"/>
                <a:ea typeface="Helvetica" pitchFamily="-84" charset="0"/>
                <a:cs typeface="Helvetica" pitchFamily="-84" charset="0"/>
              </a:rPr>
              <a:t>Renyi</a:t>
            </a:r>
            <a:endParaRPr lang="en-US" sz="1600" b="1">
              <a:solidFill>
                <a:srgbClr val="6666FF"/>
              </a:solidFill>
              <a:latin typeface="Helvetica" pitchFamily="-84" charset="0"/>
              <a:ea typeface="Helvetica" pitchFamily="-84" charset="0"/>
              <a:cs typeface="Helvetica" pitchFamily="-84" charset="0"/>
            </a:endParaRPr>
          </a:p>
        </p:txBody>
      </p:sp>
      <p:sp>
        <p:nvSpPr>
          <p:cNvPr id="51216" name="Text Box 7"/>
          <p:cNvSpPr txBox="1">
            <a:spLocks noChangeArrowheads="1"/>
          </p:cNvSpPr>
          <p:nvPr/>
        </p:nvSpPr>
        <p:spPr bwMode="auto">
          <a:xfrm>
            <a:off x="-9525" y="4531261"/>
            <a:ext cx="1874838" cy="585787"/>
          </a:xfrm>
          <a:prstGeom prst="rect">
            <a:avLst/>
          </a:prstGeom>
          <a:noFill/>
          <a:ln w="9525">
            <a:noFill/>
            <a:miter lim="800000"/>
            <a:headEnd/>
            <a:tailEnd/>
          </a:ln>
        </p:spPr>
        <p:txBody>
          <a:bodyPr>
            <a:prstTxWarp prst="textNoShape">
              <a:avLst/>
            </a:prstTxWarp>
            <a:spAutoFit/>
          </a:bodyPr>
          <a:lstStyle/>
          <a:p>
            <a:r>
              <a:rPr lang="en-US" sz="1600" b="1">
                <a:latin typeface="Helvetica" pitchFamily="-84" charset="0"/>
                <a:ea typeface="Helvetica" pitchFamily="-84" charset="0"/>
                <a:cs typeface="Helvetica" pitchFamily="-84" charset="0"/>
              </a:rPr>
              <a:t>Watts-</a:t>
            </a:r>
          </a:p>
          <a:p>
            <a:r>
              <a:rPr lang="en-US" sz="1600" b="1">
                <a:latin typeface="Helvetica" pitchFamily="-84" charset="0"/>
                <a:ea typeface="Helvetica" pitchFamily="-84" charset="0"/>
                <a:cs typeface="Helvetica" pitchFamily="-84" charset="0"/>
              </a:rPr>
              <a:t>Strogatz</a:t>
            </a:r>
            <a:endParaRPr lang="en-US" sz="1600" b="1">
              <a:solidFill>
                <a:srgbClr val="6666FF"/>
              </a:solidFill>
              <a:latin typeface="Helvetica" pitchFamily="-84" charset="0"/>
              <a:ea typeface="Helvetica" pitchFamily="-84" charset="0"/>
              <a:cs typeface="Helvetica" pitchFamily="-84" charset="0"/>
            </a:endParaRPr>
          </a:p>
        </p:txBody>
      </p:sp>
      <p:graphicFrame>
        <p:nvGraphicFramePr>
          <p:cNvPr id="51204" name="Object 1043"/>
          <p:cNvGraphicFramePr>
            <a:graphicFrameLocks noChangeAspect="1"/>
          </p:cNvGraphicFramePr>
          <p:nvPr>
            <p:extLst>
              <p:ext uri="{D42A27DB-BD31-4B8C-83A1-F6EECF244321}">
                <p14:modId xmlns:p14="http://schemas.microsoft.com/office/powerpoint/2010/main" val="3067885946"/>
              </p:ext>
            </p:extLst>
          </p:nvPr>
        </p:nvGraphicFramePr>
        <p:xfrm>
          <a:off x="1627188" y="3388261"/>
          <a:ext cx="898525" cy="252412"/>
        </p:xfrm>
        <a:graphic>
          <a:graphicData uri="http://schemas.openxmlformats.org/presentationml/2006/ole">
            <mc:AlternateContent xmlns:mc="http://schemas.openxmlformats.org/markup-compatibility/2006">
              <mc:Choice xmlns:v="urn:schemas-microsoft-com:vml" Requires="v">
                <p:oleObj spid="_x0000_s16388" name="Equation" r:id="rId11" imgW="495300" imgH="165100" progId="Equation.3">
                  <p:embed/>
                </p:oleObj>
              </mc:Choice>
              <mc:Fallback>
                <p:oleObj name="Equation" r:id="rId11" imgW="495300" imgH="1651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27188" y="3388261"/>
                        <a:ext cx="898525" cy="252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205" name="Object 20"/>
          <p:cNvGraphicFramePr>
            <a:graphicFrameLocks noChangeAspect="1"/>
          </p:cNvGraphicFramePr>
          <p:nvPr>
            <p:extLst>
              <p:ext uri="{D42A27DB-BD31-4B8C-83A1-F6EECF244321}">
                <p14:modId xmlns:p14="http://schemas.microsoft.com/office/powerpoint/2010/main" val="3994547849"/>
              </p:ext>
            </p:extLst>
          </p:nvPr>
        </p:nvGraphicFramePr>
        <p:xfrm>
          <a:off x="1419225" y="3977223"/>
          <a:ext cx="1046163" cy="455613"/>
        </p:xfrm>
        <a:graphic>
          <a:graphicData uri="http://schemas.openxmlformats.org/presentationml/2006/ole">
            <mc:AlternateContent xmlns:mc="http://schemas.openxmlformats.org/markup-compatibility/2006">
              <mc:Choice xmlns:v="urn:schemas-microsoft-com:vml" Requires="v">
                <p:oleObj spid="_x0000_s16389" name="Equation" r:id="rId13" imgW="876240" imgH="457200" progId="Equation.3">
                  <p:embed/>
                </p:oleObj>
              </mc:Choice>
              <mc:Fallback>
                <p:oleObj name="Equation" r:id="rId13" imgW="876240" imgH="45720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19225" y="3977223"/>
                        <a:ext cx="1046163" cy="455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206" name="Object 6"/>
          <p:cNvGraphicFramePr>
            <a:graphicFrameLocks noChangeAspect="1"/>
          </p:cNvGraphicFramePr>
          <p:nvPr>
            <p:extLst>
              <p:ext uri="{D42A27DB-BD31-4B8C-83A1-F6EECF244321}">
                <p14:modId xmlns:p14="http://schemas.microsoft.com/office/powerpoint/2010/main" val="237638166"/>
              </p:ext>
            </p:extLst>
          </p:nvPr>
        </p:nvGraphicFramePr>
        <p:xfrm>
          <a:off x="1419225" y="4661436"/>
          <a:ext cx="1047750" cy="455612"/>
        </p:xfrm>
        <a:graphic>
          <a:graphicData uri="http://schemas.openxmlformats.org/presentationml/2006/ole">
            <mc:AlternateContent xmlns:mc="http://schemas.openxmlformats.org/markup-compatibility/2006">
              <mc:Choice xmlns:v="urn:schemas-microsoft-com:vml" Requires="v">
                <p:oleObj spid="_x0000_s16390" name="Equation" r:id="rId15" imgW="876240" imgH="457200" progId="Equation.3">
                  <p:embed/>
                </p:oleObj>
              </mc:Choice>
              <mc:Fallback>
                <p:oleObj name="Equation" r:id="rId15" imgW="876240" imgH="45720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19225" y="4661436"/>
                        <a:ext cx="1047750" cy="4556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207" name="Object 7"/>
          <p:cNvGraphicFramePr>
            <a:graphicFrameLocks noChangeAspect="1"/>
          </p:cNvGraphicFramePr>
          <p:nvPr>
            <p:extLst>
              <p:ext uri="{D42A27DB-BD31-4B8C-83A1-F6EECF244321}">
                <p14:modId xmlns:p14="http://schemas.microsoft.com/office/powerpoint/2010/main" val="3604995075"/>
              </p:ext>
            </p:extLst>
          </p:nvPr>
        </p:nvGraphicFramePr>
        <p:xfrm>
          <a:off x="4254500" y="2860417"/>
          <a:ext cx="1135063" cy="192088"/>
        </p:xfrm>
        <a:graphic>
          <a:graphicData uri="http://schemas.openxmlformats.org/presentationml/2006/ole">
            <mc:AlternateContent xmlns:mc="http://schemas.openxmlformats.org/markup-compatibility/2006">
              <mc:Choice xmlns:v="urn:schemas-microsoft-com:vml" Requires="v">
                <p:oleObj spid="_x0000_s16391" name="Equation" r:id="rId16" imgW="622300" imgH="127000" progId="Equation.3">
                  <p:embed/>
                </p:oleObj>
              </mc:Choice>
              <mc:Fallback>
                <p:oleObj name="Equation" r:id="rId16" imgW="622300" imgH="127000" progId="Equation.3">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254500" y="2860417"/>
                        <a:ext cx="1135063" cy="192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208" name="Object 8"/>
          <p:cNvGraphicFramePr>
            <a:graphicFrameLocks noChangeAspect="1"/>
          </p:cNvGraphicFramePr>
          <p:nvPr>
            <p:extLst>
              <p:ext uri="{D42A27DB-BD31-4B8C-83A1-F6EECF244321}">
                <p14:modId xmlns:p14="http://schemas.microsoft.com/office/powerpoint/2010/main" val="826865648"/>
              </p:ext>
            </p:extLst>
          </p:nvPr>
        </p:nvGraphicFramePr>
        <p:xfrm>
          <a:off x="4395788" y="4775736"/>
          <a:ext cx="1135062" cy="192087"/>
        </p:xfrm>
        <a:graphic>
          <a:graphicData uri="http://schemas.openxmlformats.org/presentationml/2006/ole">
            <mc:AlternateContent xmlns:mc="http://schemas.openxmlformats.org/markup-compatibility/2006">
              <mc:Choice xmlns:v="urn:schemas-microsoft-com:vml" Requires="v">
                <p:oleObj spid="_x0000_s16392" name="Equation" r:id="rId18" imgW="622300" imgH="127000" progId="Equation.3">
                  <p:embed/>
                </p:oleObj>
              </mc:Choice>
              <mc:Fallback>
                <p:oleObj name="Equation" r:id="rId18" imgW="622300" imgH="127000" progId="Equation.3">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395788" y="4775736"/>
                        <a:ext cx="1135062" cy="1920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209" name="Object 21"/>
          <p:cNvGraphicFramePr>
            <a:graphicFrameLocks noChangeAspect="1"/>
          </p:cNvGraphicFramePr>
          <p:nvPr>
            <p:extLst>
              <p:ext uri="{D42A27DB-BD31-4B8C-83A1-F6EECF244321}">
                <p14:modId xmlns:p14="http://schemas.microsoft.com/office/powerpoint/2010/main" val="1244986446"/>
              </p:ext>
            </p:extLst>
          </p:nvPr>
        </p:nvGraphicFramePr>
        <p:xfrm>
          <a:off x="4254500" y="3988336"/>
          <a:ext cx="1295400" cy="463550"/>
        </p:xfrm>
        <a:graphic>
          <a:graphicData uri="http://schemas.openxmlformats.org/presentationml/2006/ole">
            <mc:AlternateContent xmlns:mc="http://schemas.openxmlformats.org/markup-compatibility/2006">
              <mc:Choice xmlns:v="urn:schemas-microsoft-com:vml" Requires="v">
                <p:oleObj spid="_x0000_s16393" name="Equation" r:id="rId20" imgW="977760" imgH="419040" progId="Equation.3">
                  <p:embed/>
                </p:oleObj>
              </mc:Choice>
              <mc:Fallback>
                <p:oleObj name="Equation" r:id="rId20" imgW="977760" imgH="419040" progId="Equation.3">
                  <p:embed/>
                  <p:pic>
                    <p:nvPicPr>
                      <p:cNvPr id="0" name=""/>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254500" y="3988336"/>
                        <a:ext cx="1295400" cy="463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1217" name="Rectangle 27"/>
          <p:cNvSpPr>
            <a:spLocks noChangeArrowheads="1"/>
          </p:cNvSpPr>
          <p:nvPr/>
        </p:nvSpPr>
        <p:spPr bwMode="auto">
          <a:xfrm>
            <a:off x="7296150" y="3348573"/>
            <a:ext cx="1417638" cy="369888"/>
          </a:xfrm>
          <a:prstGeom prst="rect">
            <a:avLst/>
          </a:prstGeom>
          <a:noFill/>
          <a:ln w="9525">
            <a:noFill/>
            <a:miter lim="800000"/>
            <a:headEnd/>
            <a:tailEnd/>
          </a:ln>
        </p:spPr>
        <p:txBody>
          <a:bodyPr wrap="none">
            <a:prstTxWarp prst="textNoShape">
              <a:avLst/>
            </a:prstTxWarp>
            <a:spAutoFit/>
          </a:bodyPr>
          <a:lstStyle/>
          <a:p>
            <a:r>
              <a:rPr lang="hu-HU"/>
              <a:t>P(k)=δ(k-k</a:t>
            </a:r>
            <a:r>
              <a:rPr lang="hu-HU" baseline="-25000"/>
              <a:t>d</a:t>
            </a:r>
            <a:r>
              <a:rPr lang="hu-HU"/>
              <a:t>)</a:t>
            </a:r>
          </a:p>
        </p:txBody>
      </p:sp>
      <p:graphicFrame>
        <p:nvGraphicFramePr>
          <p:cNvPr id="7" name="Object 10"/>
          <p:cNvGraphicFramePr>
            <a:graphicFrameLocks noChangeAspect="1"/>
          </p:cNvGraphicFramePr>
          <p:nvPr>
            <p:extLst>
              <p:ext uri="{D42A27DB-BD31-4B8C-83A1-F6EECF244321}">
                <p14:modId xmlns:p14="http://schemas.microsoft.com/office/powerpoint/2010/main" val="3062750311"/>
              </p:ext>
            </p:extLst>
          </p:nvPr>
        </p:nvGraphicFramePr>
        <p:xfrm>
          <a:off x="7296150" y="4001036"/>
          <a:ext cx="1347788" cy="415925"/>
        </p:xfrm>
        <a:graphic>
          <a:graphicData uri="http://schemas.openxmlformats.org/presentationml/2006/ole">
            <mc:AlternateContent xmlns:mc="http://schemas.openxmlformats.org/markup-compatibility/2006">
              <mc:Choice xmlns:v="urn:schemas-microsoft-com:vml" Requires="v">
                <p:oleObj spid="_x0000_s16394" name="Equation" r:id="rId22" imgW="1168400" imgH="393700" progId="Equation.3">
                  <p:embed/>
                </p:oleObj>
              </mc:Choice>
              <mc:Fallback>
                <p:oleObj name="Equation" r:id="rId22" imgW="1168400" imgH="393700" progId="Equation.3">
                  <p:embed/>
                  <p:pic>
                    <p:nvPicPr>
                      <p:cNvPr id="0" name=""/>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296150" y="4001036"/>
                        <a:ext cx="1347788" cy="415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1218" name="TextBox 29"/>
          <p:cNvSpPr txBox="1">
            <a:spLocks noChangeArrowheads="1"/>
          </p:cNvSpPr>
          <p:nvPr/>
        </p:nvSpPr>
        <p:spPr bwMode="auto">
          <a:xfrm>
            <a:off x="7434263" y="4661436"/>
            <a:ext cx="1165225" cy="306387"/>
          </a:xfrm>
          <a:prstGeom prst="rect">
            <a:avLst/>
          </a:prstGeom>
          <a:noFill/>
          <a:ln w="9525">
            <a:noFill/>
            <a:miter lim="800000"/>
            <a:headEnd/>
            <a:tailEnd/>
          </a:ln>
        </p:spPr>
        <p:txBody>
          <a:bodyPr wrap="none">
            <a:prstTxWarp prst="textNoShape">
              <a:avLst/>
            </a:prstTxWarp>
            <a:spAutoFit/>
          </a:bodyPr>
          <a:lstStyle/>
          <a:p>
            <a:r>
              <a:rPr lang="hu-HU" sz="1400" i="1">
                <a:latin typeface="Helvetica" pitchFamily="-84" charset="0"/>
                <a:ea typeface="Helvetica" pitchFamily="-84" charset="0"/>
                <a:cs typeface="Helvetica" pitchFamily="-84" charset="0"/>
              </a:rPr>
              <a:t>Exponential</a:t>
            </a:r>
          </a:p>
        </p:txBody>
      </p:sp>
      <p:pic>
        <p:nvPicPr>
          <p:cNvPr id="51219" name="Picture 7"/>
          <p:cNvPicPr>
            <a:picLocks noChangeAspect="1"/>
          </p:cNvPicPr>
          <p:nvPr/>
        </p:nvPicPr>
        <p:blipFill>
          <a:blip r:embed="rId24"/>
          <a:srcRect/>
          <a:stretch>
            <a:fillRect/>
          </a:stretch>
        </p:blipFill>
        <p:spPr bwMode="auto">
          <a:xfrm>
            <a:off x="2924175" y="3399373"/>
            <a:ext cx="350838" cy="290513"/>
          </a:xfrm>
          <a:prstGeom prst="rect">
            <a:avLst/>
          </a:prstGeom>
          <a:noFill/>
          <a:ln w="9525">
            <a:noFill/>
            <a:miter lim="800000"/>
            <a:headEnd/>
            <a:tailEnd/>
          </a:ln>
        </p:spPr>
      </p:pic>
      <p:pic>
        <p:nvPicPr>
          <p:cNvPr id="51220" name="Picture 6"/>
          <p:cNvPicPr>
            <a:picLocks noChangeAspect="1"/>
          </p:cNvPicPr>
          <p:nvPr/>
        </p:nvPicPr>
        <p:blipFill>
          <a:blip r:embed="rId25"/>
          <a:srcRect/>
          <a:stretch>
            <a:fillRect/>
          </a:stretch>
        </p:blipFill>
        <p:spPr bwMode="auto">
          <a:xfrm>
            <a:off x="2944813" y="4070886"/>
            <a:ext cx="338137" cy="280987"/>
          </a:xfrm>
          <a:prstGeom prst="rect">
            <a:avLst/>
          </a:prstGeom>
          <a:noFill/>
          <a:ln w="9525">
            <a:noFill/>
            <a:miter lim="800000"/>
            <a:headEnd/>
            <a:tailEnd/>
          </a:ln>
        </p:spPr>
      </p:pic>
      <p:pic>
        <p:nvPicPr>
          <p:cNvPr id="51221" name="Picture 7"/>
          <p:cNvPicPr>
            <a:picLocks noChangeAspect="1"/>
          </p:cNvPicPr>
          <p:nvPr/>
        </p:nvPicPr>
        <p:blipFill>
          <a:blip r:embed="rId24"/>
          <a:srcRect/>
          <a:stretch>
            <a:fillRect/>
          </a:stretch>
        </p:blipFill>
        <p:spPr bwMode="auto">
          <a:xfrm>
            <a:off x="8753475" y="3437473"/>
            <a:ext cx="350838" cy="292100"/>
          </a:xfrm>
          <a:prstGeom prst="rect">
            <a:avLst/>
          </a:prstGeom>
          <a:noFill/>
          <a:ln w="9525">
            <a:noFill/>
            <a:miter lim="800000"/>
            <a:headEnd/>
            <a:tailEnd/>
          </a:ln>
        </p:spPr>
      </p:pic>
      <p:pic>
        <p:nvPicPr>
          <p:cNvPr id="51222" name="Picture 7"/>
          <p:cNvPicPr>
            <a:picLocks noChangeAspect="1"/>
          </p:cNvPicPr>
          <p:nvPr/>
        </p:nvPicPr>
        <p:blipFill>
          <a:blip r:embed="rId24"/>
          <a:srcRect/>
          <a:stretch>
            <a:fillRect/>
          </a:stretch>
        </p:blipFill>
        <p:spPr bwMode="auto">
          <a:xfrm>
            <a:off x="8783638" y="4097873"/>
            <a:ext cx="349250" cy="292100"/>
          </a:xfrm>
          <a:prstGeom prst="rect">
            <a:avLst/>
          </a:prstGeom>
          <a:noFill/>
          <a:ln w="9525">
            <a:noFill/>
            <a:miter lim="800000"/>
            <a:headEnd/>
            <a:tailEnd/>
          </a:ln>
        </p:spPr>
      </p:pic>
      <p:pic>
        <p:nvPicPr>
          <p:cNvPr id="51223" name="Picture 7"/>
          <p:cNvPicPr>
            <a:picLocks noChangeAspect="1"/>
          </p:cNvPicPr>
          <p:nvPr/>
        </p:nvPicPr>
        <p:blipFill>
          <a:blip r:embed="rId24"/>
          <a:srcRect/>
          <a:stretch>
            <a:fillRect/>
          </a:stretch>
        </p:blipFill>
        <p:spPr bwMode="auto">
          <a:xfrm>
            <a:off x="8783638" y="4709061"/>
            <a:ext cx="349250" cy="292100"/>
          </a:xfrm>
          <a:prstGeom prst="rect">
            <a:avLst/>
          </a:prstGeom>
          <a:noFill/>
          <a:ln w="9525">
            <a:noFill/>
            <a:miter lim="800000"/>
            <a:headEnd/>
            <a:tailEnd/>
          </a:ln>
        </p:spPr>
      </p:pic>
      <p:pic>
        <p:nvPicPr>
          <p:cNvPr id="51224" name="Picture 6"/>
          <p:cNvPicPr>
            <a:picLocks noChangeAspect="1"/>
          </p:cNvPicPr>
          <p:nvPr/>
        </p:nvPicPr>
        <p:blipFill>
          <a:blip r:embed="rId25"/>
          <a:srcRect/>
          <a:stretch>
            <a:fillRect/>
          </a:stretch>
        </p:blipFill>
        <p:spPr bwMode="auto">
          <a:xfrm>
            <a:off x="2946400" y="4696361"/>
            <a:ext cx="338138" cy="282575"/>
          </a:xfrm>
          <a:prstGeom prst="rect">
            <a:avLst/>
          </a:prstGeom>
          <a:noFill/>
          <a:ln w="9525">
            <a:noFill/>
            <a:miter lim="800000"/>
            <a:headEnd/>
            <a:tailEnd/>
          </a:ln>
        </p:spPr>
      </p:pic>
      <p:pic>
        <p:nvPicPr>
          <p:cNvPr id="51225" name="Picture 6"/>
          <p:cNvPicPr>
            <a:picLocks noChangeAspect="1"/>
          </p:cNvPicPr>
          <p:nvPr/>
        </p:nvPicPr>
        <p:blipFill>
          <a:blip r:embed="rId25"/>
          <a:srcRect/>
          <a:stretch>
            <a:fillRect/>
          </a:stretch>
        </p:blipFill>
        <p:spPr bwMode="auto">
          <a:xfrm>
            <a:off x="5940425" y="3446998"/>
            <a:ext cx="338138" cy="282575"/>
          </a:xfrm>
          <a:prstGeom prst="rect">
            <a:avLst/>
          </a:prstGeom>
          <a:noFill/>
          <a:ln w="9525">
            <a:noFill/>
            <a:miter lim="800000"/>
            <a:headEnd/>
            <a:tailEnd/>
          </a:ln>
        </p:spPr>
      </p:pic>
      <p:pic>
        <p:nvPicPr>
          <p:cNvPr id="51226" name="Picture 6"/>
          <p:cNvPicPr>
            <a:picLocks noChangeAspect="1"/>
          </p:cNvPicPr>
          <p:nvPr/>
        </p:nvPicPr>
        <p:blipFill>
          <a:blip r:embed="rId25"/>
          <a:srcRect/>
          <a:stretch>
            <a:fillRect/>
          </a:stretch>
        </p:blipFill>
        <p:spPr bwMode="auto">
          <a:xfrm>
            <a:off x="5940425" y="4686836"/>
            <a:ext cx="338138" cy="280987"/>
          </a:xfrm>
          <a:prstGeom prst="rect">
            <a:avLst/>
          </a:prstGeom>
          <a:noFill/>
          <a:ln w="9525">
            <a:noFill/>
            <a:miter lim="800000"/>
            <a:headEnd/>
            <a:tailEnd/>
          </a:ln>
        </p:spPr>
      </p:pic>
      <p:pic>
        <p:nvPicPr>
          <p:cNvPr id="51227" name="Picture 7"/>
          <p:cNvPicPr>
            <a:picLocks noChangeAspect="1"/>
          </p:cNvPicPr>
          <p:nvPr/>
        </p:nvPicPr>
        <p:blipFill>
          <a:blip r:embed="rId24"/>
          <a:srcRect/>
          <a:stretch>
            <a:fillRect/>
          </a:stretch>
        </p:blipFill>
        <p:spPr bwMode="auto">
          <a:xfrm>
            <a:off x="5940425" y="4110573"/>
            <a:ext cx="350838" cy="292100"/>
          </a:xfrm>
          <a:prstGeom prst="rect">
            <a:avLst/>
          </a:prstGeom>
          <a:noFill/>
          <a:ln w="9525">
            <a:noFill/>
            <a:miter lim="800000"/>
            <a:headEnd/>
            <a:tailEnd/>
          </a:ln>
        </p:spPr>
      </p:pic>
      <p:cxnSp>
        <p:nvCxnSpPr>
          <p:cNvPr id="42" name="Straight Connector 41"/>
          <p:cNvCxnSpPr/>
          <p:nvPr/>
        </p:nvCxnSpPr>
        <p:spPr>
          <a:xfrm>
            <a:off x="-19050" y="3858161"/>
            <a:ext cx="9144000" cy="1587"/>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9525" y="4528086"/>
            <a:ext cx="9142413" cy="1587"/>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9525" y="3275548"/>
            <a:ext cx="9144000" cy="1588"/>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0" y="5153561"/>
            <a:ext cx="9144000" cy="1587"/>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51232" name="Rectangle 1026"/>
          <p:cNvSpPr txBox="1">
            <a:spLocks noChangeArrowheads="1"/>
          </p:cNvSpPr>
          <p:nvPr/>
        </p:nvSpPr>
        <p:spPr bwMode="auto">
          <a:xfrm>
            <a:off x="-180975" y="5001161"/>
            <a:ext cx="1376363" cy="952500"/>
          </a:xfrm>
          <a:prstGeom prst="rect">
            <a:avLst/>
          </a:prstGeom>
          <a:noFill/>
          <a:ln w="9525">
            <a:noFill/>
            <a:miter lim="800000"/>
            <a:headEnd/>
            <a:tailEnd/>
          </a:ln>
        </p:spPr>
        <p:txBody>
          <a:bodyPr anchor="ctr">
            <a:prstTxWarp prst="textNoShape">
              <a:avLst/>
            </a:prstTxWarp>
          </a:bodyPr>
          <a:lstStyle/>
          <a:p>
            <a:pPr algn="ctr" eaLnBrk="0" hangingPunct="0"/>
            <a:r>
              <a:rPr lang="en-US" sz="1600" b="1">
                <a:latin typeface="Helvetica" pitchFamily="-84" charset="0"/>
                <a:ea typeface="Helvetica" pitchFamily="-84" charset="0"/>
                <a:cs typeface="Helvetica" pitchFamily="-84" charset="0"/>
              </a:rPr>
              <a:t>Barabasi-Albert</a:t>
            </a:r>
          </a:p>
        </p:txBody>
      </p:sp>
      <p:sp>
        <p:nvSpPr>
          <p:cNvPr id="51233" name="Text Box 15"/>
          <p:cNvSpPr txBox="1">
            <a:spLocks noChangeArrowheads="1"/>
          </p:cNvSpPr>
          <p:nvPr/>
        </p:nvSpPr>
        <p:spPr bwMode="auto">
          <a:xfrm>
            <a:off x="7537450" y="5155148"/>
            <a:ext cx="2162175" cy="368300"/>
          </a:xfrm>
          <a:prstGeom prst="rect">
            <a:avLst/>
          </a:prstGeom>
          <a:noFill/>
          <a:ln w="9525">
            <a:noFill/>
            <a:miter lim="800000"/>
            <a:headEnd/>
            <a:tailEnd/>
          </a:ln>
        </p:spPr>
        <p:txBody>
          <a:bodyPr lIns="91407" tIns="45704" rIns="91407" bIns="45704">
            <a:prstTxWarp prst="textNoShape">
              <a:avLst/>
            </a:prstTxWarp>
            <a:spAutoFit/>
          </a:bodyPr>
          <a:lstStyle/>
          <a:p>
            <a:r>
              <a:rPr lang="en-US" dirty="0">
                <a:latin typeface="Helvetica" pitchFamily="-84" charset="0"/>
                <a:ea typeface="Helvetica" pitchFamily="-84" charset="0"/>
                <a:cs typeface="Helvetica" pitchFamily="-84" charset="0"/>
              </a:rPr>
              <a:t>P(</a:t>
            </a:r>
            <a:r>
              <a:rPr lang="en-US" i="1" dirty="0">
                <a:latin typeface="Helvetica" pitchFamily="-84" charset="0"/>
                <a:ea typeface="Helvetica" pitchFamily="-84" charset="0"/>
                <a:cs typeface="Helvetica" pitchFamily="-84" charset="0"/>
              </a:rPr>
              <a:t>k</a:t>
            </a:r>
            <a:r>
              <a:rPr lang="en-US" dirty="0">
                <a:latin typeface="Helvetica" pitchFamily="-84" charset="0"/>
                <a:ea typeface="Helvetica" pitchFamily="-84" charset="0"/>
                <a:cs typeface="Helvetica" pitchFamily="-84" charset="0"/>
              </a:rPr>
              <a:t>)  ~ </a:t>
            </a:r>
            <a:r>
              <a:rPr lang="en-US" i="1" dirty="0">
                <a:latin typeface="Helvetica" pitchFamily="-84" charset="0"/>
                <a:ea typeface="Helvetica" pitchFamily="-84" charset="0"/>
                <a:cs typeface="Helvetica" pitchFamily="-84" charset="0"/>
              </a:rPr>
              <a:t>k</a:t>
            </a:r>
            <a:r>
              <a:rPr lang="en-US" baseline="30000" dirty="0">
                <a:latin typeface="Helvetica" pitchFamily="-84" charset="0"/>
                <a:ea typeface="Helvetica" pitchFamily="-84" charset="0"/>
                <a:cs typeface="Helvetica" pitchFamily="-84" charset="0"/>
              </a:rPr>
              <a:t>-</a:t>
            </a:r>
            <a:r>
              <a:rPr lang="en-US" baseline="30000" dirty="0">
                <a:latin typeface="Helvetica" pitchFamily="-84" charset="0"/>
                <a:ea typeface="Helvetica" pitchFamily="-84" charset="0"/>
                <a:cs typeface="Helvetica" pitchFamily="-84" charset="0"/>
                <a:sym typeface="Symbol" pitchFamily="-84" charset="2"/>
              </a:rPr>
              <a:t></a:t>
            </a:r>
            <a:endParaRPr lang="en-US" dirty="0">
              <a:latin typeface="Helvetica" pitchFamily="-84" charset="0"/>
              <a:ea typeface="Helvetica" pitchFamily="-84" charset="0"/>
              <a:cs typeface="Helvetica" pitchFamily="-84" charset="0"/>
            </a:endParaRPr>
          </a:p>
        </p:txBody>
      </p:sp>
      <p:pic>
        <p:nvPicPr>
          <p:cNvPr id="51234" name="Picture 6"/>
          <p:cNvPicPr>
            <a:picLocks noChangeAspect="1"/>
          </p:cNvPicPr>
          <p:nvPr/>
        </p:nvPicPr>
        <p:blipFill>
          <a:blip r:embed="rId25"/>
          <a:srcRect/>
          <a:stretch>
            <a:fillRect/>
          </a:stretch>
        </p:blipFill>
        <p:spPr bwMode="auto">
          <a:xfrm>
            <a:off x="8791575" y="5204361"/>
            <a:ext cx="338138" cy="280987"/>
          </a:xfrm>
          <a:prstGeom prst="rect">
            <a:avLst/>
          </a:prstGeom>
          <a:noFill/>
          <a:ln w="9525">
            <a:noFill/>
            <a:miter lim="800000"/>
            <a:headEnd/>
            <a:tailEnd/>
          </a:ln>
        </p:spPr>
      </p:pic>
      <p:sp>
        <p:nvSpPr>
          <p:cNvPr id="51236"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dirty="0">
                <a:solidFill>
                  <a:schemeClr val="bg1"/>
                </a:solidFill>
                <a:latin typeface="Helvetica" pitchFamily="-84" charset="0"/>
                <a:ea typeface="Helvetica" pitchFamily="-84" charset="0"/>
                <a:cs typeface="Helvetica" pitchFamily="-84" charset="0"/>
              </a:rPr>
              <a:t>EMPIRICAL DATA FOR REAL NETWORKS</a:t>
            </a:r>
          </a:p>
          <a:p>
            <a:pPr>
              <a:spcBef>
                <a:spcPct val="20000"/>
              </a:spcBef>
            </a:pPr>
            <a:r>
              <a:rPr lang="en-US" sz="2000" b="1" dirty="0">
                <a:solidFill>
                  <a:schemeClr val="bg1"/>
                </a:solidFill>
                <a:latin typeface="Helvetica" pitchFamily="-84" charset="0"/>
                <a:ea typeface="Helvetica" pitchFamily="-84" charset="0"/>
                <a:cs typeface="Helvetica" pitchFamily="-84" charset="0"/>
              </a:rPr>
              <a:t> </a:t>
            </a:r>
          </a:p>
        </p:txBody>
      </p:sp>
      <p:sp>
        <p:nvSpPr>
          <p:cNvPr id="51237" name="TextBox 18"/>
          <p:cNvSpPr txBox="1">
            <a:spLocks noChangeArrowheads="1"/>
          </p:cNvSpPr>
          <p:nvPr/>
        </p:nvSpPr>
        <p:spPr bwMode="auto">
          <a:xfrm>
            <a:off x="1033463" y="507994"/>
            <a:ext cx="1389062" cy="369888"/>
          </a:xfrm>
          <a:prstGeom prst="rect">
            <a:avLst/>
          </a:prstGeom>
          <a:noFill/>
          <a:ln w="9525">
            <a:noFill/>
            <a:miter lim="800000"/>
            <a:headEnd/>
            <a:tailEnd/>
          </a:ln>
        </p:spPr>
        <p:txBody>
          <a:bodyPr wrap="none">
            <a:prstTxWarp prst="textNoShape">
              <a:avLst/>
            </a:prstTxWarp>
            <a:spAutoFit/>
          </a:bodyPr>
          <a:lstStyle/>
          <a:p>
            <a:pPr algn="ctr"/>
            <a:r>
              <a:rPr lang="hu-HU" b="1" dirty="0">
                <a:solidFill>
                  <a:srgbClr val="FF0000"/>
                </a:solidFill>
                <a:latin typeface="Helvetica" pitchFamily="-84" charset="0"/>
                <a:ea typeface="Helvetica" pitchFamily="-84" charset="0"/>
                <a:cs typeface="Helvetica" pitchFamily="-84" charset="0"/>
              </a:rPr>
              <a:t>Pathlenght</a:t>
            </a:r>
          </a:p>
        </p:txBody>
      </p:sp>
      <p:sp>
        <p:nvSpPr>
          <p:cNvPr id="51238" name="TextBox 19"/>
          <p:cNvSpPr txBox="1">
            <a:spLocks noChangeArrowheads="1"/>
          </p:cNvSpPr>
          <p:nvPr/>
        </p:nvSpPr>
        <p:spPr bwMode="auto">
          <a:xfrm>
            <a:off x="3973513" y="520694"/>
            <a:ext cx="1325562" cy="368300"/>
          </a:xfrm>
          <a:prstGeom prst="rect">
            <a:avLst/>
          </a:prstGeom>
          <a:noFill/>
          <a:ln w="9525">
            <a:noFill/>
            <a:miter lim="800000"/>
            <a:headEnd/>
            <a:tailEnd/>
          </a:ln>
        </p:spPr>
        <p:txBody>
          <a:bodyPr wrap="none">
            <a:prstTxWarp prst="textNoShape">
              <a:avLst/>
            </a:prstTxWarp>
            <a:spAutoFit/>
          </a:bodyPr>
          <a:lstStyle/>
          <a:p>
            <a:pPr algn="ctr"/>
            <a:r>
              <a:rPr lang="hu-HU" b="1">
                <a:solidFill>
                  <a:srgbClr val="FF0000"/>
                </a:solidFill>
                <a:latin typeface="Helvetica" pitchFamily="-84" charset="0"/>
                <a:ea typeface="Helvetica" pitchFamily="-84" charset="0"/>
                <a:cs typeface="Helvetica" pitchFamily="-84" charset="0"/>
              </a:rPr>
              <a:t>Clustering</a:t>
            </a:r>
          </a:p>
        </p:txBody>
      </p:sp>
      <p:sp>
        <p:nvSpPr>
          <p:cNvPr id="51239" name="TextBox 20"/>
          <p:cNvSpPr txBox="1">
            <a:spLocks noChangeArrowheads="1"/>
          </p:cNvSpPr>
          <p:nvPr/>
        </p:nvSpPr>
        <p:spPr bwMode="auto">
          <a:xfrm>
            <a:off x="6911975" y="509582"/>
            <a:ext cx="1608138" cy="368300"/>
          </a:xfrm>
          <a:prstGeom prst="rect">
            <a:avLst/>
          </a:prstGeom>
          <a:noFill/>
          <a:ln w="9525">
            <a:noFill/>
            <a:miter lim="800000"/>
            <a:headEnd/>
            <a:tailEnd/>
          </a:ln>
        </p:spPr>
        <p:txBody>
          <a:bodyPr wrap="none">
            <a:prstTxWarp prst="textNoShape">
              <a:avLst/>
            </a:prstTxWarp>
            <a:spAutoFit/>
          </a:bodyPr>
          <a:lstStyle/>
          <a:p>
            <a:r>
              <a:rPr lang="hu-HU" b="1">
                <a:solidFill>
                  <a:srgbClr val="FF0000"/>
                </a:solidFill>
                <a:latin typeface="Helvetica" pitchFamily="-84" charset="0"/>
                <a:ea typeface="Helvetica" pitchFamily="-84" charset="0"/>
                <a:cs typeface="Helvetica" pitchFamily="-84" charset="0"/>
              </a:rPr>
              <a:t>Degree Distr.</a:t>
            </a:r>
          </a:p>
        </p:txBody>
      </p:sp>
      <p:sp>
        <p:nvSpPr>
          <p:cNvPr id="44" name="TextBox 3"/>
          <p:cNvSpPr txBox="1">
            <a:spLocks noChangeArrowheads="1"/>
          </p:cNvSpPr>
          <p:nvPr/>
        </p:nvSpPr>
        <p:spPr bwMode="auto">
          <a:xfrm>
            <a:off x="5638800" y="5561548"/>
            <a:ext cx="3429000"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84" charset="0"/>
                <a:ea typeface="Helvetica" pitchFamily="-84" charset="0"/>
                <a:cs typeface="Helvetica" pitchFamily="-84" charset="0"/>
              </a:rPr>
              <a:t>Network Science: Evolving Network Models </a:t>
            </a:r>
            <a:r>
              <a:rPr lang="en-US" sz="600" i="1" dirty="0">
                <a:solidFill>
                  <a:srgbClr val="BFBFBF"/>
                </a:solidFill>
                <a:latin typeface="Helvetica" pitchFamily="-84" charset="0"/>
                <a:ea typeface="Helvetica" pitchFamily="-84" charset="0"/>
                <a:cs typeface="Helvetica" pitchFamily="-84"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12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12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2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20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120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120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120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120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121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121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121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122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12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12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12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12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122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122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122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3"/>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123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123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5123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2" grpId="0" animBg="1"/>
      <p:bldP spid="51214" grpId="0"/>
      <p:bldP spid="51215" grpId="0"/>
      <p:bldP spid="51216" grpId="0"/>
      <p:bldP spid="51217" grpId="0"/>
      <p:bldP spid="51218" grpId="0"/>
      <p:bldP spid="51232" grpId="0"/>
      <p:bldP spid="51233" grpId="0"/>
      <p:bldP spid="4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2134225"/>
            <a:ext cx="9144000" cy="2123658"/>
          </a:xfrm>
          <a:prstGeom prst="rect">
            <a:avLst/>
          </a:prstGeom>
          <a:noFill/>
        </p:spPr>
        <p:txBody>
          <a:bodyPr wrap="square" rtlCol="0">
            <a:spAutoFit/>
          </a:bodyPr>
          <a:lstStyle/>
          <a:p>
            <a:pPr algn="ctr"/>
            <a:r>
              <a:rPr lang="en-US" sz="4400" dirty="0">
                <a:latin typeface="Trajan Pro"/>
                <a:cs typeface="Trajan Pro"/>
              </a:rPr>
              <a:t>The origins of preferential attachment</a:t>
            </a:r>
          </a:p>
          <a:p>
            <a:pPr algn="ctr"/>
            <a:endParaRPr lang="hu-HU" sz="4400" b="1" dirty="0">
              <a:solidFill>
                <a:srgbClr val="FF0000"/>
              </a:solidFill>
              <a:latin typeface="Helvetica"/>
              <a:cs typeface="Helvetica"/>
            </a:endParaRPr>
          </a:p>
        </p:txBody>
      </p:sp>
      <p:sp>
        <p:nvSpPr>
          <p:cNvPr id="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Trajan Pro"/>
                <a:ea typeface="Helvetica" pitchFamily="36" charset="0"/>
                <a:cs typeface="Trajan Pro"/>
              </a:rPr>
              <a:t>Section 9					</a:t>
            </a:r>
            <a:endParaRPr lang="en-US" sz="1600" dirty="0">
              <a:solidFill>
                <a:srgbClr val="FFFFFF"/>
              </a:solidFill>
              <a:latin typeface="Trajan Pro"/>
              <a:cs typeface="Trajan Pro"/>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sp>
        <p:nvSpPr>
          <p:cNvPr id="5" name="Subtitle 2"/>
          <p:cNvSpPr txBox="1">
            <a:spLocks/>
          </p:cNvSpPr>
          <p:nvPr/>
        </p:nvSpPr>
        <p:spPr>
          <a:xfrm flipH="1">
            <a:off x="28194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spTree>
    <p:extLst>
      <p:ext uri="{BB962C8B-B14F-4D97-AF65-F5344CB8AC3E}">
        <p14:creationId xmlns:p14="http://schemas.microsoft.com/office/powerpoint/2010/main" val="16158406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Trajan Pro"/>
                <a:ea typeface="Helvetica" pitchFamily="36" charset="0"/>
                <a:cs typeface="Trajan Pro"/>
              </a:rPr>
              <a:t>Section 9				 Link selection model	</a:t>
            </a:r>
            <a:endParaRPr lang="en-US" sz="1600" dirty="0">
              <a:solidFill>
                <a:srgbClr val="FFFFFF"/>
              </a:solidFill>
              <a:latin typeface="Trajan Pro"/>
              <a:cs typeface="Trajan Pro"/>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sp>
        <p:nvSpPr>
          <p:cNvPr id="5" name="Subtitle 2"/>
          <p:cNvSpPr txBox="1">
            <a:spLocks/>
          </p:cNvSpPr>
          <p:nvPr/>
        </p:nvSpPr>
        <p:spPr>
          <a:xfrm flipH="1">
            <a:off x="28194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sp>
        <p:nvSpPr>
          <p:cNvPr id="7" name="Rectangle 6"/>
          <p:cNvSpPr/>
          <p:nvPr/>
        </p:nvSpPr>
        <p:spPr>
          <a:xfrm>
            <a:off x="-1" y="336540"/>
            <a:ext cx="6790267" cy="3693319"/>
          </a:xfrm>
          <a:prstGeom prst="rect">
            <a:avLst/>
          </a:prstGeom>
        </p:spPr>
        <p:txBody>
          <a:bodyPr wrap="square">
            <a:spAutoFit/>
          </a:bodyPr>
          <a:lstStyle/>
          <a:p>
            <a:endParaRPr lang="en-US" i="1" dirty="0">
              <a:solidFill>
                <a:srgbClr val="1A1A1A"/>
              </a:solidFill>
              <a:latin typeface="GillSans"/>
            </a:endParaRPr>
          </a:p>
          <a:p>
            <a:r>
              <a:rPr lang="en-US" i="1" dirty="0">
                <a:solidFill>
                  <a:srgbClr val="1A1A1A"/>
                </a:solidFill>
                <a:latin typeface="GillSans"/>
              </a:rPr>
              <a:t>Link selection model -- perhaps the simplest example of a local or random mechanism capable of generating preferential attachment. </a:t>
            </a:r>
          </a:p>
          <a:p>
            <a:endParaRPr lang="en-US" i="1" dirty="0">
              <a:solidFill>
                <a:srgbClr val="1A1A1A"/>
              </a:solidFill>
              <a:latin typeface="GillSans"/>
            </a:endParaRPr>
          </a:p>
          <a:p>
            <a:r>
              <a:rPr lang="en-US" b="1" i="1" dirty="0">
                <a:solidFill>
                  <a:srgbClr val="1A1A1A"/>
                </a:solidFill>
                <a:latin typeface="GillSans"/>
              </a:rPr>
              <a:t>Growth</a:t>
            </a:r>
            <a:r>
              <a:rPr lang="en-US" i="1" dirty="0">
                <a:solidFill>
                  <a:srgbClr val="1A1A1A"/>
                </a:solidFill>
                <a:latin typeface="GillSans"/>
              </a:rPr>
              <a:t>: at each time step we add a new node to the network.</a:t>
            </a:r>
          </a:p>
          <a:p>
            <a:endParaRPr lang="en-US" i="1" dirty="0">
              <a:solidFill>
                <a:srgbClr val="1A1A1A"/>
              </a:solidFill>
              <a:latin typeface="GillSans"/>
            </a:endParaRPr>
          </a:p>
          <a:p>
            <a:r>
              <a:rPr lang="en-US" b="1" i="1" dirty="0">
                <a:solidFill>
                  <a:srgbClr val="1A1A1A"/>
                </a:solidFill>
                <a:latin typeface="GillSans"/>
              </a:rPr>
              <a:t>Link selection</a:t>
            </a:r>
            <a:r>
              <a:rPr lang="en-US" i="1" dirty="0">
                <a:solidFill>
                  <a:srgbClr val="1A1A1A"/>
                </a:solidFill>
                <a:latin typeface="GillSans"/>
              </a:rPr>
              <a:t>: we select a link at random and connect the new node to one of nodes at the two ends of the selected link.</a:t>
            </a:r>
          </a:p>
          <a:p>
            <a:endParaRPr lang="en-US" i="1" dirty="0">
              <a:solidFill>
                <a:srgbClr val="1A1A1A"/>
              </a:solidFill>
              <a:latin typeface="GillSans"/>
            </a:endParaRPr>
          </a:p>
          <a:p>
            <a:r>
              <a:rPr lang="en-US" i="1" dirty="0">
                <a:solidFill>
                  <a:srgbClr val="1A1A1A"/>
                </a:solidFill>
                <a:latin typeface="GillSans"/>
              </a:rPr>
              <a:t> To show that this simple mechanism generates linear preferential attachment, we write the probability  that the node </a:t>
            </a:r>
          </a:p>
          <a:p>
            <a:r>
              <a:rPr lang="en-US" i="1" dirty="0">
                <a:solidFill>
                  <a:srgbClr val="1A1A1A"/>
                </a:solidFill>
                <a:latin typeface="GillSans"/>
              </a:rPr>
              <a:t>at the end of a randomly chosen link has degree k as</a:t>
            </a:r>
            <a:endParaRPr lang="en-US" i="1" dirty="0"/>
          </a:p>
        </p:txBody>
      </p:sp>
      <p:pic>
        <p:nvPicPr>
          <p:cNvPr id="8" name="Picture 7"/>
          <p:cNvPicPr>
            <a:picLocks noChangeAspect="1"/>
          </p:cNvPicPr>
          <p:nvPr/>
        </p:nvPicPr>
        <p:blipFill>
          <a:blip r:embed="rId3"/>
          <a:stretch>
            <a:fillRect/>
          </a:stretch>
        </p:blipFill>
        <p:spPr>
          <a:xfrm>
            <a:off x="2152650" y="3948999"/>
            <a:ext cx="1098550" cy="344322"/>
          </a:xfrm>
          <a:prstGeom prst="rect">
            <a:avLst/>
          </a:prstGeom>
        </p:spPr>
      </p:pic>
      <p:pic>
        <p:nvPicPr>
          <p:cNvPr id="2" name="Picture 1"/>
          <p:cNvPicPr>
            <a:picLocks noChangeAspect="1"/>
          </p:cNvPicPr>
          <p:nvPr/>
        </p:nvPicPr>
        <p:blipFill>
          <a:blip r:embed="rId4"/>
          <a:stretch>
            <a:fillRect/>
          </a:stretch>
        </p:blipFill>
        <p:spPr>
          <a:xfrm>
            <a:off x="6451600" y="1015999"/>
            <a:ext cx="2286000" cy="3819646"/>
          </a:xfrm>
          <a:prstGeom prst="rect">
            <a:avLst/>
          </a:prstGeom>
        </p:spPr>
      </p:pic>
      <p:pic>
        <p:nvPicPr>
          <p:cNvPr id="4" name="Picture 3"/>
          <p:cNvPicPr>
            <a:picLocks noChangeAspect="1"/>
          </p:cNvPicPr>
          <p:nvPr/>
        </p:nvPicPr>
        <p:blipFill>
          <a:blip r:embed="rId5"/>
          <a:stretch>
            <a:fillRect/>
          </a:stretch>
        </p:blipFill>
        <p:spPr>
          <a:xfrm>
            <a:off x="-6351" y="4308594"/>
            <a:ext cx="7211484" cy="1406405"/>
          </a:xfrm>
          <a:prstGeom prst="rect">
            <a:avLst/>
          </a:prstGeom>
        </p:spPr>
      </p:pic>
    </p:spTree>
    <p:extLst>
      <p:ext uri="{BB962C8B-B14F-4D97-AF65-F5344CB8AC3E}">
        <p14:creationId xmlns:p14="http://schemas.microsoft.com/office/powerpoint/2010/main" val="19131472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txBox="1">
            <a:spLocks/>
          </p:cNvSpPr>
          <p:nvPr/>
        </p:nvSpPr>
        <p:spPr>
          <a:xfrm>
            <a:off x="0" y="119062"/>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Trajan Pro"/>
                <a:ea typeface="Helvetica" pitchFamily="36" charset="0"/>
                <a:cs typeface="Trajan Pro"/>
              </a:rPr>
              <a:t>Section 9				 Originators of preferential attachments</a:t>
            </a:r>
            <a:endParaRPr lang="en-US" sz="1600" dirty="0">
              <a:solidFill>
                <a:srgbClr val="FFFFFF"/>
              </a:solidFill>
              <a:latin typeface="Trajan Pro"/>
              <a:cs typeface="Trajan Pro"/>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sp>
        <p:nvSpPr>
          <p:cNvPr id="5" name="Subtitle 2"/>
          <p:cNvSpPr txBox="1">
            <a:spLocks/>
          </p:cNvSpPr>
          <p:nvPr/>
        </p:nvSpPr>
        <p:spPr>
          <a:xfrm flipH="1">
            <a:off x="28194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pic>
        <p:nvPicPr>
          <p:cNvPr id="2293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2520" y="538162"/>
            <a:ext cx="7368540" cy="51677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86451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flipH="1">
            <a:off x="28194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pic>
        <p:nvPicPr>
          <p:cNvPr id="2" name="Picture 1"/>
          <p:cNvPicPr>
            <a:picLocks noChangeAspect="1"/>
          </p:cNvPicPr>
          <p:nvPr/>
        </p:nvPicPr>
        <p:blipFill>
          <a:blip r:embed="rId3"/>
          <a:stretch>
            <a:fillRect/>
          </a:stretch>
        </p:blipFill>
        <p:spPr>
          <a:xfrm>
            <a:off x="431800" y="0"/>
            <a:ext cx="8266339" cy="5715000"/>
          </a:xfrm>
          <a:prstGeom prst="rect">
            <a:avLst/>
          </a:prstGeom>
        </p:spPr>
      </p:pic>
    </p:spTree>
    <p:extLst>
      <p:ext uri="{BB962C8B-B14F-4D97-AF65-F5344CB8AC3E}">
        <p14:creationId xmlns:p14="http://schemas.microsoft.com/office/powerpoint/2010/main" val="3410310728"/>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1603843</TotalTime>
  <Words>2810</Words>
  <Application>Microsoft Office PowerPoint</Application>
  <PresentationFormat>On-screen Show (16:10)</PresentationFormat>
  <Paragraphs>289</Paragraphs>
  <Slides>35</Slides>
  <Notes>13</Notes>
  <HiddenSlides>0</HiddenSlides>
  <MMClips>1</MMClips>
  <ScaleCrop>false</ScaleCrop>
  <HeadingPairs>
    <vt:vector size="8" baseType="variant">
      <vt:variant>
        <vt:lpstr>Fonts Used</vt:lpstr>
      </vt:variant>
      <vt:variant>
        <vt:i4>14</vt:i4>
      </vt:variant>
      <vt:variant>
        <vt:lpstr>Theme</vt:lpstr>
      </vt:variant>
      <vt:variant>
        <vt:i4>2</vt:i4>
      </vt:variant>
      <vt:variant>
        <vt:lpstr>Embedded OLE Servers</vt:lpstr>
      </vt:variant>
      <vt:variant>
        <vt:i4>2</vt:i4>
      </vt:variant>
      <vt:variant>
        <vt:lpstr>Slide Titles</vt:lpstr>
      </vt:variant>
      <vt:variant>
        <vt:i4>35</vt:i4>
      </vt:variant>
    </vt:vector>
  </HeadingPairs>
  <TitlesOfParts>
    <vt:vector size="53" baseType="lpstr">
      <vt:lpstr>ＭＳ Ｐゴシック</vt:lpstr>
      <vt:lpstr>Arial</vt:lpstr>
      <vt:lpstr>Calibri</vt:lpstr>
      <vt:lpstr>Cambria Math</vt:lpstr>
      <vt:lpstr>GillSans</vt:lpstr>
      <vt:lpstr>굴림</vt:lpstr>
      <vt:lpstr>굴림</vt:lpstr>
      <vt:lpstr>Helvetica</vt:lpstr>
      <vt:lpstr>Symbol</vt:lpstr>
      <vt:lpstr>Tahoma</vt:lpstr>
      <vt:lpstr>Times New Roman</vt:lpstr>
      <vt:lpstr>Trajan Pro</vt:lpstr>
      <vt:lpstr>Wingdings</vt:lpstr>
      <vt:lpstr>ヒラギノ角ゴ Pro W3</vt:lpstr>
      <vt:lpstr>Office Theme</vt:lpstr>
      <vt:lpstr>1_Office Theme</vt:lpstr>
      <vt:lpstr>Photo Editor Photo</vt:lpstr>
      <vt:lpstr>Equation</vt:lpstr>
      <vt:lpstr>PowerPoint Presentation</vt:lpstr>
      <vt:lpstr>Bio-Map</vt:lpstr>
      <vt:lpstr>PowerPoint Presentation</vt:lpstr>
      <vt:lpstr>PowerPoint Presentation</vt:lpstr>
      <vt:lpstr>Meta-P(k)</vt:lpstr>
      <vt:lpstr>Prot P(k)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mean field theory offers the correct scaling, BUT it provides the wrong coefficient of the degree distribution.   So assymptotically it is correct (k ∞), but not correct in details (particularly for small k).   To fix it, we need to calculate P(k) exactly, which we will do next using a rate equation based approach.</vt:lpstr>
      <vt:lpstr>PowerPoint Presentation</vt:lpstr>
      <vt:lpstr>PowerPoint Presentation</vt:lpstr>
      <vt:lpstr>PowerPoint Presentation</vt:lpstr>
      <vt:lpstr>PowerPoint Presentation</vt:lpstr>
      <vt:lpstr>PowerPoint Presentation</vt:lpstr>
      <vt:lpstr>PowerPoint Presentation</vt:lpstr>
      <vt:lpstr>Fitness Model</vt:lpstr>
      <vt:lpstr>PowerPoint Presentation</vt:lpstr>
      <vt:lpstr>PowerPoint Presentation</vt:lpstr>
      <vt:lpstr>PowerPoint Presentation</vt:lpstr>
      <vt:lpstr>PowerPoint Presentation</vt:lpstr>
      <vt:lpstr>PowerPoint Presentation</vt:lpstr>
      <vt:lpstr>Do we need both growth and preferential attachment?  YEP</vt:lpstr>
      <vt:lpstr>Regular network</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Network Science</dc:title>
  <dc:creator>Albert-László Barabási</dc:creator>
  <cp:lastModifiedBy>Windows User</cp:lastModifiedBy>
  <cp:revision>679</cp:revision>
  <dcterms:created xsi:type="dcterms:W3CDTF">2013-06-02T20:58:35Z</dcterms:created>
  <dcterms:modified xsi:type="dcterms:W3CDTF">2021-10-01T03:35:27Z</dcterms:modified>
</cp:coreProperties>
</file>