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590" r:id="rId2"/>
    <p:sldId id="664" r:id="rId3"/>
    <p:sldId id="665" r:id="rId4"/>
    <p:sldId id="666" r:id="rId5"/>
    <p:sldId id="667" r:id="rId6"/>
    <p:sldId id="668" r:id="rId7"/>
    <p:sldId id="669" r:id="rId8"/>
    <p:sldId id="670" r:id="rId9"/>
    <p:sldId id="671" r:id="rId10"/>
    <p:sldId id="672" r:id="rId11"/>
    <p:sldId id="673" r:id="rId12"/>
    <p:sldId id="674" r:id="rId13"/>
    <p:sldId id="675" r:id="rId14"/>
    <p:sldId id="676" r:id="rId15"/>
    <p:sldId id="677" r:id="rId16"/>
    <p:sldId id="678" r:id="rId17"/>
    <p:sldId id="679" r:id="rId18"/>
    <p:sldId id="680" r:id="rId19"/>
    <p:sldId id="681" r:id="rId20"/>
    <p:sldId id="682" r:id="rId21"/>
    <p:sldId id="683" r:id="rId22"/>
    <p:sldId id="684" r:id="rId23"/>
    <p:sldId id="685" r:id="rId24"/>
    <p:sldId id="686" r:id="rId25"/>
    <p:sldId id="687" r:id="rId26"/>
    <p:sldId id="689" r:id="rId27"/>
    <p:sldId id="690" r:id="rId28"/>
    <p:sldId id="691" r:id="rId29"/>
    <p:sldId id="692" r:id="rId30"/>
    <p:sldId id="693" r:id="rId31"/>
    <p:sldId id="694" r:id="rId32"/>
    <p:sldId id="695" r:id="rId33"/>
  </p:sldIdLst>
  <p:sldSz cx="9144000" cy="5715000" type="screen16x10"/>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93" autoAdjust="0"/>
  </p:normalViewPr>
  <p:slideViewPr>
    <p:cSldViewPr snapToGrid="0" snapToObjects="1" showGuides="1">
      <p:cViewPr varScale="1">
        <p:scale>
          <a:sx n="70" d="100"/>
          <a:sy n="70" d="100"/>
        </p:scale>
        <p:origin x="900" y="232"/>
      </p:cViewPr>
      <p:guideLst>
        <p:guide orient="horz" pos="180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75" d="100"/>
          <a:sy n="75" d="100"/>
        </p:scale>
        <p:origin x="2933"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45.emf"/><Relationship Id="rId7" Type="http://schemas.openxmlformats.org/officeDocument/2006/relationships/image" Target="../media/image49.emf"/><Relationship Id="rId2" Type="http://schemas.openxmlformats.org/officeDocument/2006/relationships/image" Target="../media/image44.emf"/><Relationship Id="rId1" Type="http://schemas.openxmlformats.org/officeDocument/2006/relationships/image" Target="../media/image43.emf"/><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B2E17BAF-6C55-40C1-95CE-C86C05B2FD1E}" type="datetime1">
              <a:rPr lang="en-US" altLang="en-US"/>
              <a:pPr>
                <a:defRPr/>
              </a:pPr>
              <a:t>9/26/2021</a:t>
            </a:fld>
            <a:endParaRPr lang="en-US" alt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494A3527-83E8-4AB8-AE83-E8775E885D92}" type="slidenum">
              <a:rPr lang="en-US" altLang="en-US"/>
              <a:pPr>
                <a:defRPr/>
              </a:pPr>
              <a:t>‹#›</a:t>
            </a:fld>
            <a:endParaRPr lang="en-US" altLang="en-US"/>
          </a:p>
        </p:txBody>
      </p:sp>
    </p:spTree>
    <p:extLst>
      <p:ext uri="{BB962C8B-B14F-4D97-AF65-F5344CB8AC3E}">
        <p14:creationId xmlns:p14="http://schemas.microsoft.com/office/powerpoint/2010/main" val="341689144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pitchFamily="-109"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pitchFamily="-84" charset="-128"/>
        <a:cs typeface="ヒラギノ角ゴ Pro W3" pitchFamily="-84" charset="-128"/>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pitchFamily="-84" charset="-128"/>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pitchFamily="-84" charset="-128"/>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Times New Roman" pitchFamily="18" charset="0"/>
              <a:ea typeface="ＭＳ Ｐゴシック" pitchFamily="34" charset="-128"/>
            </a:endParaRP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ヒラギノ角ゴ Pro W3" charset="-128"/>
              </a:defRPr>
            </a:lvl3pPr>
            <a:lvl4pPr marL="1600200" indent="-228600" eaLnBrk="0" hangingPunct="0">
              <a:spcBef>
                <a:spcPct val="30000"/>
              </a:spcBef>
              <a:defRPr sz="1200">
                <a:solidFill>
                  <a:schemeClr val="tx1"/>
                </a:solidFill>
                <a:latin typeface="Calibri" pitchFamily="34" charset="0"/>
                <a:ea typeface="ヒラギノ角ゴ Pro W3" charset="-128"/>
              </a:defRPr>
            </a:lvl4pPr>
            <a:lvl5pPr marL="2057400" indent="-228600" eaLnBrk="0" hangingPunct="0">
              <a:spcBef>
                <a:spcPct val="30000"/>
              </a:spcBef>
              <a:defRPr sz="1200">
                <a:solidFill>
                  <a:schemeClr val="tx1"/>
                </a:solidFill>
                <a:latin typeface="Calibri" pitchFamily="34" charset="0"/>
                <a:ea typeface="ヒラギノ角ゴ Pro W3" charset="-128"/>
              </a:defRPr>
            </a:lvl5pPr>
            <a:lvl6pPr marL="2514600" indent="-228600" defTabSz="4572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defTabSz="4572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defTabSz="4572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defTabSz="4572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eaLnBrk="1" hangingPunct="1">
              <a:spcBef>
                <a:spcPct val="0"/>
              </a:spcBef>
            </a:pPr>
            <a:fld id="{8C72F065-FE2F-4FDE-B762-EC7CA85FFF45}" type="slidenum">
              <a:rPr lang="en-US" altLang="en-US" smtClean="0">
                <a:solidFill>
                  <a:srgbClr val="000000"/>
                </a:solidFill>
              </a:rPr>
              <a:pPr eaLnBrk="1" hangingPunct="1">
                <a:spcBef>
                  <a:spcPct val="0"/>
                </a:spcBef>
              </a:pPr>
              <a:t>1</a:t>
            </a:fld>
            <a:endParaRPr lang="en-US" altLang="en-US">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\bf Data source and mapping:} Several datasets have been studied lately to explore the science collaboration network, The most studied dataset captures the corpus of Physical Review publications, between 1893 and 2009, that can be requested from the American Physical Society. Several datasets are available at the Stanford Large Network database </a:t>
            </a:r>
          </a:p>
          <a:p>
            <a:r>
              <a:rPr lang="en-US" altLang="en-US"/>
              <a:t>CITE %\url{http://snap.stanford.edu/data/#canets}.</a:t>
            </a:r>
          </a:p>
          <a:p>
            <a:endParaRPr lang="en-US" altLang="en-US"/>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fld id="{A7895AEF-656B-4EDA-B98E-09D0F467013B}" type="slidenum">
              <a:rPr lang="en-US" altLang="en-US" sz="1200">
                <a:latin typeface="Calibri" pitchFamily="34" charset="0"/>
              </a:rPr>
              <a:pPr eaLnBrk="1" hangingPunct="1"/>
              <a:t>2</a:t>
            </a:fld>
            <a:endParaRPr lang="en-US" altLang="en-US"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atin typeface="Times New Roman" pitchFamily="-111" charset="0"/>
                <a:ea typeface="ＭＳ Ｐゴシック" pitchFamily="-111" charset="-128"/>
                <a:cs typeface="ＭＳ Ｐゴシック" pitchFamily="-111" charset="-128"/>
              </a:rPr>
              <a:t>There appears to be little difference between them at the first look. Yet. There is some quite relevant different: the at high degrees the power law curve is always higher than the exponential.</a:t>
            </a:r>
          </a:p>
          <a:p>
            <a:r>
              <a:rPr lang="en-US">
                <a:latin typeface="Times New Roman" pitchFamily="-111" charset="0"/>
                <a:ea typeface="ＭＳ Ｐゴシック" pitchFamily="-111" charset="-128"/>
                <a:cs typeface="ＭＳ Ｐゴシック" pitchFamily="-111" charset="-128"/>
              </a:rPr>
              <a:t> </a:t>
            </a:r>
          </a:p>
        </p:txBody>
      </p:sp>
      <p:sp>
        <p:nvSpPr>
          <p:cNvPr id="53252" name="Slide Number Placeholder 3"/>
          <p:cNvSpPr>
            <a:spLocks noGrp="1"/>
          </p:cNvSpPr>
          <p:nvPr>
            <p:ph type="sldNum" sz="quarter" idx="5"/>
          </p:nvPr>
        </p:nvSpPr>
        <p:spPr/>
        <p:txBody>
          <a:bodyPr/>
          <a:lstStyle/>
          <a:p>
            <a:pPr>
              <a:defRPr/>
            </a:pPr>
            <a:fld id="{46BB27B2-5C02-0248-99C9-1576E61A0D45}" type="slidenum">
              <a:rPr lang="en-US" smtClean="0"/>
              <a:pPr>
                <a:defRPr/>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err="1">
                <a:solidFill>
                  <a:schemeClr val="tx1"/>
                </a:solidFill>
                <a:latin typeface="+mn-lt"/>
                <a:ea typeface="ＭＳ Ｐゴシック" pitchFamily="-109" charset="-128"/>
                <a:cs typeface="ＭＳ Ｐゴシック" pitchFamily="-109" charset="-128"/>
              </a:rPr>
              <a:t>Vilfredo</a:t>
            </a:r>
            <a:r>
              <a:rPr lang="en-US" sz="1200" kern="1200" baseline="0" dirty="0">
                <a:solidFill>
                  <a:schemeClr val="tx1"/>
                </a:solidFill>
                <a:latin typeface="+mn-lt"/>
                <a:ea typeface="ＭＳ Ｐゴシック" pitchFamily="-109" charset="-128"/>
                <a:cs typeface="ＭＳ Ｐゴシック" pitchFamily="-109" charset="-128"/>
              </a:rPr>
              <a:t> Pareto, a 19th century economist, noticed that in Italy a few wealthy individuals earned most of the money, while the majority of the population earned rather small amounts. He connected this disparity to the observation that incomes follow a power law, representing the first known report of a power law distribution [3]. His finding entered the popular literature as the 80/20 rule: roughly 80 percent of money is earned by only 20 percent of the population. The 80/20 emerges in many areas, like management, stating that 80 percent of profits are produced by only 20 percent of the employees or that 80 percent of decisions are made during 20 percent of meeting time. They are present in networks as well: 80 percent of links on the Web point to only 15 percent of </a:t>
            </a:r>
            <a:r>
              <a:rPr lang="en-US" sz="1200" kern="1200" baseline="0" dirty="0" err="1">
                <a:solidFill>
                  <a:schemeClr val="tx1"/>
                </a:solidFill>
                <a:latin typeface="+mn-lt"/>
                <a:ea typeface="ＭＳ Ｐゴシック" pitchFamily="-109" charset="-128"/>
                <a:cs typeface="ＭＳ Ｐゴシック" pitchFamily="-109" charset="-128"/>
              </a:rPr>
              <a:t>webpages</a:t>
            </a:r>
            <a:r>
              <a:rPr lang="en-US" sz="1200" kern="1200" baseline="0" dirty="0">
                <a:solidFill>
                  <a:schemeClr val="tx1"/>
                </a:solidFill>
                <a:latin typeface="+mn-lt"/>
                <a:ea typeface="ＭＳ Ｐゴシック" pitchFamily="-109" charset="-128"/>
                <a:cs typeface="ＭＳ Ｐゴシック" pitchFamily="-109" charset="-128"/>
              </a:rPr>
              <a:t>; 80 percent of citations go to only 38 percent of scientists; 80 percent of links in Hollywood are connected to 30 percent of actors [4]. Typically all quantities obeying the 80/20 rule follow a power law distribution. During the 2009 economic crisis power laws have gained a new meaning: the Occupy Wall Street Movement highlighted the fact that in the US 1% of the population earns a disproportionate 15% of the total US income. This 1% effect, a signature of a profound income disparity, is again a natural consequence of the power law nature of the income distribution.</a:t>
            </a:r>
            <a:endParaRPr lang="en-US" dirty="0"/>
          </a:p>
        </p:txBody>
      </p:sp>
      <p:sp>
        <p:nvSpPr>
          <p:cNvPr id="4" name="Slide Number Placeholder 3"/>
          <p:cNvSpPr>
            <a:spLocks noGrp="1"/>
          </p:cNvSpPr>
          <p:nvPr>
            <p:ph type="sldNum" sz="quarter" idx="10"/>
          </p:nvPr>
        </p:nvSpPr>
        <p:spPr/>
        <p:txBody>
          <a:bodyPr/>
          <a:lstStyle/>
          <a:p>
            <a:pPr>
              <a:defRPr/>
            </a:pPr>
            <a:fld id="{9B390D50-52C7-2B4E-8B41-EB2401625F16}" type="slidenum">
              <a:rPr lang="en-US" smtClean="0"/>
              <a:pPr>
                <a:defRPr/>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atin typeface="Times New Roman" pitchFamily="-111" charset="0"/>
                <a:ea typeface="ＭＳ Ｐゴシック" pitchFamily="-111" charset="-128"/>
                <a:cs typeface="ＭＳ Ｐゴシック" pitchFamily="-111" charset="-128"/>
              </a:rPr>
              <a:t>There appears to be little difference between them at the first look. Yet. There is some quite relevant different: the at high degrees the power law curve is always higher than the exponential.</a:t>
            </a:r>
          </a:p>
          <a:p>
            <a:r>
              <a:rPr lang="en-US">
                <a:latin typeface="Times New Roman" pitchFamily="-111" charset="0"/>
                <a:ea typeface="ＭＳ Ｐゴシック" pitchFamily="-111" charset="-128"/>
                <a:cs typeface="ＭＳ Ｐゴシック" pitchFamily="-111" charset="-128"/>
              </a:rPr>
              <a:t> </a:t>
            </a:r>
          </a:p>
        </p:txBody>
      </p:sp>
      <p:sp>
        <p:nvSpPr>
          <p:cNvPr id="53252" name="Slide Number Placeholder 3"/>
          <p:cNvSpPr>
            <a:spLocks noGrp="1"/>
          </p:cNvSpPr>
          <p:nvPr>
            <p:ph type="sldNum" sz="quarter" idx="5"/>
          </p:nvPr>
        </p:nvSpPr>
        <p:spPr/>
        <p:txBody>
          <a:bodyPr/>
          <a:lstStyle/>
          <a:p>
            <a:pPr>
              <a:defRPr/>
            </a:pPr>
            <a:fld id="{46BB27B2-5C02-0248-99C9-1576E61A0D45}" type="slidenum">
              <a:rPr lang="en-US" smtClean="0"/>
              <a:pPr>
                <a:defRPr/>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latin typeface="Times New Roman" pitchFamily="-111" charset="0"/>
                <a:ea typeface="ＭＳ Ｐゴシック" pitchFamily="-111" charset="-128"/>
                <a:cs typeface="ＭＳ Ｐゴシック" pitchFamily="-111" charset="-128"/>
              </a:rPr>
              <a:t>There appears to be little difference between them at the first look. Yet. There is some quite relevant different: the at high degrees the power law curve is always higher than the exponential.</a:t>
            </a:r>
          </a:p>
          <a:p>
            <a:r>
              <a:rPr lang="en-US" dirty="0">
                <a:latin typeface="Times New Roman" pitchFamily="-111" charset="0"/>
                <a:ea typeface="ＭＳ Ｐゴシック" pitchFamily="-111" charset="-128"/>
                <a:cs typeface="ＭＳ Ｐゴシック" pitchFamily="-111" charset="-128"/>
              </a:rPr>
              <a:t> </a:t>
            </a:r>
          </a:p>
        </p:txBody>
      </p:sp>
      <p:sp>
        <p:nvSpPr>
          <p:cNvPr id="53252" name="Slide Number Placeholder 3"/>
          <p:cNvSpPr>
            <a:spLocks noGrp="1"/>
          </p:cNvSpPr>
          <p:nvPr>
            <p:ph type="sldNum" sz="quarter" idx="5"/>
          </p:nvPr>
        </p:nvSpPr>
        <p:spPr/>
        <p:txBody>
          <a:bodyPr/>
          <a:lstStyle/>
          <a:p>
            <a:pPr>
              <a:defRPr/>
            </a:pPr>
            <a:fld id="{46BB27B2-5C02-0248-99C9-1576E61A0D45}" type="slidenum">
              <a:rPr lang="en-US" smtClean="0"/>
              <a:pPr>
                <a:defRPr/>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atin typeface="Times New Roman" pitchFamily="-111" charset="0"/>
                <a:ea typeface="ＭＳ Ｐゴシック" pitchFamily="-111" charset="-128"/>
                <a:cs typeface="ＭＳ Ｐゴシック" pitchFamily="-111" charset="-128"/>
              </a:rPr>
              <a:t>There appears to be little difference between them at the first look. Yet. There is some quite relevant different: the at high degrees the power law curve is always higher than the exponential.</a:t>
            </a:r>
          </a:p>
          <a:p>
            <a:r>
              <a:rPr lang="en-US">
                <a:latin typeface="Times New Roman" pitchFamily="-111" charset="0"/>
                <a:ea typeface="ＭＳ Ｐゴシック" pitchFamily="-111" charset="-128"/>
                <a:cs typeface="ＭＳ Ｐゴシック" pitchFamily="-111" charset="-128"/>
              </a:rPr>
              <a:t> </a:t>
            </a:r>
          </a:p>
        </p:txBody>
      </p:sp>
      <p:sp>
        <p:nvSpPr>
          <p:cNvPr id="57348" name="Slide Number Placeholder 3"/>
          <p:cNvSpPr>
            <a:spLocks noGrp="1"/>
          </p:cNvSpPr>
          <p:nvPr>
            <p:ph type="sldNum" sz="quarter" idx="5"/>
          </p:nvPr>
        </p:nvSpPr>
        <p:spPr/>
        <p:txBody>
          <a:bodyPr/>
          <a:lstStyle/>
          <a:p>
            <a:pPr>
              <a:defRPr/>
            </a:pPr>
            <a:fld id="{B670A1FC-4AA2-D74B-8847-B0258E8AEA5B}" type="slidenum">
              <a:rPr lang="en-US" smtClean="0"/>
              <a:pPr>
                <a:defRPr/>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latin typeface="Times New Roman" pitchFamily="-111" charset="0"/>
                <a:ea typeface="ＭＳ Ｐゴシック" pitchFamily="-111" charset="-128"/>
                <a:cs typeface="ＭＳ Ｐゴシック" pitchFamily="-111" charset="-128"/>
              </a:rPr>
              <a:t> </a:t>
            </a:r>
          </a:p>
        </p:txBody>
      </p:sp>
      <p:sp>
        <p:nvSpPr>
          <p:cNvPr id="59396" name="Slide Number Placeholder 3"/>
          <p:cNvSpPr>
            <a:spLocks noGrp="1"/>
          </p:cNvSpPr>
          <p:nvPr>
            <p:ph type="sldNum" sz="quarter" idx="5"/>
          </p:nvPr>
        </p:nvSpPr>
        <p:spPr/>
        <p:txBody>
          <a:bodyPr/>
          <a:lstStyle/>
          <a:p>
            <a:pPr>
              <a:defRPr/>
            </a:pPr>
            <a:fld id="{125A6BC5-3132-E24D-8CB9-84D98016ABC8}" type="slidenum">
              <a:rPr lang="en-US" smtClean="0"/>
              <a:pPr>
                <a:defRPr/>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latin typeface="Helvetica" pitchFamily="-111" charset="0"/>
                <a:ea typeface="Helvetica" pitchFamily="-111" charset="0"/>
                <a:cs typeface="Helvetica" pitchFamily="-111" charset="0"/>
              </a:rPr>
              <a:t>Now we see where the ‘scale-free’ name comes from. </a:t>
            </a:r>
            <a:br>
              <a:rPr lang="en-US" sz="1200" dirty="0">
                <a:latin typeface="Helvetica" pitchFamily="-111" charset="0"/>
                <a:ea typeface="Helvetica" pitchFamily="-111" charset="0"/>
                <a:cs typeface="Helvetica" pitchFamily="-111" charset="0"/>
              </a:rPr>
            </a:br>
            <a:r>
              <a:rPr lang="en-US" sz="1200" dirty="0">
                <a:latin typeface="Helvetica" pitchFamily="-111" charset="0"/>
                <a:ea typeface="Helvetica" pitchFamily="-111" charset="0"/>
                <a:cs typeface="Helvetica" pitchFamily="-111" charset="0"/>
              </a:rPr>
              <a:t/>
            </a:r>
            <a:br>
              <a:rPr lang="en-US" sz="1200" dirty="0">
                <a:latin typeface="Helvetica" pitchFamily="-111" charset="0"/>
                <a:ea typeface="Helvetica" pitchFamily="-111" charset="0"/>
                <a:cs typeface="Helvetica" pitchFamily="-111" charset="0"/>
              </a:rPr>
            </a:br>
            <a:r>
              <a:rPr lang="en-US" sz="1200" dirty="0">
                <a:latin typeface="Helvetica" pitchFamily="-111" charset="0"/>
                <a:ea typeface="Helvetica" pitchFamily="-111" charset="0"/>
                <a:cs typeface="Helvetica" pitchFamily="-111" charset="0"/>
              </a:rPr>
              <a:t>But what’s in the name?</a:t>
            </a:r>
          </a:p>
          <a:p>
            <a:endParaRPr lang="en-US" sz="1200" dirty="0">
              <a:latin typeface="Helvetica" pitchFamily="-111" charset="0"/>
              <a:ea typeface="Helvetica" pitchFamily="-111" charset="0"/>
              <a:cs typeface="Helvetica" pitchFamily="-111" charset="0"/>
            </a:endParaRPr>
          </a:p>
          <a:p>
            <a:pPr eaLnBrk="1" hangingPunct="1"/>
            <a:r>
              <a:rPr lang="en-US" sz="1200" dirty="0">
                <a:latin typeface="Helvetica" pitchFamily="-111" charset="0"/>
                <a:ea typeface="Helvetica" pitchFamily="-111" charset="0"/>
                <a:cs typeface="Helvetica" pitchFamily="-111" charset="0"/>
              </a:rPr>
              <a:t>We need to learn a bit more to understand that … soon</a:t>
            </a:r>
          </a:p>
          <a:p>
            <a:pPr eaLnBrk="1" hangingPunct="1"/>
            <a:endParaRPr lang="en-US" sz="1200" dirty="0">
              <a:solidFill>
                <a:srgbClr val="FF0000"/>
              </a:solidFill>
              <a:latin typeface="Helvetica" pitchFamily="-111" charset="0"/>
              <a:ea typeface="Helvetica" pitchFamily="-111" charset="0"/>
              <a:cs typeface="Helvetica" pitchFamily="-111" charset="0"/>
            </a:endParaRPr>
          </a:p>
          <a:p>
            <a:pPr eaLnBrk="1" hangingPunct="1"/>
            <a:r>
              <a:rPr lang="en-US" sz="1200" dirty="0">
                <a:solidFill>
                  <a:srgbClr val="FF0000"/>
                </a:solidFill>
                <a:latin typeface="Helvetica" pitchFamily="-111" charset="0"/>
                <a:ea typeface="Helvetica" pitchFamily="-111" charset="0"/>
                <a:cs typeface="Helvetica" pitchFamily="-111" charset="0"/>
              </a:rPr>
              <a:t>Before we get there, let us talk about universality.</a:t>
            </a:r>
          </a:p>
          <a:p>
            <a:endParaRPr lang="en-US" dirty="0"/>
          </a:p>
        </p:txBody>
      </p:sp>
      <p:sp>
        <p:nvSpPr>
          <p:cNvPr id="4" name="Slide Number Placeholder 3"/>
          <p:cNvSpPr>
            <a:spLocks noGrp="1"/>
          </p:cNvSpPr>
          <p:nvPr>
            <p:ph type="sldNum" sz="quarter" idx="10"/>
          </p:nvPr>
        </p:nvSpPr>
        <p:spPr/>
        <p:txBody>
          <a:bodyPr/>
          <a:lstStyle/>
          <a:p>
            <a:pPr>
              <a:defRPr/>
            </a:pPr>
            <a:fld id="{9B390D50-52C7-2B4E-8B41-EB2401625F16}" type="slidenum">
              <a:rPr lang="en-US" smtClean="0"/>
              <a:pPr>
                <a:defRPr/>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mn-lt"/>
                <a:ea typeface="ＭＳ Ｐゴシック" pitchFamily="-109" charset="-128"/>
                <a:cs typeface="ＭＳ Ｐゴシック" pitchFamily="-109" charset="-128"/>
              </a:rPr>
              <a:t>FACEBOOK:</a:t>
            </a:r>
            <a:r>
              <a:rPr lang="en-US" sz="1200" kern="1200" baseline="0" dirty="0">
                <a:solidFill>
                  <a:schemeClr val="tx1"/>
                </a:solidFill>
                <a:latin typeface="+mn-lt"/>
                <a:ea typeface="ＭＳ Ｐゴシック" pitchFamily="-109" charset="-128"/>
                <a:cs typeface="ＭＳ Ｐゴシック" pitchFamily="-109" charset="-128"/>
              </a:rPr>
              <a:t>  </a:t>
            </a:r>
            <a:r>
              <a:rPr lang="en-US" sz="1200" kern="1200" dirty="0">
                <a:solidFill>
                  <a:schemeClr val="tx1"/>
                </a:solidFill>
                <a:latin typeface="+mn-lt"/>
                <a:ea typeface="ＭＳ Ｐゴシック" pitchFamily="-109" charset="-128"/>
                <a:cs typeface="ＭＳ Ｐゴシック" pitchFamily="-109" charset="-128"/>
              </a:rPr>
              <a:t>The complementary cumulative distribution function (CCDF). The CCDF at degree </a:t>
            </a:r>
            <a:r>
              <a:rPr lang="en-US" sz="1200" kern="1200" dirty="0" err="1">
                <a:solidFill>
                  <a:schemeClr val="tx1"/>
                </a:solidFill>
                <a:latin typeface="+mn-lt"/>
                <a:ea typeface="ＭＳ Ｐゴシック" pitchFamily="-109" charset="-128"/>
                <a:cs typeface="ＭＳ Ｐゴシック" pitchFamily="-109" charset="-128"/>
              </a:rPr>
              <a:t>k</a:t>
            </a:r>
            <a:r>
              <a:rPr lang="en-US" sz="1200" kern="1200" dirty="0">
                <a:solidFill>
                  <a:schemeClr val="tx1"/>
                </a:solidFill>
                <a:latin typeface="+mn-lt"/>
                <a:ea typeface="ＭＳ Ｐゴシック" pitchFamily="-109" charset="-128"/>
                <a:cs typeface="ＭＳ Ｐゴシック" pitchFamily="-109" charset="-128"/>
              </a:rPr>
              <a:t> measures the fraction of users who have degree </a:t>
            </a:r>
            <a:r>
              <a:rPr lang="en-US" sz="1200" kern="1200" dirty="0" err="1">
                <a:solidFill>
                  <a:schemeClr val="tx1"/>
                </a:solidFill>
                <a:latin typeface="+mn-lt"/>
                <a:ea typeface="ＭＳ Ｐゴシック" pitchFamily="-109" charset="-128"/>
                <a:cs typeface="ＭＳ Ｐゴシック" pitchFamily="-109" charset="-128"/>
              </a:rPr>
              <a:t>k</a:t>
            </a:r>
            <a:r>
              <a:rPr lang="en-US" sz="1200" kern="1200" dirty="0">
                <a:solidFill>
                  <a:schemeClr val="tx1"/>
                </a:solidFill>
                <a:latin typeface="+mn-lt"/>
                <a:ea typeface="ＭＳ Ｐゴシック" pitchFamily="-109" charset="-128"/>
                <a:cs typeface="ＭＳ Ｐゴシック" pitchFamily="-109" charset="-128"/>
              </a:rPr>
              <a:t> or greater and in terms of the degree distribution is </a:t>
            </a:r>
            <a:r>
              <a:rPr lang="en-US" sz="1200" kern="1200" dirty="0" err="1">
                <a:solidFill>
                  <a:schemeClr val="tx1"/>
                </a:solidFill>
                <a:latin typeface="+mn-lt"/>
                <a:ea typeface="ＭＳ Ｐゴシック" pitchFamily="-109" charset="-128"/>
                <a:cs typeface="ＭＳ Ｐゴシック" pitchFamily="-109" charset="-128"/>
              </a:rPr>
              <a:t>􏰂k</a:t>
            </a:r>
            <a:r>
              <a:rPr lang="en-US" sz="1200" kern="1200" dirty="0">
                <a:solidFill>
                  <a:schemeClr val="tx1"/>
                </a:solidFill>
                <a:latin typeface="+mn-lt"/>
                <a:ea typeface="ＭＳ Ｐゴシック" pitchFamily="-109" charset="-128"/>
                <a:cs typeface="ＭＳ Ｐゴシック" pitchFamily="-109" charset="-128"/>
              </a:rPr>
              <a:t>′ ≥</a:t>
            </a:r>
            <a:r>
              <a:rPr lang="en-US" sz="1200" kern="1200" dirty="0" err="1">
                <a:solidFill>
                  <a:schemeClr val="tx1"/>
                </a:solidFill>
                <a:latin typeface="+mn-lt"/>
                <a:ea typeface="ＭＳ Ｐゴシック" pitchFamily="-109" charset="-128"/>
                <a:cs typeface="ＭＳ Ｐゴシック" pitchFamily="-109" charset="-128"/>
              </a:rPr>
              <a:t>k</a:t>
            </a:r>
            <a:r>
              <a:rPr lang="en-US" sz="1200" kern="1200" dirty="0">
                <a:solidFill>
                  <a:schemeClr val="tx1"/>
                </a:solidFill>
                <a:latin typeface="+mn-lt"/>
                <a:ea typeface="ＭＳ Ｐゴシック" pitchFamily="-109" charset="-128"/>
                <a:cs typeface="ＭＳ Ｐゴシック" pitchFamily="-109" charset="-128"/>
              </a:rPr>
              <a:t> </a:t>
            </a:r>
            <a:r>
              <a:rPr lang="en-US" sz="1200" kern="1200" dirty="0" err="1">
                <a:solidFill>
                  <a:schemeClr val="tx1"/>
                </a:solidFill>
                <a:latin typeface="+mn-lt"/>
                <a:ea typeface="ＭＳ Ｐゴシック" pitchFamily="-109" charset="-128"/>
                <a:cs typeface="ＭＳ Ｐゴシック" pitchFamily="-109" charset="-128"/>
              </a:rPr>
              <a:t>pk</a:t>
            </a:r>
            <a:r>
              <a:rPr lang="en-US" sz="1200" kern="1200" dirty="0">
                <a:solidFill>
                  <a:schemeClr val="tx1"/>
                </a:solidFill>
                <a:latin typeface="+mn-lt"/>
                <a:ea typeface="ＭＳ Ｐゴシック" pitchFamily="-109" charset="-128"/>
                <a:cs typeface="ＭＳ Ｐゴシック" pitchFamily="-109" charset="-128"/>
              </a:rPr>
              <a:t>′ . For the U.S., the degree measures the number of friends also from the United States.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9B390D50-52C7-2B4E-8B41-EB2401625F16}" type="slidenum">
              <a:rPr lang="en-US" smtClean="0"/>
              <a:pPr>
                <a:defRPr/>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9522BD2-61BA-45C8-84E4-7960E897A090}" type="datetime1">
              <a:rPr lang="en-US" altLang="en-US"/>
              <a:pPr>
                <a:defRPr/>
              </a:pPr>
              <a:t>9/26/2021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BB58CA2-E369-4B67-8805-E9C0BE4C0491}" type="slidenum">
              <a:rPr lang="en-US" altLang="en-US"/>
              <a:pPr>
                <a:defRPr/>
              </a:pPr>
              <a:t>‹#›</a:t>
            </a:fld>
            <a:endParaRPr lang="en-US" altLang="en-US"/>
          </a:p>
        </p:txBody>
      </p:sp>
    </p:spTree>
    <p:extLst>
      <p:ext uri="{BB962C8B-B14F-4D97-AF65-F5344CB8AC3E}">
        <p14:creationId xmlns:p14="http://schemas.microsoft.com/office/powerpoint/2010/main" val="1994723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C12A45B-476D-4B57-9720-4A119E714DA8}" type="datetime1">
              <a:rPr lang="en-US" altLang="en-US"/>
              <a:pPr>
                <a:defRPr/>
              </a:pPr>
              <a:t>9/26/2021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65D630-0C19-43A6-AC6C-6624A8924799}" type="slidenum">
              <a:rPr lang="en-US" altLang="en-US"/>
              <a:pPr>
                <a:defRPr/>
              </a:pPr>
              <a:t>‹#›</a:t>
            </a:fld>
            <a:endParaRPr lang="en-US" altLang="en-US"/>
          </a:p>
        </p:txBody>
      </p:sp>
    </p:spTree>
    <p:extLst>
      <p:ext uri="{BB962C8B-B14F-4D97-AF65-F5344CB8AC3E}">
        <p14:creationId xmlns:p14="http://schemas.microsoft.com/office/powerpoint/2010/main" val="225920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483BD95-66E9-45AE-A75B-A0D79AC80ADE}" type="datetime1">
              <a:rPr lang="en-US" altLang="en-US"/>
              <a:pPr>
                <a:defRPr/>
              </a:pPr>
              <a:t>9/26/2021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E2E01F4-D5E4-40CF-A3B4-B915E09B3891}" type="slidenum">
              <a:rPr lang="en-US" altLang="en-US"/>
              <a:pPr>
                <a:defRPr/>
              </a:pPr>
              <a:t>‹#›</a:t>
            </a:fld>
            <a:endParaRPr lang="en-US" altLang="en-US"/>
          </a:p>
        </p:txBody>
      </p:sp>
    </p:spTree>
    <p:extLst>
      <p:ext uri="{BB962C8B-B14F-4D97-AF65-F5344CB8AC3E}">
        <p14:creationId xmlns:p14="http://schemas.microsoft.com/office/powerpoint/2010/main" val="792869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6276BA9-3BA5-4C04-B320-05B4967BA956}" type="datetime1">
              <a:rPr lang="en-US" altLang="en-US"/>
              <a:pPr>
                <a:defRPr/>
              </a:pPr>
              <a:t>9/26/2021</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B7CE303-3CA5-45CC-B3BC-079951D0EF7B}" type="slidenum">
              <a:rPr lang="en-US" altLang="en-US"/>
              <a:pPr>
                <a:defRPr/>
              </a:pPr>
              <a:t>‹#›</a:t>
            </a:fld>
            <a:endParaRPr lang="en-US" altLang="en-US"/>
          </a:p>
        </p:txBody>
      </p:sp>
    </p:spTree>
    <p:extLst>
      <p:ext uri="{BB962C8B-B14F-4D97-AF65-F5344CB8AC3E}">
        <p14:creationId xmlns:p14="http://schemas.microsoft.com/office/powerpoint/2010/main" val="245044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734DAD21-6194-46F8-ACEA-80F2D7CE9F3A}" type="datetime1">
              <a:rPr lang="en-US" altLang="en-US"/>
              <a:pPr>
                <a:defRPr/>
              </a:pPr>
              <a:t>9/26/2021</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FD4C967-EE65-4783-AAB9-0EE0A7591A64}" type="slidenum">
              <a:rPr lang="en-US" altLang="en-US"/>
              <a:pPr>
                <a:defRPr/>
              </a:pPr>
              <a:t>‹#›</a:t>
            </a:fld>
            <a:endParaRPr lang="en-US" altLang="en-US"/>
          </a:p>
        </p:txBody>
      </p:sp>
    </p:spTree>
    <p:extLst>
      <p:ext uri="{BB962C8B-B14F-4D97-AF65-F5344CB8AC3E}">
        <p14:creationId xmlns:p14="http://schemas.microsoft.com/office/powerpoint/2010/main" val="2811540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6785B60-40BE-4A3A-9620-11064930795B}" type="datetime1">
              <a:rPr lang="en-US" altLang="en-US"/>
              <a:pPr>
                <a:defRPr/>
              </a:pPr>
              <a:t>9/26/2021</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DF8B7CF-C2D3-442D-88D7-92622F71EB8C}" type="slidenum">
              <a:rPr lang="en-US" altLang="en-US"/>
              <a:pPr>
                <a:defRPr/>
              </a:pPr>
              <a:t>‹#›</a:t>
            </a:fld>
            <a:endParaRPr lang="en-US" altLang="en-US"/>
          </a:p>
        </p:txBody>
      </p:sp>
    </p:spTree>
    <p:extLst>
      <p:ext uri="{BB962C8B-B14F-4D97-AF65-F5344CB8AC3E}">
        <p14:creationId xmlns:p14="http://schemas.microsoft.com/office/powerpoint/2010/main" val="1890332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D9EA9F4-24E6-4234-B49A-4A1BEEDF9A27}" type="datetime1">
              <a:rPr lang="en-US" altLang="en-US"/>
              <a:pPr>
                <a:defRPr/>
              </a:pPr>
              <a:t>9/26/2021</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1E070D6-DA12-4AAF-9AB5-D9F6AF66BA44}" type="slidenum">
              <a:rPr lang="en-US" altLang="en-US"/>
              <a:pPr>
                <a:defRPr/>
              </a:pPr>
              <a:t>‹#›</a:t>
            </a:fld>
            <a:endParaRPr lang="en-US" altLang="en-US"/>
          </a:p>
        </p:txBody>
      </p:sp>
    </p:spTree>
    <p:extLst>
      <p:ext uri="{BB962C8B-B14F-4D97-AF65-F5344CB8AC3E}">
        <p14:creationId xmlns:p14="http://schemas.microsoft.com/office/powerpoint/2010/main" val="4007203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4A126E5-8FE2-4E89-8780-0F6ADCD03DEB}" type="datetime1">
              <a:rPr lang="en-US" altLang="en-US"/>
              <a:pPr>
                <a:defRPr/>
              </a:pPr>
              <a:t>9/26/2021</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7F635E-E387-47F7-A2DB-B662E464A6C5}" type="slidenum">
              <a:rPr lang="en-US" altLang="en-US"/>
              <a:pPr>
                <a:defRPr/>
              </a:pPr>
              <a:t>‹#›</a:t>
            </a:fld>
            <a:endParaRPr lang="en-US" altLang="en-US"/>
          </a:p>
        </p:txBody>
      </p:sp>
    </p:spTree>
    <p:extLst>
      <p:ext uri="{BB962C8B-B14F-4D97-AF65-F5344CB8AC3E}">
        <p14:creationId xmlns:p14="http://schemas.microsoft.com/office/powerpoint/2010/main" val="280666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51A2E3A-5CF1-4C0D-AE50-1355ACDFCBAD}" type="datetime1">
              <a:rPr lang="en-US" altLang="en-US"/>
              <a:pPr>
                <a:defRPr/>
              </a:pPr>
              <a:t>9/26/2021</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4C437D4-4E16-4DF5-8339-9398DA4134D5}" type="slidenum">
              <a:rPr lang="en-US" altLang="en-US"/>
              <a:pPr>
                <a:defRPr/>
              </a:pPr>
              <a:t>‹#›</a:t>
            </a:fld>
            <a:endParaRPr lang="en-US" altLang="en-US"/>
          </a:p>
        </p:txBody>
      </p:sp>
    </p:spTree>
    <p:extLst>
      <p:ext uri="{BB962C8B-B14F-4D97-AF65-F5344CB8AC3E}">
        <p14:creationId xmlns:p14="http://schemas.microsoft.com/office/powerpoint/2010/main" val="2057468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D18AB2C-7C56-4089-8C61-FA3BE24A98AC}" type="datetime1">
              <a:rPr lang="en-US" altLang="en-US"/>
              <a:pPr>
                <a:defRPr/>
              </a:pPr>
              <a:t>9/26/2021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E62C90-259C-47D0-A6DB-2020ABB38B5A}" type="slidenum">
              <a:rPr lang="en-US" altLang="en-US"/>
              <a:pPr>
                <a:defRPr/>
              </a:pPr>
              <a:t>‹#›</a:t>
            </a:fld>
            <a:endParaRPr lang="en-US" altLang="en-US"/>
          </a:p>
        </p:txBody>
      </p:sp>
    </p:spTree>
    <p:extLst>
      <p:ext uri="{BB962C8B-B14F-4D97-AF65-F5344CB8AC3E}">
        <p14:creationId xmlns:p14="http://schemas.microsoft.com/office/powerpoint/2010/main" val="1616003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89C67B4-0909-41D5-A6DD-3DDF1E20A9AE}" type="datetime1">
              <a:rPr lang="en-US" altLang="en-US"/>
              <a:pPr>
                <a:defRPr/>
              </a:pPr>
              <a:t>9/26/2021</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BEE00BD-C9C1-4BF0-A166-1DD59987ED82}" type="slidenum">
              <a:rPr lang="en-US" altLang="en-US"/>
              <a:pPr>
                <a:defRPr/>
              </a:pPr>
              <a:t>‹#›</a:t>
            </a:fld>
            <a:endParaRPr lang="en-US" altLang="en-US"/>
          </a:p>
        </p:txBody>
      </p:sp>
    </p:spTree>
    <p:extLst>
      <p:ext uri="{BB962C8B-B14F-4D97-AF65-F5344CB8AC3E}">
        <p14:creationId xmlns:p14="http://schemas.microsoft.com/office/powerpoint/2010/main" val="1969602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333500"/>
            <a:ext cx="8229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5297488"/>
            <a:ext cx="2133600" cy="303212"/>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a:defRPr/>
            </a:pPr>
            <a:fld id="{4B47C47D-7914-4AD2-A94A-B364C89C83F0}" type="datetime1">
              <a:rPr lang="en-US" altLang="en-US"/>
              <a:pPr>
                <a:defRPr/>
              </a:pPr>
              <a:t>9/26/2021</a:t>
            </a:fld>
            <a:endParaRPr lang="en-US" alt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a:defRPr/>
            </a:pPr>
            <a:fld id="{4B5D8AD2-D8B2-45CE-937E-12312782D85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2pPr>
      <a:lvl3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3pPr>
      <a:lvl4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4pPr>
      <a:lvl5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5pPr>
      <a:lvl6pPr marL="4572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6pPr>
      <a:lvl7pPr marL="9144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7pPr>
      <a:lvl8pPr marL="13716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8pPr>
      <a:lvl9pPr marL="18288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109"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ヒラギノ角ゴ Pro W3" pitchFamily="-84" charset="-128"/>
          <a:cs typeface="ヒラギノ角ゴ Pro W3" pitchFamily="-84" charset="-128"/>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ヒラギノ角ゴ Pro W3" pitchFamily="-84" charset="-128"/>
          <a:cs typeface="ヒラギノ角ゴ Pro W3" charset="0"/>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ヒラギノ角ゴ Pro W3" pitchFamily="-84" charset="-128"/>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file:///\\localhost\Users\kimalbrecht\Documents\CCNR\02.network-science-book\slides\CLASS1-Introduction\Background-Rete-preview.mov"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C:\Users\szymansk\Desktop\FNS-Class\slides\M-notredame_zoom.mov" TargetMode="External"/><Relationship Id="rId1" Type="http://schemas.microsoft.com/office/2007/relationships/media" Target="file:///C:\Users\szymansk\Desktop\FNS-Class\slides\M-notredame_zoom.mov"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9.emf"/><Relationship Id="rId3" Type="http://schemas.openxmlformats.org/officeDocument/2006/relationships/image" Target="../media/image9.emf"/><Relationship Id="rId7" Type="http://schemas.openxmlformats.org/officeDocument/2006/relationships/image" Target="../media/image13.emf"/><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5.emf"/><Relationship Id="rId4" Type="http://schemas.openxmlformats.org/officeDocument/2006/relationships/image" Target="../media/image24.emf"/></Relationships>
</file>

<file path=ppt/slides/_rels/slide1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8.emf"/><Relationship Id="rId5" Type="http://schemas.openxmlformats.org/officeDocument/2006/relationships/oleObject" Target="../embeddings/oleObject2.bin"/><Relationship Id="rId4" Type="http://schemas.openxmlformats.org/officeDocument/2006/relationships/image" Target="../media/image27.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0.emf"/><Relationship Id="rId4" Type="http://schemas.openxmlformats.org/officeDocument/2006/relationships/image" Target="../media/image28.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1.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33.emf"/><Relationship Id="rId4" Type="http://schemas.openxmlformats.org/officeDocument/2006/relationships/image" Target="../media/image3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C:\Users\szymansk\Desktop\FNS-Class\slides\Scale%20invariance%20in%20the%20critical%20Ising%20model.mp4" TargetMode="External"/><Relationship Id="rId1" Type="http://schemas.microsoft.com/office/2007/relationships/media" Target="file:///C:\Users\szymansk\Desktop\FNS-Class\slides\Scale%20invariance%20in%20the%20critical%20Ising%20model.mp4" TargetMode="External"/><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oleObject" Target="../embeddings/oleObject12.bin"/><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image" Target="../media/image47.emf"/><Relationship Id="rId2" Type="http://schemas.openxmlformats.org/officeDocument/2006/relationships/slideLayout" Target="../slideLayouts/slideLayout7.xml"/><Relationship Id="rId16" Type="http://schemas.openxmlformats.org/officeDocument/2006/relationships/image" Target="../media/image49.emf"/><Relationship Id="rId1" Type="http://schemas.openxmlformats.org/officeDocument/2006/relationships/vmlDrawing" Target="../drawings/vmlDrawing5.vml"/><Relationship Id="rId6" Type="http://schemas.openxmlformats.org/officeDocument/2006/relationships/image" Target="../media/image44.emf"/><Relationship Id="rId11" Type="http://schemas.openxmlformats.org/officeDocument/2006/relationships/oleObject" Target="../embeddings/oleObject11.bin"/><Relationship Id="rId5" Type="http://schemas.openxmlformats.org/officeDocument/2006/relationships/oleObject" Target="../embeddings/oleObject8.bin"/><Relationship Id="rId15" Type="http://schemas.openxmlformats.org/officeDocument/2006/relationships/oleObject" Target="../embeddings/oleObject13.bin"/><Relationship Id="rId10" Type="http://schemas.openxmlformats.org/officeDocument/2006/relationships/image" Target="../media/image46.emf"/><Relationship Id="rId4" Type="http://schemas.openxmlformats.org/officeDocument/2006/relationships/image" Target="../media/image43.emf"/><Relationship Id="rId9" Type="http://schemas.openxmlformats.org/officeDocument/2006/relationships/oleObject" Target="../embeddings/oleObject10.bin"/><Relationship Id="rId14" Type="http://schemas.openxmlformats.org/officeDocument/2006/relationships/image" Target="../media/image48.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50.emf"/></Relationships>
</file>

<file path=ppt/slides/_rels/slide24.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Background-Rete-preview.mov" descr="/Users/barabasi 1/.Trash/2011-Warsaw-FuturICT-5min/Background-Rete-preview.mov">
            <a:hlinkClick r:id="" action="ppaction://media"/>
          </p:cNvPr>
          <p:cNvPicPr>
            <a:picLocks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 Box 2"/>
          <p:cNvSpPr txBox="1">
            <a:spLocks noChangeArrowheads="1"/>
          </p:cNvSpPr>
          <p:nvPr/>
        </p:nvSpPr>
        <p:spPr bwMode="auto">
          <a:xfrm>
            <a:off x="-1588" y="165795"/>
            <a:ext cx="9145588" cy="2554545"/>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ヒラギノ角ゴ Pro W3"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ヒラギノ角ゴ Pro W3"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ヒラギノ角ゴ Pro W3"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9pPr>
          </a:lstStyle>
          <a:p>
            <a:pPr algn="ctr" defTabSz="914400" eaLnBrk="1" hangingPunct="1">
              <a:spcBef>
                <a:spcPct val="0"/>
              </a:spcBef>
              <a:buFontTx/>
              <a:buNone/>
            </a:pPr>
            <a:r>
              <a:rPr lang="en-US" altLang="ko-KR" b="1" dirty="0">
                <a:solidFill>
                  <a:srgbClr val="000000"/>
                </a:solidFill>
                <a:latin typeface="Trajan Pro" charset="0"/>
              </a:rPr>
              <a:t>Frontiers of Network Science</a:t>
            </a:r>
          </a:p>
          <a:p>
            <a:pPr algn="ctr" defTabSz="914400" eaLnBrk="1" hangingPunct="1">
              <a:spcBef>
                <a:spcPct val="0"/>
              </a:spcBef>
              <a:buFontTx/>
              <a:buNone/>
            </a:pPr>
            <a:r>
              <a:rPr lang="en-US" altLang="ko-KR" b="1" dirty="0">
                <a:solidFill>
                  <a:srgbClr val="000000"/>
                </a:solidFill>
                <a:latin typeface="Trajan Pro" charset="0"/>
              </a:rPr>
              <a:t>Fall 2021</a:t>
            </a:r>
          </a:p>
          <a:p>
            <a:pPr algn="ctr" defTabSz="914400" eaLnBrk="1" hangingPunct="1">
              <a:spcBef>
                <a:spcPct val="0"/>
              </a:spcBef>
              <a:buFontTx/>
              <a:buNone/>
            </a:pPr>
            <a:endParaRPr lang="en-US" altLang="ko-KR" b="1" dirty="0">
              <a:solidFill>
                <a:srgbClr val="000000"/>
              </a:solidFill>
              <a:latin typeface="Trajan Pro" charset="0"/>
            </a:endParaRPr>
          </a:p>
          <a:p>
            <a:pPr algn="ctr" defTabSz="914400" eaLnBrk="1" hangingPunct="1">
              <a:spcBef>
                <a:spcPct val="0"/>
              </a:spcBef>
              <a:buFontTx/>
              <a:buNone/>
            </a:pPr>
            <a:r>
              <a:rPr lang="en-US" altLang="ko-KR" b="1">
                <a:solidFill>
                  <a:srgbClr val="000000"/>
                </a:solidFill>
                <a:latin typeface="Trajan Pro" charset="0"/>
              </a:rPr>
              <a:t>Class </a:t>
            </a:r>
            <a:r>
              <a:rPr lang="en-US" altLang="ko-KR" b="1" smtClean="0">
                <a:solidFill>
                  <a:srgbClr val="000000"/>
                </a:solidFill>
                <a:latin typeface="Trajan Pro" charset="0"/>
              </a:rPr>
              <a:t>9: </a:t>
            </a:r>
            <a:r>
              <a:rPr lang="en-US" altLang="ko-KR" b="1" dirty="0">
                <a:solidFill>
                  <a:srgbClr val="000000"/>
                </a:solidFill>
                <a:latin typeface="Trajan Pro" charset="0"/>
              </a:rPr>
              <a:t>Scale Free Networks</a:t>
            </a:r>
          </a:p>
          <a:p>
            <a:pPr algn="ctr" defTabSz="914400" eaLnBrk="1" hangingPunct="1">
              <a:spcBef>
                <a:spcPct val="0"/>
              </a:spcBef>
              <a:buFontTx/>
              <a:buNone/>
            </a:pPr>
            <a:r>
              <a:rPr lang="en-US" altLang="ko-KR" b="1" dirty="0">
                <a:solidFill>
                  <a:srgbClr val="000000"/>
                </a:solidFill>
                <a:latin typeface="Trajan Pro" charset="0"/>
              </a:rPr>
              <a:t>(Chapter 4 in Textbook)</a:t>
            </a:r>
          </a:p>
        </p:txBody>
      </p:sp>
      <p:sp>
        <p:nvSpPr>
          <p:cNvPr id="3076" name="Rectangle 5"/>
          <p:cNvSpPr>
            <a:spLocks noChangeArrowheads="1"/>
          </p:cNvSpPr>
          <p:nvPr/>
        </p:nvSpPr>
        <p:spPr bwMode="auto">
          <a:xfrm>
            <a:off x="0" y="2720340"/>
            <a:ext cx="9145588" cy="1042035"/>
          </a:xfrm>
          <a:prstGeom prst="rect">
            <a:avLst/>
          </a:prstGeom>
          <a:solidFill>
            <a:schemeClr val="bg1">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7" tIns="45704" rIns="91407" bIns="45704"/>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ヒラギノ角ゴ Pro W3"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ヒラギノ角ゴ Pro W3"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ヒラギノ角ゴ Pro W3"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9pPr>
          </a:lstStyle>
          <a:p>
            <a:pPr algn="r" defTabSz="914400" eaLnBrk="1" hangingPunct="1">
              <a:spcBef>
                <a:spcPct val="0"/>
              </a:spcBef>
              <a:buFontTx/>
              <a:buNone/>
            </a:pPr>
            <a:endParaRPr lang="en-US" altLang="en-US" sz="1600" b="1" dirty="0">
              <a:solidFill>
                <a:srgbClr val="000000"/>
              </a:solidFill>
              <a:latin typeface="Helvetica" charset="0"/>
            </a:endParaRPr>
          </a:p>
          <a:p>
            <a:pPr algn="r" defTabSz="914400" eaLnBrk="1" hangingPunct="1">
              <a:spcBef>
                <a:spcPct val="0"/>
              </a:spcBef>
              <a:buFontTx/>
              <a:buNone/>
            </a:pPr>
            <a:endParaRPr lang="en-US" altLang="en-US" sz="1600" b="1" dirty="0">
              <a:solidFill>
                <a:srgbClr val="000000"/>
              </a:solidFill>
              <a:latin typeface="Helvetica" charset="0"/>
            </a:endParaRPr>
          </a:p>
          <a:p>
            <a:pPr algn="r" defTabSz="914400" eaLnBrk="1" hangingPunct="1">
              <a:spcBef>
                <a:spcPct val="0"/>
              </a:spcBef>
              <a:buFontTx/>
              <a:buNone/>
            </a:pPr>
            <a:endParaRPr lang="en-US" altLang="en-US" sz="1600" b="1" dirty="0">
              <a:solidFill>
                <a:srgbClr val="000000"/>
              </a:solidFill>
              <a:latin typeface="Helvetica" charset="0"/>
            </a:endParaRPr>
          </a:p>
          <a:p>
            <a:pPr algn="r" defTabSz="914400" eaLnBrk="1" hangingPunct="1">
              <a:spcBef>
                <a:spcPct val="0"/>
              </a:spcBef>
              <a:buFontTx/>
              <a:buNone/>
            </a:pPr>
            <a:endParaRPr lang="en-US" altLang="en-US" sz="1600" b="1" dirty="0">
              <a:solidFill>
                <a:srgbClr val="000000"/>
              </a:solidFill>
              <a:latin typeface="Helvetica" charset="0"/>
            </a:endParaRPr>
          </a:p>
          <a:p>
            <a:pPr algn="r" defTabSz="914400" eaLnBrk="1" hangingPunct="1">
              <a:spcBef>
                <a:spcPct val="0"/>
              </a:spcBef>
              <a:buFontTx/>
              <a:buNone/>
            </a:pPr>
            <a:endParaRPr lang="en-US" altLang="en-US" sz="1600" b="1" dirty="0">
              <a:solidFill>
                <a:srgbClr val="000000"/>
              </a:solidFill>
              <a:latin typeface="Helvetica" charset="0"/>
            </a:endParaRPr>
          </a:p>
          <a:p>
            <a:pPr algn="r" defTabSz="914400" eaLnBrk="1" hangingPunct="1">
              <a:spcBef>
                <a:spcPct val="0"/>
              </a:spcBef>
              <a:buFontTx/>
              <a:buNone/>
            </a:pPr>
            <a:endParaRPr lang="en-US" altLang="en-US" sz="1600" b="1" dirty="0">
              <a:solidFill>
                <a:srgbClr val="000000"/>
              </a:solidFill>
              <a:latin typeface="Helvetica" charset="0"/>
            </a:endParaRPr>
          </a:p>
        </p:txBody>
      </p:sp>
      <p:sp>
        <p:nvSpPr>
          <p:cNvPr id="3078" name="TextBox 1"/>
          <p:cNvSpPr txBox="1">
            <a:spLocks noChangeArrowheads="1"/>
          </p:cNvSpPr>
          <p:nvPr/>
        </p:nvSpPr>
        <p:spPr bwMode="auto">
          <a:xfrm>
            <a:off x="2690813" y="3114675"/>
            <a:ext cx="40989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pitchFamily="34"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pitchFamily="34" charset="0"/>
              <a:buChar char="•"/>
              <a:defRPr sz="2400">
                <a:solidFill>
                  <a:schemeClr val="tx1"/>
                </a:solidFill>
                <a:latin typeface="Calibri" pitchFamily="34" charset="0"/>
                <a:ea typeface="ヒラギノ角ゴ Pro W3" charset="-128"/>
              </a:defRPr>
            </a:lvl3pPr>
            <a:lvl4pPr marL="1600200" indent="-228600" eaLnBrk="0" hangingPunct="0">
              <a:spcBef>
                <a:spcPct val="20000"/>
              </a:spcBef>
              <a:buFont typeface="Arial" pitchFamily="34" charset="0"/>
              <a:buChar char="–"/>
              <a:defRPr sz="2000">
                <a:solidFill>
                  <a:schemeClr val="tx1"/>
                </a:solidFill>
                <a:latin typeface="Calibri" pitchFamily="34" charset="0"/>
                <a:ea typeface="ヒラギノ角ゴ Pro W3" charset="-128"/>
              </a:defRPr>
            </a:lvl4pPr>
            <a:lvl5pPr marL="2057400" indent="-228600" eaLnBrk="0" hangingPunct="0">
              <a:spcBef>
                <a:spcPct val="20000"/>
              </a:spcBef>
              <a:buFont typeface="Arial" pitchFamily="34" charset="0"/>
              <a:buChar char="»"/>
              <a:defRPr sz="2000">
                <a:solidFill>
                  <a:schemeClr val="tx1"/>
                </a:solidFill>
                <a:latin typeface="Calibri" pitchFamily="34" charset="0"/>
                <a:ea typeface="ヒラギノ角ゴ Pro W3"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ea typeface="ヒラギノ角ゴ Pro W3" charset="-128"/>
              </a:defRPr>
            </a:lvl9pPr>
          </a:lstStyle>
          <a:p>
            <a:pPr eaLnBrk="1" hangingPunct="1">
              <a:spcBef>
                <a:spcPct val="0"/>
              </a:spcBef>
              <a:buFontTx/>
              <a:buNone/>
            </a:pPr>
            <a:r>
              <a:rPr lang="en-US" altLang="en-US" sz="3600" b="1" dirty="0">
                <a:latin typeface="+mn-lt"/>
              </a:rPr>
              <a:t>Boleslaw Szymanski </a:t>
            </a:r>
            <a:endParaRPr lang="en-GB" altLang="en-US" sz="3600" b="1" dirty="0">
              <a:latin typeface="+mn-lt"/>
            </a:endParaRPr>
          </a:p>
        </p:txBody>
      </p:sp>
      <p:sp>
        <p:nvSpPr>
          <p:cNvPr id="7" name="TextBox 6"/>
          <p:cNvSpPr txBox="1"/>
          <p:nvPr/>
        </p:nvSpPr>
        <p:spPr>
          <a:xfrm>
            <a:off x="2915728" y="5408747"/>
            <a:ext cx="6229860" cy="306254"/>
          </a:xfrm>
          <a:prstGeom prst="rect">
            <a:avLst/>
          </a:prstGeom>
          <a:noFill/>
        </p:spPr>
        <p:txBody>
          <a:bodyPr wrap="square" rtlCol="0">
            <a:spAutoFit/>
          </a:bodyPr>
          <a:lstStyle/>
          <a:p>
            <a:pPr algn="r" defTabSz="914400" fontAlgn="base">
              <a:spcBef>
                <a:spcPct val="0"/>
              </a:spcBef>
              <a:spcAft>
                <a:spcPct val="0"/>
              </a:spcAft>
              <a:defRPr/>
            </a:pPr>
            <a:r>
              <a:rPr lang="en-US" sz="1400" dirty="0">
                <a:solidFill>
                  <a:srgbClr val="000000"/>
                </a:solidFill>
                <a:ea typeface="ＭＳ Ｐゴシック" charset="0"/>
                <a:cs typeface="Helvetica"/>
              </a:rPr>
              <a:t>based on slides by Albert-László Barabási &amp; </a:t>
            </a:r>
            <a:r>
              <a:rPr lang="en-US" sz="1400" dirty="0"/>
              <a:t>Roberta Sinatra</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5158" fill="hold"/>
                                        <p:tgtEl>
                                          <p:spTgt spid="17715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177154"/>
                </p:tgtEl>
              </p:cMediaNode>
            </p:video>
            <p:seq concurrent="1" nextAc="seek">
              <p:cTn id="8" restart="whenNotActive" fill="hold" evtFilter="cancelBubble" nodeType="interactiveSeq">
                <p:stCondLst>
                  <p:cond evt="onClick" delay="0">
                    <p:tgtEl>
                      <p:spTgt spid="17715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77154"/>
                                        </p:tgtEl>
                                      </p:cBhvr>
                                    </p:cmd>
                                  </p:childTnLst>
                                </p:cTn>
                              </p:par>
                            </p:childTnLst>
                          </p:cTn>
                        </p:par>
                      </p:childTnLst>
                    </p:cTn>
                  </p:par>
                </p:childTnLst>
              </p:cTn>
              <p:nextCondLst>
                <p:cond evt="onClick" delay="0">
                  <p:tgtEl>
                    <p:spTgt spid="17715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ubtitle 2"/>
          <p:cNvSpPr txBox="1">
            <a:spLocks/>
          </p:cNvSpPr>
          <p:nvPr/>
        </p:nvSpPr>
        <p:spPr bwMode="auto">
          <a:xfrm>
            <a:off x="0" y="152400"/>
            <a:ext cx="9144000" cy="4191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spcBef>
                <a:spcPct val="20000"/>
              </a:spcBef>
            </a:pPr>
            <a:r>
              <a:rPr lang="en-US" altLang="en-US" sz="1800" b="1">
                <a:solidFill>
                  <a:schemeClr val="bg1"/>
                </a:solidFill>
                <a:latin typeface="Helvetica" charset="0"/>
                <a:cs typeface="Helvetica" charset="0"/>
              </a:rPr>
              <a:t>NETWORK DATA: SCIENCE COLLABORATION NETWORKS</a:t>
            </a:r>
          </a:p>
        </p:txBody>
      </p:sp>
      <p:sp>
        <p:nvSpPr>
          <p:cNvPr id="126979" name="TextBox 3"/>
          <p:cNvSpPr txBox="1">
            <a:spLocks noChangeArrowheads="1"/>
          </p:cNvSpPr>
          <p:nvPr/>
        </p:nvSpPr>
        <p:spPr bwMode="auto">
          <a:xfrm>
            <a:off x="6375400" y="5400675"/>
            <a:ext cx="26924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eaLnBrk="1" hangingPunct="1"/>
            <a:r>
              <a:rPr lang="en-US" altLang="en-US" sz="900" b="1" dirty="0">
                <a:solidFill>
                  <a:srgbClr val="A6A6A6"/>
                </a:solidFill>
                <a:latin typeface="Helvetica" charset="0"/>
                <a:cs typeface="Helvetica" charset="0"/>
              </a:rPr>
              <a:t>Network Science: Small World Networks </a:t>
            </a:r>
            <a:endParaRPr lang="en-US" altLang="en-US" sz="600" i="1" dirty="0">
              <a:solidFill>
                <a:srgbClr val="A6A6A6"/>
              </a:solidFill>
              <a:latin typeface="Helvetica" charset="0"/>
              <a:cs typeface="Helvetica" charset="0"/>
            </a:endParaRPr>
          </a:p>
        </p:txBody>
      </p:sp>
      <p:sp>
        <p:nvSpPr>
          <p:cNvPr id="126980" name="Rectangle 6"/>
          <p:cNvSpPr>
            <a:spLocks noChangeArrowheads="1"/>
          </p:cNvSpPr>
          <p:nvPr/>
        </p:nvSpPr>
        <p:spPr bwMode="auto">
          <a:xfrm>
            <a:off x="6070600" y="812800"/>
            <a:ext cx="44100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altLang="en-US" sz="2000" b="1"/>
              <a:t>Collaboration Network</a:t>
            </a:r>
            <a:r>
              <a:rPr lang="en-US" altLang="en-US" sz="2000"/>
              <a:t>:</a:t>
            </a:r>
          </a:p>
          <a:p>
            <a:pPr eaLnBrk="1" hangingPunct="1"/>
            <a:r>
              <a:rPr lang="en-US" altLang="en-US" sz="2000" u="sng">
                <a:solidFill>
                  <a:srgbClr val="0000FF"/>
                </a:solidFill>
              </a:rPr>
              <a:t>Nodes</a:t>
            </a:r>
            <a:r>
              <a:rPr lang="en-US" altLang="en-US" sz="2000"/>
              <a:t>: Scientists</a:t>
            </a:r>
          </a:p>
          <a:p>
            <a:pPr eaLnBrk="1" hangingPunct="1"/>
            <a:r>
              <a:rPr lang="en-US" altLang="en-US" sz="2000" u="sng">
                <a:solidFill>
                  <a:srgbClr val="0000FF"/>
                </a:solidFill>
              </a:rPr>
              <a:t>Links</a:t>
            </a:r>
            <a:r>
              <a:rPr lang="en-US" altLang="en-US" sz="2000"/>
              <a:t>: Joint publications</a:t>
            </a:r>
          </a:p>
        </p:txBody>
      </p:sp>
      <p:pic>
        <p:nvPicPr>
          <p:cNvPr id="126981" name="Picture 8" descr="F-ER-Collaboration-Newman.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812800"/>
            <a:ext cx="5842000"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2" name="Rectangle 9"/>
          <p:cNvSpPr>
            <a:spLocks noChangeArrowheads="1"/>
          </p:cNvSpPr>
          <p:nvPr/>
        </p:nvSpPr>
        <p:spPr bwMode="auto">
          <a:xfrm>
            <a:off x="6083300" y="1981200"/>
            <a:ext cx="45720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altLang="en-US" sz="1800"/>
              <a:t>Physical Review:</a:t>
            </a:r>
          </a:p>
          <a:p>
            <a:pPr eaLnBrk="1" hangingPunct="1"/>
            <a:r>
              <a:rPr lang="en-US" altLang="en-US" sz="1800"/>
              <a:t>1893 – 2009.</a:t>
            </a:r>
          </a:p>
          <a:p>
            <a:pPr eaLnBrk="1" hangingPunct="1"/>
            <a:endParaRPr lang="en-US" altLang="en-US" sz="1800"/>
          </a:p>
          <a:p>
            <a:pPr eaLnBrk="1" hangingPunct="1"/>
            <a:r>
              <a:rPr lang="en-US" altLang="en-US" sz="1800"/>
              <a:t>N=449,673</a:t>
            </a:r>
          </a:p>
          <a:p>
            <a:pPr eaLnBrk="1" hangingPunct="1"/>
            <a:r>
              <a:rPr lang="en-US" altLang="en-US" sz="1800"/>
              <a:t>L=4,707,958</a:t>
            </a:r>
          </a:p>
          <a:p>
            <a:pPr eaLnBrk="1" hangingPunct="1"/>
            <a:endParaRPr lang="en-US" altLang="en-US" sz="1800"/>
          </a:p>
          <a:p>
            <a:pPr eaLnBrk="1" hangingPunct="1"/>
            <a:r>
              <a:rPr lang="en-US" altLang="en-US" sz="1400"/>
              <a:t>See also Stanford Large Network </a:t>
            </a:r>
          </a:p>
          <a:p>
            <a:pPr eaLnBrk="1" hangingPunct="1"/>
            <a:r>
              <a:rPr lang="en-US" altLang="en-US" sz="1400"/>
              <a:t>database </a:t>
            </a:r>
          </a:p>
          <a:p>
            <a:pPr eaLnBrk="1" hangingPunct="1"/>
            <a:r>
              <a:rPr lang="en-US" altLang="en-US" sz="1400"/>
              <a:t>http://snap.stanford.edu/data/#canets.</a:t>
            </a:r>
          </a:p>
        </p:txBody>
      </p:sp>
    </p:spTree>
    <p:extLst>
      <p:ext uri="{BB962C8B-B14F-4D97-AF65-F5344CB8AC3E}">
        <p14:creationId xmlns:p14="http://schemas.microsoft.com/office/powerpoint/2010/main" val="3058967663"/>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168400"/>
            <a:ext cx="295910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5200" y="1181100"/>
            <a:ext cx="3098800"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9" name="TextBox 5"/>
          <p:cNvSpPr txBox="1">
            <a:spLocks noChangeArrowheads="1"/>
          </p:cNvSpPr>
          <p:nvPr/>
        </p:nvSpPr>
        <p:spPr bwMode="auto">
          <a:xfrm>
            <a:off x="1889125" y="4456113"/>
            <a:ext cx="1236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altLang="en-US" sz="1800"/>
              <a:t>Scale-free</a:t>
            </a:r>
          </a:p>
        </p:txBody>
      </p:sp>
      <p:sp>
        <p:nvSpPr>
          <p:cNvPr id="129030" name="TextBox 6"/>
          <p:cNvSpPr txBox="1">
            <a:spLocks noChangeArrowheads="1"/>
          </p:cNvSpPr>
          <p:nvPr/>
        </p:nvSpPr>
        <p:spPr bwMode="auto">
          <a:xfrm>
            <a:off x="5321300" y="4456113"/>
            <a:ext cx="1403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altLang="en-US" sz="1800"/>
              <a:t>Hierarchical</a:t>
            </a:r>
          </a:p>
        </p:txBody>
      </p:sp>
      <p:sp>
        <p:nvSpPr>
          <p:cNvPr id="7" name="TextBox 3"/>
          <p:cNvSpPr txBox="1">
            <a:spLocks noChangeArrowheads="1"/>
          </p:cNvSpPr>
          <p:nvPr/>
        </p:nvSpPr>
        <p:spPr bwMode="auto">
          <a:xfrm>
            <a:off x="6375400" y="5400675"/>
            <a:ext cx="26924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eaLnBrk="1" hangingPunct="1"/>
            <a:r>
              <a:rPr lang="en-US" altLang="en-US" sz="900" b="1" dirty="0">
                <a:solidFill>
                  <a:srgbClr val="A6A6A6"/>
                </a:solidFill>
                <a:latin typeface="Helvetica" charset="0"/>
                <a:cs typeface="Helvetica" charset="0"/>
              </a:rPr>
              <a:t>Network Science: Small World Networks </a:t>
            </a:r>
            <a:endParaRPr lang="en-US" altLang="en-US" sz="600" i="1" dirty="0">
              <a:solidFill>
                <a:srgbClr val="A6A6A6"/>
              </a:solidFill>
              <a:latin typeface="Helvetica" charset="0"/>
              <a:cs typeface="Helvetica" charset="0"/>
            </a:endParaRPr>
          </a:p>
        </p:txBody>
      </p:sp>
    </p:spTree>
    <p:extLst>
      <p:ext uri="{BB962C8B-B14F-4D97-AF65-F5344CB8AC3E}">
        <p14:creationId xmlns:p14="http://schemas.microsoft.com/office/powerpoint/2010/main" val="260260927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0482" name="TextBox 5"/>
          <p:cNvSpPr txBox="1">
            <a:spLocks noChangeArrowheads="1"/>
          </p:cNvSpPr>
          <p:nvPr/>
        </p:nvSpPr>
        <p:spPr bwMode="auto">
          <a:xfrm>
            <a:off x="369888" y="735013"/>
            <a:ext cx="2987675" cy="2554287"/>
          </a:xfrm>
          <a:prstGeom prst="rect">
            <a:avLst/>
          </a:prstGeom>
          <a:noFill/>
          <a:ln w="9525">
            <a:noFill/>
            <a:miter lim="800000"/>
            <a:headEnd/>
            <a:tailEnd/>
          </a:ln>
        </p:spPr>
        <p:txBody>
          <a:bodyPr>
            <a:prstTxWarp prst="textNoShape">
              <a:avLst/>
            </a:prstTxWarp>
            <a:spAutoFit/>
          </a:bodyPr>
          <a:lstStyle/>
          <a:p>
            <a:r>
              <a:rPr lang="en-US" sz="1600" dirty="0">
                <a:latin typeface="Helvetica" pitchFamily="-111" charset="0"/>
                <a:ea typeface="Helvetica" pitchFamily="-111" charset="0"/>
                <a:cs typeface="Helvetica" pitchFamily="-111" charset="0"/>
              </a:rPr>
              <a:t>Nodes: </a:t>
            </a:r>
            <a:r>
              <a:rPr lang="en-US" sz="1600" b="1" dirty="0">
                <a:solidFill>
                  <a:srgbClr val="FF0000"/>
                </a:solidFill>
                <a:latin typeface="Helvetica" pitchFamily="-111" charset="0"/>
                <a:ea typeface="Helvetica" pitchFamily="-111" charset="0"/>
                <a:cs typeface="Helvetica" pitchFamily="-111" charset="0"/>
              </a:rPr>
              <a:t>WWW documents </a:t>
            </a:r>
            <a:r>
              <a:rPr lang="en-US" sz="1600" dirty="0">
                <a:latin typeface="Helvetica" pitchFamily="-111" charset="0"/>
                <a:ea typeface="Helvetica" pitchFamily="-111" charset="0"/>
                <a:cs typeface="Helvetica" pitchFamily="-111" charset="0"/>
              </a:rPr>
              <a:t>Links:   </a:t>
            </a:r>
            <a:r>
              <a:rPr lang="en-US" sz="1600" b="1" dirty="0">
                <a:solidFill>
                  <a:srgbClr val="FF0000"/>
                </a:solidFill>
                <a:latin typeface="Helvetica" pitchFamily="-111" charset="0"/>
                <a:ea typeface="Helvetica" pitchFamily="-111" charset="0"/>
                <a:cs typeface="Helvetica" pitchFamily="-111" charset="0"/>
              </a:rPr>
              <a:t>URL links</a:t>
            </a:r>
          </a:p>
          <a:p>
            <a:endParaRPr lang="en-US" sz="1600" dirty="0">
              <a:latin typeface="Helvetica" pitchFamily="-111" charset="0"/>
              <a:ea typeface="Helvetica" pitchFamily="-111" charset="0"/>
              <a:cs typeface="Helvetica" pitchFamily="-111" charset="0"/>
            </a:endParaRPr>
          </a:p>
          <a:p>
            <a:r>
              <a:rPr lang="en-US" sz="1600" dirty="0">
                <a:latin typeface="Helvetica" pitchFamily="-111" charset="0"/>
                <a:ea typeface="Helvetica" pitchFamily="-111" charset="0"/>
                <a:cs typeface="Helvetica" pitchFamily="-111" charset="0"/>
              </a:rPr>
              <a:t>Over 3 billion documents</a:t>
            </a:r>
          </a:p>
          <a:p>
            <a:endParaRPr lang="en-US" sz="1600" dirty="0">
              <a:latin typeface="Helvetica" pitchFamily="-111" charset="0"/>
              <a:ea typeface="Helvetica" pitchFamily="-111" charset="0"/>
              <a:cs typeface="Helvetica" pitchFamily="-111" charset="0"/>
            </a:endParaRPr>
          </a:p>
          <a:p>
            <a:r>
              <a:rPr lang="en-US" sz="1600" dirty="0">
                <a:latin typeface="Helvetica" pitchFamily="-111" charset="0"/>
                <a:ea typeface="Helvetica" pitchFamily="-111" charset="0"/>
                <a:cs typeface="Helvetica" pitchFamily="-111" charset="0"/>
              </a:rPr>
              <a:t>ROBOT: collects all URL’s found in a document and follows them recursively</a:t>
            </a:r>
          </a:p>
          <a:p>
            <a:endParaRPr lang="en-US" sz="1600" dirty="0">
              <a:latin typeface="Helvetica" pitchFamily="-111" charset="0"/>
              <a:ea typeface="Helvetica" pitchFamily="-111" charset="0"/>
              <a:cs typeface="Helvetica" pitchFamily="-111" charset="0"/>
            </a:endParaRPr>
          </a:p>
          <a:p>
            <a:endParaRPr lang="en-US" sz="1600" dirty="0">
              <a:latin typeface="Helvetica" pitchFamily="-111" charset="0"/>
              <a:ea typeface="Helvetica" pitchFamily="-111" charset="0"/>
              <a:cs typeface="Helvetica" pitchFamily="-111" charset="0"/>
            </a:endParaRPr>
          </a:p>
        </p:txBody>
      </p:sp>
      <p:pic>
        <p:nvPicPr>
          <p:cNvPr id="11" name="M-notredame_zoom.mov">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0" y="530421"/>
            <a:ext cx="9144000" cy="5143500"/>
          </a:xfrm>
          <a:prstGeom prst="rect">
            <a:avLst/>
          </a:prstGeom>
        </p:spPr>
      </p:pic>
      <p:sp>
        <p:nvSpPr>
          <p:cNvPr id="20488" name="Subtitle 2"/>
          <p:cNvSpPr txBox="1">
            <a:spLocks/>
          </p:cNvSpPr>
          <p:nvPr/>
        </p:nvSpPr>
        <p:spPr bwMode="auto">
          <a:xfrm>
            <a:off x="0" y="117447"/>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WORLD WIDE WEB</a:t>
            </a:r>
          </a:p>
        </p:txBody>
      </p:sp>
      <p:sp>
        <p:nvSpPr>
          <p:cNvPr id="20487" name="Text Box 7"/>
          <p:cNvSpPr txBox="1">
            <a:spLocks noChangeArrowheads="1"/>
          </p:cNvSpPr>
          <p:nvPr/>
        </p:nvSpPr>
        <p:spPr bwMode="auto">
          <a:xfrm>
            <a:off x="1400591" y="5487107"/>
            <a:ext cx="6248400" cy="277812"/>
          </a:xfrm>
          <a:prstGeom prst="rect">
            <a:avLst/>
          </a:prstGeom>
          <a:noFill/>
          <a:ln w="9525">
            <a:noFill/>
            <a:miter lim="800000"/>
            <a:headEnd/>
            <a:tailEnd/>
          </a:ln>
        </p:spPr>
        <p:txBody>
          <a:bodyPr>
            <a:prstTxWarp prst="textNoShape">
              <a:avLst/>
            </a:prstTxWarp>
            <a:spAutoFit/>
          </a:bodyPr>
          <a:lstStyle/>
          <a:p>
            <a:r>
              <a:rPr lang="en-US" sz="1200" dirty="0">
                <a:solidFill>
                  <a:srgbClr val="000000"/>
                </a:solidFill>
                <a:latin typeface="Helvetica" pitchFamily="-111" charset="0"/>
                <a:ea typeface="Helvetica" pitchFamily="-111" charset="0"/>
                <a:cs typeface="Helvetica" pitchFamily="-111" charset="0"/>
              </a:rPr>
              <a:t>R. Albert, H. </a:t>
            </a:r>
            <a:r>
              <a:rPr lang="en-US" sz="1200" dirty="0" err="1">
                <a:solidFill>
                  <a:srgbClr val="000000"/>
                </a:solidFill>
                <a:latin typeface="Helvetica" pitchFamily="-111" charset="0"/>
                <a:ea typeface="Helvetica" pitchFamily="-111" charset="0"/>
                <a:cs typeface="Helvetica" pitchFamily="-111" charset="0"/>
              </a:rPr>
              <a:t>Jeong</a:t>
            </a:r>
            <a:r>
              <a:rPr lang="en-US" sz="1200" dirty="0">
                <a:solidFill>
                  <a:srgbClr val="000000"/>
                </a:solidFill>
                <a:latin typeface="Helvetica" pitchFamily="-111" charset="0"/>
                <a:ea typeface="Helvetica" pitchFamily="-111" charset="0"/>
                <a:cs typeface="Helvetica" pitchFamily="-111" charset="0"/>
              </a:rPr>
              <a:t>, A-L </a:t>
            </a:r>
            <a:r>
              <a:rPr lang="en-US" sz="1200" dirty="0" err="1">
                <a:solidFill>
                  <a:srgbClr val="000000"/>
                </a:solidFill>
                <a:latin typeface="Helvetica" pitchFamily="-111" charset="0"/>
                <a:ea typeface="Helvetica" pitchFamily="-111" charset="0"/>
                <a:cs typeface="Helvetica" pitchFamily="-111" charset="0"/>
              </a:rPr>
              <a:t>Barabasi</a:t>
            </a:r>
            <a:r>
              <a:rPr lang="en-US" sz="1200" dirty="0">
                <a:solidFill>
                  <a:srgbClr val="000000"/>
                </a:solidFill>
                <a:latin typeface="Helvetica" pitchFamily="-111" charset="0"/>
                <a:ea typeface="Helvetica" pitchFamily="-111" charset="0"/>
                <a:cs typeface="Helvetica" pitchFamily="-111" charset="0"/>
              </a:rPr>
              <a:t>, </a:t>
            </a:r>
            <a:r>
              <a:rPr lang="en-US" sz="1200" i="1" dirty="0">
                <a:solidFill>
                  <a:srgbClr val="000000"/>
                </a:solidFill>
                <a:latin typeface="Helvetica" pitchFamily="-111" charset="0"/>
                <a:ea typeface="Helvetica" pitchFamily="-111" charset="0"/>
                <a:cs typeface="Helvetica" pitchFamily="-111" charset="0"/>
              </a:rPr>
              <a:t>Nature</a:t>
            </a:r>
            <a:r>
              <a:rPr lang="en-US" sz="1200" dirty="0">
                <a:solidFill>
                  <a:srgbClr val="000000"/>
                </a:solidFill>
                <a:latin typeface="Helvetica" pitchFamily="-111" charset="0"/>
                <a:ea typeface="Helvetica" pitchFamily="-111" charset="0"/>
                <a:cs typeface="Helvetica" pitchFamily="-111" charset="0"/>
              </a:rPr>
              <a:t>, 401 130 (1999).</a:t>
            </a:r>
          </a:p>
        </p:txBody>
      </p:sp>
      <p:sp>
        <p:nvSpPr>
          <p:cNvPr id="6" name="TextBox 3"/>
          <p:cNvSpPr txBox="1">
            <a:spLocks noChangeArrowheads="1"/>
          </p:cNvSpPr>
          <p:nvPr/>
        </p:nvSpPr>
        <p:spPr bwMode="auto">
          <a:xfrm>
            <a:off x="5732753"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6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0" y="2134225"/>
            <a:ext cx="9144000" cy="2123658"/>
          </a:xfrm>
          <a:prstGeom prst="rect">
            <a:avLst/>
          </a:prstGeom>
          <a:noFill/>
        </p:spPr>
        <p:txBody>
          <a:bodyPr wrap="square" rtlCol="0">
            <a:spAutoFit/>
          </a:bodyPr>
          <a:lstStyle/>
          <a:p>
            <a:pPr algn="ctr"/>
            <a:r>
              <a:rPr lang="en-US" sz="4400" dirty="0">
                <a:latin typeface="Trajan Pro"/>
                <a:cs typeface="Trajan Pro"/>
              </a:rPr>
              <a:t>Power laws and scale-free networks</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2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7" name="TextBox 3"/>
          <p:cNvSpPr txBox="1">
            <a:spLocks noChangeArrowheads="1"/>
          </p:cNvSpPr>
          <p:nvPr/>
        </p:nvSpPr>
        <p:spPr bwMode="auto">
          <a:xfrm>
            <a:off x="622458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0482" name="TextBox 5"/>
          <p:cNvSpPr txBox="1">
            <a:spLocks noChangeArrowheads="1"/>
          </p:cNvSpPr>
          <p:nvPr/>
        </p:nvSpPr>
        <p:spPr bwMode="auto">
          <a:xfrm>
            <a:off x="369888" y="735013"/>
            <a:ext cx="2987675" cy="2554287"/>
          </a:xfrm>
          <a:prstGeom prst="rect">
            <a:avLst/>
          </a:prstGeom>
          <a:noFill/>
          <a:ln w="9525">
            <a:noFill/>
            <a:miter lim="800000"/>
            <a:headEnd/>
            <a:tailEnd/>
          </a:ln>
        </p:spPr>
        <p:txBody>
          <a:bodyPr>
            <a:prstTxWarp prst="textNoShape">
              <a:avLst/>
            </a:prstTxWarp>
            <a:spAutoFit/>
          </a:bodyPr>
          <a:lstStyle/>
          <a:p>
            <a:r>
              <a:rPr lang="en-US" sz="1600">
                <a:latin typeface="Helvetica" pitchFamily="-111" charset="0"/>
                <a:ea typeface="Helvetica" pitchFamily="-111" charset="0"/>
                <a:cs typeface="Helvetica" pitchFamily="-111" charset="0"/>
              </a:rPr>
              <a:t>Nodes: </a:t>
            </a:r>
            <a:r>
              <a:rPr lang="en-US" sz="1600" b="1">
                <a:solidFill>
                  <a:srgbClr val="FF0000"/>
                </a:solidFill>
                <a:latin typeface="Helvetica" pitchFamily="-111" charset="0"/>
                <a:ea typeface="Helvetica" pitchFamily="-111" charset="0"/>
                <a:cs typeface="Helvetica" pitchFamily="-111" charset="0"/>
              </a:rPr>
              <a:t>WWW documents </a:t>
            </a:r>
            <a:r>
              <a:rPr lang="en-US" sz="1600">
                <a:latin typeface="Helvetica" pitchFamily="-111" charset="0"/>
                <a:ea typeface="Helvetica" pitchFamily="-111" charset="0"/>
                <a:cs typeface="Helvetica" pitchFamily="-111" charset="0"/>
              </a:rPr>
              <a:t>Links:   </a:t>
            </a:r>
            <a:r>
              <a:rPr lang="en-US" sz="1600" b="1">
                <a:solidFill>
                  <a:srgbClr val="FF0000"/>
                </a:solidFill>
                <a:latin typeface="Helvetica" pitchFamily="-111" charset="0"/>
                <a:ea typeface="Helvetica" pitchFamily="-111" charset="0"/>
                <a:cs typeface="Helvetica" pitchFamily="-111" charset="0"/>
              </a:rPr>
              <a:t>URL links</a:t>
            </a:r>
          </a:p>
          <a:p>
            <a:endParaRPr lang="en-US" sz="1600">
              <a:latin typeface="Helvetica" pitchFamily="-111" charset="0"/>
              <a:ea typeface="Helvetica" pitchFamily="-111" charset="0"/>
              <a:cs typeface="Helvetica" pitchFamily="-111" charset="0"/>
            </a:endParaRPr>
          </a:p>
          <a:p>
            <a:r>
              <a:rPr lang="en-US" sz="1600">
                <a:latin typeface="Helvetica" pitchFamily="-111" charset="0"/>
                <a:ea typeface="Helvetica" pitchFamily="-111" charset="0"/>
                <a:cs typeface="Helvetica" pitchFamily="-111" charset="0"/>
              </a:rPr>
              <a:t>Over 3 billion documents</a:t>
            </a:r>
          </a:p>
          <a:p>
            <a:endParaRPr lang="en-US" sz="1600">
              <a:latin typeface="Helvetica" pitchFamily="-111" charset="0"/>
              <a:ea typeface="Helvetica" pitchFamily="-111" charset="0"/>
              <a:cs typeface="Helvetica" pitchFamily="-111" charset="0"/>
            </a:endParaRPr>
          </a:p>
          <a:p>
            <a:r>
              <a:rPr lang="en-US" sz="1600">
                <a:latin typeface="Helvetica" pitchFamily="-111" charset="0"/>
                <a:ea typeface="Helvetica" pitchFamily="-111" charset="0"/>
                <a:cs typeface="Helvetica" pitchFamily="-111" charset="0"/>
              </a:rPr>
              <a:t>ROBOT: collects all URL’s found in a document and follows them recursively</a:t>
            </a:r>
          </a:p>
          <a:p>
            <a:endParaRPr lang="en-US" sz="1600">
              <a:latin typeface="Helvetica" pitchFamily="-111" charset="0"/>
              <a:ea typeface="Helvetica" pitchFamily="-111" charset="0"/>
              <a:cs typeface="Helvetica" pitchFamily="-111" charset="0"/>
            </a:endParaRPr>
          </a:p>
          <a:p>
            <a:endParaRPr lang="en-US" sz="1600">
              <a:latin typeface="Helvetica" pitchFamily="-111" charset="0"/>
              <a:ea typeface="Helvetica" pitchFamily="-111" charset="0"/>
              <a:cs typeface="Helvetica" pitchFamily="-111" charset="0"/>
            </a:endParaRPr>
          </a:p>
        </p:txBody>
      </p:sp>
      <p:pic>
        <p:nvPicPr>
          <p:cNvPr id="20483" name="Picture 6" descr="small_net_color"/>
          <p:cNvPicPr>
            <a:picLocks noChangeArrowheads="1"/>
          </p:cNvPicPr>
          <p:nvPr/>
        </p:nvPicPr>
        <p:blipFill>
          <a:blip r:embed="rId2"/>
          <a:srcRect/>
          <a:stretch>
            <a:fillRect/>
          </a:stretch>
        </p:blipFill>
        <p:spPr bwMode="auto">
          <a:xfrm>
            <a:off x="350838" y="2887663"/>
            <a:ext cx="2697162" cy="2513012"/>
          </a:xfrm>
          <a:prstGeom prst="rect">
            <a:avLst/>
          </a:prstGeom>
          <a:noFill/>
          <a:ln w="9525">
            <a:noFill/>
            <a:miter lim="800000"/>
            <a:headEnd/>
            <a:tailEnd/>
          </a:ln>
        </p:spPr>
      </p:pic>
      <p:grpSp>
        <p:nvGrpSpPr>
          <p:cNvPr id="2" name="Group 9"/>
          <p:cNvGrpSpPr>
            <a:grpSpLocks/>
          </p:cNvGrpSpPr>
          <p:nvPr/>
        </p:nvGrpSpPr>
        <p:grpSpPr bwMode="auto">
          <a:xfrm>
            <a:off x="5441950" y="735012"/>
            <a:ext cx="2435225" cy="1854597"/>
            <a:chOff x="3449" y="384"/>
            <a:chExt cx="2111" cy="1556"/>
          </a:xfrm>
        </p:grpSpPr>
        <p:pic>
          <p:nvPicPr>
            <p:cNvPr id="20494" name="Picture 10" descr="gaussian"/>
            <p:cNvPicPr>
              <a:picLocks noChangeAspect="1" noChangeArrowheads="1"/>
            </p:cNvPicPr>
            <p:nvPr/>
          </p:nvPicPr>
          <p:blipFill>
            <a:blip r:embed="rId3"/>
            <a:srcRect/>
            <a:stretch>
              <a:fillRect/>
            </a:stretch>
          </p:blipFill>
          <p:spPr bwMode="auto">
            <a:xfrm>
              <a:off x="3449" y="384"/>
              <a:ext cx="1920" cy="1556"/>
            </a:xfrm>
            <a:prstGeom prst="rect">
              <a:avLst/>
            </a:prstGeom>
            <a:noFill/>
            <a:ln w="9525">
              <a:noFill/>
              <a:miter lim="800000"/>
              <a:headEnd/>
              <a:tailEnd/>
            </a:ln>
          </p:spPr>
        </p:pic>
        <p:sp>
          <p:nvSpPr>
            <p:cNvPr id="20495" name="Text Box 11"/>
            <p:cNvSpPr txBox="1">
              <a:spLocks noChangeArrowheads="1"/>
            </p:cNvSpPr>
            <p:nvPr/>
          </p:nvSpPr>
          <p:spPr bwMode="auto">
            <a:xfrm rot="5412224">
              <a:off x="4902" y="957"/>
              <a:ext cx="1024" cy="293"/>
            </a:xfrm>
            <a:prstGeom prst="rect">
              <a:avLst/>
            </a:prstGeom>
            <a:noFill/>
            <a:ln w="12700">
              <a:noFill/>
              <a:miter lim="800000"/>
              <a:headEnd/>
              <a:tailEnd/>
            </a:ln>
          </p:spPr>
          <p:txBody>
            <a:bodyPr wrap="square">
              <a:prstTxWarp prst="textNoShape">
                <a:avLst/>
              </a:prstTxWarp>
              <a:spAutoFit/>
            </a:bodyPr>
            <a:lstStyle/>
            <a:p>
              <a:r>
                <a:rPr lang="en-US" sz="1600" b="1" dirty="0">
                  <a:solidFill>
                    <a:srgbClr val="000000"/>
                  </a:solidFill>
                  <a:latin typeface="Helvetica" pitchFamily="-111" charset="0"/>
                  <a:ea typeface="Helvetica" pitchFamily="-111" charset="0"/>
                  <a:cs typeface="Helvetica" pitchFamily="-111" charset="0"/>
                </a:rPr>
                <a:t>Expected</a:t>
              </a:r>
            </a:p>
          </p:txBody>
        </p:sp>
      </p:grpSp>
      <p:sp>
        <p:nvSpPr>
          <p:cNvPr id="20487" name="Text Box 7"/>
          <p:cNvSpPr txBox="1">
            <a:spLocks noChangeArrowheads="1"/>
          </p:cNvSpPr>
          <p:nvPr/>
        </p:nvSpPr>
        <p:spPr bwMode="auto">
          <a:xfrm>
            <a:off x="1528763" y="5265738"/>
            <a:ext cx="6248400" cy="277812"/>
          </a:xfrm>
          <a:prstGeom prst="rect">
            <a:avLst/>
          </a:prstGeom>
          <a:noFill/>
          <a:ln w="9525">
            <a:noFill/>
            <a:miter lim="800000"/>
            <a:headEnd/>
            <a:tailEnd/>
          </a:ln>
        </p:spPr>
        <p:txBody>
          <a:bodyPr>
            <a:prstTxWarp prst="textNoShape">
              <a:avLst/>
            </a:prstTxWarp>
            <a:spAutoFit/>
          </a:bodyPr>
          <a:lstStyle/>
          <a:p>
            <a:r>
              <a:rPr lang="en-US" sz="1200">
                <a:solidFill>
                  <a:srgbClr val="000000"/>
                </a:solidFill>
                <a:latin typeface="Helvetica" pitchFamily="-111" charset="0"/>
                <a:ea typeface="Helvetica" pitchFamily="-111" charset="0"/>
                <a:cs typeface="Helvetica" pitchFamily="-111" charset="0"/>
              </a:rPr>
              <a:t>R. Albert, H. Jeong, A-L Barabasi, </a:t>
            </a:r>
            <a:r>
              <a:rPr lang="en-US" sz="1200" i="1">
                <a:solidFill>
                  <a:srgbClr val="000000"/>
                </a:solidFill>
                <a:latin typeface="Helvetica" pitchFamily="-111" charset="0"/>
                <a:ea typeface="Helvetica" pitchFamily="-111" charset="0"/>
                <a:cs typeface="Helvetica" pitchFamily="-111" charset="0"/>
              </a:rPr>
              <a:t>Nature</a:t>
            </a:r>
            <a:r>
              <a:rPr lang="en-US" sz="1200">
                <a:solidFill>
                  <a:srgbClr val="000000"/>
                </a:solidFill>
                <a:latin typeface="Helvetica" pitchFamily="-111" charset="0"/>
                <a:ea typeface="Helvetica" pitchFamily="-111" charset="0"/>
                <a:cs typeface="Helvetica" pitchFamily="-111" charset="0"/>
              </a:rPr>
              <a:t>, 401 130 (1999).</a:t>
            </a:r>
          </a:p>
        </p:txBody>
      </p:sp>
      <p:sp>
        <p:nvSpPr>
          <p:cNvPr id="2048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WORLD WIDE WEB</a:t>
            </a:r>
          </a:p>
        </p:txBody>
      </p:sp>
      <p:sp>
        <p:nvSpPr>
          <p:cNvPr id="16" name="TextBox 3"/>
          <p:cNvSpPr txBox="1">
            <a:spLocks noChangeArrowheads="1"/>
          </p:cNvSpPr>
          <p:nvPr/>
        </p:nvSpPr>
        <p:spPr bwMode="auto">
          <a:xfrm>
            <a:off x="622458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pic>
        <p:nvPicPr>
          <p:cNvPr id="17" name="Picture 16" descr="F-SF-Pk-www-ND-marci.jpg"/>
          <p:cNvPicPr>
            <a:picLocks noChangeAspect="1"/>
          </p:cNvPicPr>
          <p:nvPr/>
        </p:nvPicPr>
        <p:blipFill>
          <a:blip r:embed="rId4"/>
          <a:stretch>
            <a:fillRect/>
          </a:stretch>
        </p:blipFill>
        <p:spPr>
          <a:xfrm>
            <a:off x="4177757" y="2589609"/>
            <a:ext cx="4516738" cy="24653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253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Discrete vs. Continuum formalism</a:t>
            </a:r>
          </a:p>
        </p:txBody>
      </p:sp>
      <p:sp>
        <p:nvSpPr>
          <p:cNvPr id="6" name="Rectangle 5"/>
          <p:cNvSpPr/>
          <p:nvPr/>
        </p:nvSpPr>
        <p:spPr>
          <a:xfrm>
            <a:off x="233044" y="683378"/>
            <a:ext cx="4257392" cy="1107996"/>
          </a:xfrm>
          <a:prstGeom prst="rect">
            <a:avLst/>
          </a:prstGeom>
        </p:spPr>
        <p:txBody>
          <a:bodyPr wrap="square">
            <a:spAutoFit/>
          </a:bodyPr>
          <a:lstStyle/>
          <a:p>
            <a:pPr algn="r"/>
            <a:r>
              <a:rPr lang="en-US" b="1" dirty="0"/>
              <a:t>Discrete Formalism </a:t>
            </a:r>
          </a:p>
          <a:p>
            <a:pPr algn="r"/>
            <a:r>
              <a:rPr lang="en-US" sz="1600" dirty="0"/>
              <a:t>As node degrees are always positive integers, the discrete formalism captures the probability  that a node has exactly  </a:t>
            </a:r>
            <a:r>
              <a:rPr lang="en-US" sz="1600" dirty="0" err="1"/>
              <a:t>k</a:t>
            </a:r>
            <a:r>
              <a:rPr lang="en-US" sz="1600" dirty="0"/>
              <a:t> links:</a:t>
            </a:r>
          </a:p>
        </p:txBody>
      </p:sp>
      <p:pic>
        <p:nvPicPr>
          <p:cNvPr id="7" name="Picture 6"/>
          <p:cNvPicPr>
            <a:picLocks noChangeAspect="1"/>
          </p:cNvPicPr>
          <p:nvPr/>
        </p:nvPicPr>
        <p:blipFill>
          <a:blip r:embed="rId3"/>
          <a:stretch>
            <a:fillRect/>
          </a:stretch>
        </p:blipFill>
        <p:spPr>
          <a:xfrm>
            <a:off x="3215737" y="1924724"/>
            <a:ext cx="990600" cy="266700"/>
          </a:xfrm>
          <a:prstGeom prst="rect">
            <a:avLst/>
          </a:prstGeom>
        </p:spPr>
      </p:pic>
      <p:pic>
        <p:nvPicPr>
          <p:cNvPr id="8" name="Picture 7"/>
          <p:cNvPicPr>
            <a:picLocks noChangeAspect="1"/>
          </p:cNvPicPr>
          <p:nvPr/>
        </p:nvPicPr>
        <p:blipFill>
          <a:blip r:embed="rId4"/>
          <a:stretch>
            <a:fillRect/>
          </a:stretch>
        </p:blipFill>
        <p:spPr>
          <a:xfrm>
            <a:off x="3208962" y="2286000"/>
            <a:ext cx="990600" cy="571500"/>
          </a:xfrm>
          <a:prstGeom prst="rect">
            <a:avLst/>
          </a:prstGeom>
        </p:spPr>
      </p:pic>
      <p:pic>
        <p:nvPicPr>
          <p:cNvPr id="9" name="Picture 8"/>
          <p:cNvPicPr>
            <a:picLocks noChangeAspect="1"/>
          </p:cNvPicPr>
          <p:nvPr/>
        </p:nvPicPr>
        <p:blipFill>
          <a:blip r:embed="rId5"/>
          <a:stretch>
            <a:fillRect/>
          </a:stretch>
        </p:blipFill>
        <p:spPr>
          <a:xfrm>
            <a:off x="1038533" y="3206750"/>
            <a:ext cx="1104900" cy="571500"/>
          </a:xfrm>
          <a:prstGeom prst="rect">
            <a:avLst/>
          </a:prstGeom>
        </p:spPr>
      </p:pic>
      <p:pic>
        <p:nvPicPr>
          <p:cNvPr id="10" name="Picture 9"/>
          <p:cNvPicPr>
            <a:picLocks noChangeAspect="1"/>
          </p:cNvPicPr>
          <p:nvPr/>
        </p:nvPicPr>
        <p:blipFill>
          <a:blip r:embed="rId6"/>
          <a:stretch>
            <a:fillRect/>
          </a:stretch>
        </p:blipFill>
        <p:spPr>
          <a:xfrm>
            <a:off x="2563482" y="3206750"/>
            <a:ext cx="1752600" cy="850900"/>
          </a:xfrm>
          <a:prstGeom prst="rect">
            <a:avLst/>
          </a:prstGeom>
        </p:spPr>
      </p:pic>
      <p:pic>
        <p:nvPicPr>
          <p:cNvPr id="11" name="Picture 10"/>
          <p:cNvPicPr>
            <a:picLocks noChangeAspect="1"/>
          </p:cNvPicPr>
          <p:nvPr/>
        </p:nvPicPr>
        <p:blipFill>
          <a:blip r:embed="rId7"/>
          <a:stretch>
            <a:fillRect/>
          </a:stretch>
        </p:blipFill>
        <p:spPr>
          <a:xfrm>
            <a:off x="3380837" y="4155222"/>
            <a:ext cx="825500" cy="508000"/>
          </a:xfrm>
          <a:prstGeom prst="rect">
            <a:avLst/>
          </a:prstGeom>
        </p:spPr>
      </p:pic>
      <p:sp>
        <p:nvSpPr>
          <p:cNvPr id="12" name="Rectangle 11"/>
          <p:cNvSpPr/>
          <p:nvPr/>
        </p:nvSpPr>
        <p:spPr>
          <a:xfrm>
            <a:off x="4612320" y="664708"/>
            <a:ext cx="4572000" cy="1107996"/>
          </a:xfrm>
          <a:prstGeom prst="rect">
            <a:avLst/>
          </a:prstGeom>
        </p:spPr>
        <p:txBody>
          <a:bodyPr>
            <a:spAutoFit/>
          </a:bodyPr>
          <a:lstStyle/>
          <a:p>
            <a:r>
              <a:rPr lang="en-US" b="1" dirty="0"/>
              <a:t>Continuum Formalism </a:t>
            </a:r>
          </a:p>
          <a:p>
            <a:r>
              <a:rPr lang="en-US" sz="1600" dirty="0"/>
              <a:t>In analytical calculations it is often convenient to assume that the degrees can take up any positive real value:</a:t>
            </a:r>
          </a:p>
        </p:txBody>
      </p:sp>
      <p:pic>
        <p:nvPicPr>
          <p:cNvPr id="13" name="Picture 12"/>
          <p:cNvPicPr>
            <a:picLocks noChangeAspect="1"/>
          </p:cNvPicPr>
          <p:nvPr/>
        </p:nvPicPr>
        <p:blipFill>
          <a:blip r:embed="rId8"/>
          <a:stretch>
            <a:fillRect/>
          </a:stretch>
        </p:blipFill>
        <p:spPr>
          <a:xfrm>
            <a:off x="4871498" y="1924724"/>
            <a:ext cx="1155700" cy="254000"/>
          </a:xfrm>
          <a:prstGeom prst="rect">
            <a:avLst/>
          </a:prstGeom>
        </p:spPr>
      </p:pic>
      <p:pic>
        <p:nvPicPr>
          <p:cNvPr id="14" name="Picture 13"/>
          <p:cNvPicPr>
            <a:picLocks noChangeAspect="1"/>
          </p:cNvPicPr>
          <p:nvPr/>
        </p:nvPicPr>
        <p:blipFill>
          <a:blip r:embed="rId9"/>
          <a:stretch>
            <a:fillRect/>
          </a:stretch>
        </p:blipFill>
        <p:spPr>
          <a:xfrm>
            <a:off x="4831718" y="3113822"/>
            <a:ext cx="2400300" cy="1041400"/>
          </a:xfrm>
          <a:prstGeom prst="rect">
            <a:avLst/>
          </a:prstGeom>
        </p:spPr>
      </p:pic>
      <p:pic>
        <p:nvPicPr>
          <p:cNvPr id="15" name="Picture 14"/>
          <p:cNvPicPr>
            <a:picLocks noChangeAspect="1"/>
          </p:cNvPicPr>
          <p:nvPr/>
        </p:nvPicPr>
        <p:blipFill>
          <a:blip r:embed="rId10"/>
          <a:stretch>
            <a:fillRect/>
          </a:stretch>
        </p:blipFill>
        <p:spPr>
          <a:xfrm>
            <a:off x="4871498" y="4270928"/>
            <a:ext cx="1905000" cy="304800"/>
          </a:xfrm>
          <a:prstGeom prst="rect">
            <a:avLst/>
          </a:prstGeom>
        </p:spPr>
      </p:pic>
      <p:pic>
        <p:nvPicPr>
          <p:cNvPr id="17" name="Picture 16"/>
          <p:cNvPicPr>
            <a:picLocks noChangeAspect="1"/>
          </p:cNvPicPr>
          <p:nvPr/>
        </p:nvPicPr>
        <p:blipFill>
          <a:blip r:embed="rId11"/>
          <a:stretch>
            <a:fillRect/>
          </a:stretch>
        </p:blipFill>
        <p:spPr>
          <a:xfrm>
            <a:off x="3763634" y="5000625"/>
            <a:ext cx="203200" cy="266700"/>
          </a:xfrm>
          <a:prstGeom prst="rect">
            <a:avLst/>
          </a:prstGeom>
        </p:spPr>
      </p:pic>
      <p:pic>
        <p:nvPicPr>
          <p:cNvPr id="18" name="Picture 17"/>
          <p:cNvPicPr>
            <a:picLocks noChangeAspect="1"/>
          </p:cNvPicPr>
          <p:nvPr/>
        </p:nvPicPr>
        <p:blipFill>
          <a:blip r:embed="rId12"/>
          <a:stretch>
            <a:fillRect/>
          </a:stretch>
        </p:blipFill>
        <p:spPr>
          <a:xfrm>
            <a:off x="4871498" y="4910901"/>
            <a:ext cx="889000" cy="457200"/>
          </a:xfrm>
          <a:prstGeom prst="rect">
            <a:avLst/>
          </a:prstGeom>
        </p:spPr>
      </p:pic>
      <p:sp>
        <p:nvSpPr>
          <p:cNvPr id="19" name="TextBox 18"/>
          <p:cNvSpPr txBox="1"/>
          <p:nvPr/>
        </p:nvSpPr>
        <p:spPr>
          <a:xfrm>
            <a:off x="1220987" y="5012276"/>
            <a:ext cx="2031325" cy="307777"/>
          </a:xfrm>
          <a:prstGeom prst="rect">
            <a:avLst/>
          </a:prstGeom>
          <a:noFill/>
        </p:spPr>
        <p:txBody>
          <a:bodyPr wrap="none" rtlCol="0">
            <a:spAutoFit/>
          </a:bodyPr>
          <a:lstStyle/>
          <a:p>
            <a:r>
              <a:rPr lang="en-US" sz="1400" b="1" dirty="0">
                <a:latin typeface="Trajan Pro"/>
                <a:cs typeface="Trajan Pro"/>
              </a:rPr>
              <a:t>INTERPRETATION:</a:t>
            </a:r>
          </a:p>
        </p:txBody>
      </p:sp>
      <p:pic>
        <p:nvPicPr>
          <p:cNvPr id="20" name="Picture 19"/>
          <p:cNvPicPr>
            <a:picLocks noChangeAspect="1"/>
          </p:cNvPicPr>
          <p:nvPr/>
        </p:nvPicPr>
        <p:blipFill>
          <a:blip r:embed="rId13"/>
          <a:stretch>
            <a:fillRect/>
          </a:stretch>
        </p:blipFill>
        <p:spPr>
          <a:xfrm>
            <a:off x="4801586" y="2261330"/>
            <a:ext cx="1231900" cy="774700"/>
          </a:xfrm>
          <a:prstGeom prst="rect">
            <a:avLst/>
          </a:prstGeom>
        </p:spPr>
      </p:pic>
      <p:sp>
        <p:nvSpPr>
          <p:cNvPr id="21"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80/20 RULE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7" name="Picture 6"/>
          <p:cNvPicPr>
            <a:picLocks noChangeAspect="1"/>
          </p:cNvPicPr>
          <p:nvPr/>
        </p:nvPicPr>
        <p:blipFill>
          <a:blip r:embed="rId3"/>
          <a:stretch>
            <a:fillRect/>
          </a:stretch>
        </p:blipFill>
        <p:spPr>
          <a:xfrm>
            <a:off x="594831" y="571501"/>
            <a:ext cx="2488003" cy="3901306"/>
          </a:xfrm>
          <a:prstGeom prst="rect">
            <a:avLst/>
          </a:prstGeom>
        </p:spPr>
      </p:pic>
      <p:sp>
        <p:nvSpPr>
          <p:cNvPr id="8" name="Rectangle 7"/>
          <p:cNvSpPr/>
          <p:nvPr/>
        </p:nvSpPr>
        <p:spPr>
          <a:xfrm>
            <a:off x="82185" y="4699337"/>
            <a:ext cx="8834490" cy="1015663"/>
          </a:xfrm>
          <a:prstGeom prst="rect">
            <a:avLst/>
          </a:prstGeom>
        </p:spPr>
        <p:txBody>
          <a:bodyPr wrap="square">
            <a:spAutoFit/>
          </a:bodyPr>
          <a:lstStyle/>
          <a:p>
            <a:r>
              <a:rPr lang="en-US" b="1" dirty="0" err="1"/>
              <a:t>Vilfredo</a:t>
            </a:r>
            <a:r>
              <a:rPr lang="en-US" b="1" dirty="0"/>
              <a:t> Federico </a:t>
            </a:r>
            <a:r>
              <a:rPr lang="en-US" b="1" dirty="0" err="1"/>
              <a:t>Damaso</a:t>
            </a:r>
            <a:r>
              <a:rPr lang="en-US" b="1" dirty="0"/>
              <a:t> Pareto (1848 – 1923)</a:t>
            </a:r>
            <a:r>
              <a:rPr lang="en-US" sz="1400" b="1" dirty="0"/>
              <a:t>, </a:t>
            </a:r>
            <a:r>
              <a:rPr lang="en-US" sz="1400" dirty="0"/>
              <a:t>Italian economist, political scientist and philosopher, who had important contributions to our understanding of income distribution and to the analysis of individuals choices. A number of fundamental principles are named after him, like Pareto efficiency, Pareto distribution (another name for a power-law distribution), the Pareto principle (or 80/20 law).</a:t>
            </a:r>
          </a:p>
        </p:txBody>
      </p:sp>
      <p:pic>
        <p:nvPicPr>
          <p:cNvPr id="9" name="Picture 8"/>
          <p:cNvPicPr>
            <a:picLocks noChangeAspect="1"/>
          </p:cNvPicPr>
          <p:nvPr/>
        </p:nvPicPr>
        <p:blipFill>
          <a:blip r:embed="rId4"/>
          <a:stretch>
            <a:fillRect/>
          </a:stretch>
        </p:blipFill>
        <p:spPr>
          <a:xfrm>
            <a:off x="4572000" y="1365159"/>
            <a:ext cx="3253617" cy="2379919"/>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0" y="2134225"/>
            <a:ext cx="9144000" cy="1446550"/>
          </a:xfrm>
          <a:prstGeom prst="rect">
            <a:avLst/>
          </a:prstGeom>
          <a:noFill/>
        </p:spPr>
        <p:txBody>
          <a:bodyPr wrap="square" rtlCol="0">
            <a:spAutoFit/>
          </a:bodyPr>
          <a:lstStyle/>
          <a:p>
            <a:pPr algn="ctr"/>
            <a:r>
              <a:rPr lang="en-US" sz="4400" dirty="0">
                <a:latin typeface="Trajan Pro"/>
                <a:cs typeface="Trajan Pro"/>
              </a:rPr>
              <a:t>Hubs</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3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7"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pic>
        <p:nvPicPr>
          <p:cNvPr id="5" name="Picture 4"/>
          <p:cNvPicPr>
            <a:picLocks noChangeAspect="1"/>
          </p:cNvPicPr>
          <p:nvPr/>
        </p:nvPicPr>
        <p:blipFill>
          <a:blip r:embed="rId3"/>
          <a:stretch>
            <a:fillRect/>
          </a:stretch>
        </p:blipFill>
        <p:spPr>
          <a:xfrm>
            <a:off x="1542037" y="430390"/>
            <a:ext cx="5781630" cy="5355989"/>
          </a:xfrm>
          <a:prstGeom prst="rect">
            <a:avLst/>
          </a:prstGeom>
        </p:spPr>
      </p:pic>
      <p:sp>
        <p:nvSpPr>
          <p:cNvPr id="2253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The difference between a power law and an exponential distribution</a:t>
            </a:r>
          </a:p>
        </p:txBody>
      </p:sp>
      <p:sp>
        <p:nvSpPr>
          <p:cNvPr id="4"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253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The difference between a power law and an exponential distribution</a:t>
            </a:r>
          </a:p>
        </p:txBody>
      </p:sp>
      <p:sp>
        <p:nvSpPr>
          <p:cNvPr id="5" name="Rectangle 4"/>
          <p:cNvSpPr/>
          <p:nvPr/>
        </p:nvSpPr>
        <p:spPr>
          <a:xfrm>
            <a:off x="677663" y="908808"/>
            <a:ext cx="7863339" cy="3416320"/>
          </a:xfrm>
          <a:prstGeom prst="rect">
            <a:avLst/>
          </a:prstGeom>
        </p:spPr>
        <p:txBody>
          <a:bodyPr wrap="square">
            <a:spAutoFit/>
          </a:bodyPr>
          <a:lstStyle/>
          <a:p>
            <a:r>
              <a:rPr lang="en-US" b="1" dirty="0"/>
              <a:t>Let us use the WWW to illustrate the properties of the high-</a:t>
            </a:r>
            <a:r>
              <a:rPr lang="en-US" b="1" i="1" dirty="0" err="1"/>
              <a:t>k</a:t>
            </a:r>
            <a:r>
              <a:rPr lang="en-US" b="1" i="1" dirty="0"/>
              <a:t> regime. </a:t>
            </a:r>
          </a:p>
          <a:p>
            <a:r>
              <a:rPr lang="en-US" i="1" dirty="0"/>
              <a:t>The probability to have a node with k~100  is </a:t>
            </a:r>
          </a:p>
          <a:p>
            <a:endParaRPr lang="en-US" i="1" dirty="0"/>
          </a:p>
          <a:p>
            <a:pPr>
              <a:buFont typeface="Arial"/>
              <a:buChar char="•"/>
            </a:pPr>
            <a:r>
              <a:rPr lang="en-US" i="1" dirty="0"/>
              <a:t>About                        in a Poisson distribution </a:t>
            </a:r>
          </a:p>
          <a:p>
            <a:pPr>
              <a:buFont typeface="Arial"/>
              <a:buChar char="•"/>
            </a:pPr>
            <a:endParaRPr lang="en-US" i="1" dirty="0"/>
          </a:p>
          <a:p>
            <a:pPr>
              <a:buFont typeface="Arial"/>
              <a:buChar char="•"/>
            </a:pPr>
            <a:r>
              <a:rPr lang="en-US" i="1" dirty="0"/>
              <a:t>About                       if  </a:t>
            </a:r>
            <a:r>
              <a:rPr lang="en-US" i="1" dirty="0" err="1"/>
              <a:t>p</a:t>
            </a:r>
            <a:r>
              <a:rPr lang="en-US" i="1" baseline="-25000" dirty="0" err="1"/>
              <a:t>k</a:t>
            </a:r>
            <a:r>
              <a:rPr lang="en-US" i="1" dirty="0"/>
              <a:t> follows a power law. </a:t>
            </a:r>
          </a:p>
          <a:p>
            <a:pPr>
              <a:buFont typeface="Arial"/>
              <a:buChar char="•"/>
            </a:pPr>
            <a:endParaRPr lang="en-US" i="1" dirty="0"/>
          </a:p>
          <a:p>
            <a:pPr>
              <a:buFont typeface="Arial"/>
              <a:buChar char="•"/>
            </a:pPr>
            <a:r>
              <a:rPr lang="en-US" i="1" dirty="0"/>
              <a:t>Consequently, if the WWW were to be a random network, according to the Poisson prediction we would expect 10</a:t>
            </a:r>
            <a:r>
              <a:rPr lang="en-US" i="1" baseline="30000" dirty="0"/>
              <a:t>-18    </a:t>
            </a:r>
            <a:r>
              <a:rPr lang="en-US" i="1" dirty="0"/>
              <a:t>k&gt;100 degree nodes, or none.</a:t>
            </a:r>
            <a:endParaRPr lang="en-US" i="1" baseline="30000" dirty="0"/>
          </a:p>
          <a:p>
            <a:pPr>
              <a:buFont typeface="Arial"/>
              <a:buChar char="•"/>
            </a:pPr>
            <a:endParaRPr lang="en-US" i="1" dirty="0"/>
          </a:p>
          <a:p>
            <a:pPr>
              <a:buFont typeface="Arial"/>
              <a:buChar char="•"/>
            </a:pPr>
            <a:r>
              <a:rPr lang="en-US" i="1" dirty="0"/>
              <a:t>For a power law degree distribution, we expect about                           </a:t>
            </a:r>
            <a:r>
              <a:rPr lang="en-US" i="1" dirty="0" err="1"/>
              <a:t>k</a:t>
            </a:r>
            <a:r>
              <a:rPr lang="en-US" i="1" dirty="0"/>
              <a:t>&gt;100 degree nodes</a:t>
            </a:r>
            <a:endParaRPr lang="en-US" dirty="0"/>
          </a:p>
        </p:txBody>
      </p:sp>
      <p:pic>
        <p:nvPicPr>
          <p:cNvPr id="7" name="Picture 6"/>
          <p:cNvPicPr>
            <a:picLocks noChangeAspect="1"/>
          </p:cNvPicPr>
          <p:nvPr/>
        </p:nvPicPr>
        <p:blipFill>
          <a:blip r:embed="rId3"/>
          <a:stretch>
            <a:fillRect/>
          </a:stretch>
        </p:blipFill>
        <p:spPr>
          <a:xfrm>
            <a:off x="1736164" y="1795592"/>
            <a:ext cx="1041400" cy="266700"/>
          </a:xfrm>
          <a:prstGeom prst="rect">
            <a:avLst/>
          </a:prstGeom>
        </p:spPr>
      </p:pic>
      <p:pic>
        <p:nvPicPr>
          <p:cNvPr id="8" name="Picture 7"/>
          <p:cNvPicPr>
            <a:picLocks noChangeAspect="1"/>
          </p:cNvPicPr>
          <p:nvPr/>
        </p:nvPicPr>
        <p:blipFill>
          <a:blip r:embed="rId4"/>
          <a:stretch>
            <a:fillRect/>
          </a:stretch>
        </p:blipFill>
        <p:spPr>
          <a:xfrm>
            <a:off x="1736164" y="2266833"/>
            <a:ext cx="977900" cy="266700"/>
          </a:xfrm>
          <a:prstGeom prst="rect">
            <a:avLst/>
          </a:prstGeom>
        </p:spPr>
      </p:pic>
      <p:pic>
        <p:nvPicPr>
          <p:cNvPr id="9" name="Picture 8"/>
          <p:cNvPicPr>
            <a:picLocks noChangeAspect="1"/>
          </p:cNvPicPr>
          <p:nvPr/>
        </p:nvPicPr>
        <p:blipFill>
          <a:blip r:embed="rId5"/>
          <a:stretch>
            <a:fillRect/>
          </a:stretch>
        </p:blipFill>
        <p:spPr>
          <a:xfrm>
            <a:off x="6392328" y="3705138"/>
            <a:ext cx="1066800" cy="266700"/>
          </a:xfrm>
          <a:prstGeom prst="rect">
            <a:avLst/>
          </a:prstGeom>
        </p:spPr>
      </p:pic>
      <p:sp>
        <p:nvSpPr>
          <p:cNvPr id="10"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662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endParaRPr lang="en-US" sz="2000" b="1" dirty="0">
              <a:solidFill>
                <a:schemeClr val="bg1"/>
              </a:solidFill>
              <a:latin typeface="Helvetica" pitchFamily="-111" charset="0"/>
              <a:ea typeface="Helvetica" pitchFamily="-111" charset="0"/>
              <a:cs typeface="Helvetica" pitchFamily="-111" charset="0"/>
            </a:endParaRPr>
          </a:p>
        </p:txBody>
      </p:sp>
      <p:pic>
        <p:nvPicPr>
          <p:cNvPr id="3" name="Picture 2"/>
          <p:cNvPicPr>
            <a:picLocks noChangeAspect="1"/>
          </p:cNvPicPr>
          <p:nvPr/>
        </p:nvPicPr>
        <p:blipFill>
          <a:blip r:embed="rId3"/>
          <a:stretch>
            <a:fillRect/>
          </a:stretch>
        </p:blipFill>
        <p:spPr>
          <a:xfrm>
            <a:off x="1320800" y="651932"/>
            <a:ext cx="6502400" cy="4749800"/>
          </a:xfrm>
          <a:prstGeom prst="rect">
            <a:avLst/>
          </a:prstGeom>
        </p:spPr>
      </p:pic>
      <p:sp>
        <p:nvSpPr>
          <p:cNvPr id="6"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69637" name="TextBox 14"/>
          <p:cNvSpPr txBox="1">
            <a:spLocks noChangeArrowheads="1"/>
          </p:cNvSpPr>
          <p:nvPr/>
        </p:nvSpPr>
        <p:spPr bwMode="auto">
          <a:xfrm>
            <a:off x="1600200" y="0"/>
            <a:ext cx="5224463" cy="584200"/>
          </a:xfrm>
          <a:prstGeom prst="rect">
            <a:avLst/>
          </a:prstGeom>
          <a:noFill/>
          <a:ln w="9525">
            <a:noFill/>
            <a:miter lim="800000"/>
            <a:headEnd/>
            <a:tailEnd/>
          </a:ln>
        </p:spPr>
        <p:txBody>
          <a:bodyPr wrap="none">
            <a:prstTxWarp prst="textNoShape">
              <a:avLst/>
            </a:prstTxWarp>
            <a:spAutoFit/>
          </a:bodyPr>
          <a:lstStyle/>
          <a:p>
            <a:r>
              <a:rPr lang="en-US" sz="3200" b="1">
                <a:solidFill>
                  <a:srgbClr val="FF0000"/>
                </a:solidFill>
                <a:latin typeface="Arial" pitchFamily="-112" charset="0"/>
                <a:ea typeface="ＭＳ Ｐゴシック" charset="-128"/>
                <a:cs typeface="ＭＳ Ｐゴシック" charset="-128"/>
              </a:rPr>
              <a:t>Finite scale-free networks</a:t>
            </a:r>
          </a:p>
        </p:txBody>
      </p:sp>
      <p:sp>
        <p:nvSpPr>
          <p:cNvPr id="69638" name="TextBox 7"/>
          <p:cNvSpPr txBox="1">
            <a:spLocks noChangeArrowheads="1"/>
          </p:cNvSpPr>
          <p:nvPr/>
        </p:nvSpPr>
        <p:spPr bwMode="auto">
          <a:xfrm>
            <a:off x="152400" y="624510"/>
            <a:ext cx="8686800" cy="1200150"/>
          </a:xfrm>
          <a:prstGeom prst="rect">
            <a:avLst/>
          </a:prstGeom>
          <a:noFill/>
          <a:ln w="9525">
            <a:noFill/>
            <a:miter lim="800000"/>
            <a:headEnd/>
            <a:tailEnd/>
          </a:ln>
        </p:spPr>
        <p:txBody>
          <a:bodyPr>
            <a:prstTxWarp prst="textNoShape">
              <a:avLst/>
            </a:prstTxWarp>
            <a:spAutoFit/>
          </a:bodyPr>
          <a:lstStyle/>
          <a:p>
            <a:r>
              <a:rPr lang="en-US" dirty="0">
                <a:solidFill>
                  <a:prstClr val="black"/>
                </a:solidFill>
                <a:latin typeface="Arial" pitchFamily="-112" charset="0"/>
                <a:ea typeface="ＭＳ Ｐゴシック" charset="-128"/>
                <a:cs typeface="ＭＳ Ｐゴシック" charset="-128"/>
              </a:rPr>
              <a:t>All real networks are finite </a:t>
            </a:r>
            <a:r>
              <a:rPr lang="en-US" dirty="0" err="1">
                <a:solidFill>
                  <a:prstClr val="black"/>
                </a:solidFill>
                <a:latin typeface="Arial" pitchFamily="-112" charset="0"/>
                <a:ea typeface="ＭＳ Ｐゴシック" charset="-128"/>
                <a:cs typeface="ＭＳ Ｐゴシック" charset="-128"/>
                <a:sym typeface="Wingdings" pitchFamily="-112" charset="2"/>
              </a:rPr>
              <a:t></a:t>
            </a:r>
            <a:r>
              <a:rPr lang="en-US" dirty="0">
                <a:solidFill>
                  <a:prstClr val="black"/>
                </a:solidFill>
                <a:latin typeface="Arial" pitchFamily="-112" charset="0"/>
                <a:ea typeface="ＭＳ Ｐゴシック" charset="-128"/>
                <a:cs typeface="ＭＳ Ｐゴシック" charset="-128"/>
                <a:sym typeface="Wingdings" pitchFamily="-112" charset="2"/>
              </a:rPr>
              <a:t> </a:t>
            </a:r>
            <a:r>
              <a:rPr lang="en-US" dirty="0">
                <a:solidFill>
                  <a:prstClr val="black"/>
                </a:solidFill>
                <a:latin typeface="Arial" pitchFamily="-112" charset="0"/>
                <a:ea typeface="ＭＳ Ｐゴシック" charset="-128"/>
                <a:cs typeface="ＭＳ Ｐゴシック" charset="-128"/>
              </a:rPr>
              <a:t> let us explore its consequences. </a:t>
            </a:r>
          </a:p>
          <a:p>
            <a:r>
              <a:rPr lang="en-US" dirty="0" err="1">
                <a:solidFill>
                  <a:prstClr val="black"/>
                </a:solidFill>
                <a:latin typeface="Arial" pitchFamily="-112" charset="0"/>
                <a:ea typeface="ＭＳ Ｐゴシック" charset="-128"/>
                <a:cs typeface="ＭＳ Ｐゴシック" charset="-128"/>
                <a:sym typeface="Wingdings" pitchFamily="-112" charset="2"/>
              </a:rPr>
              <a:t></a:t>
            </a:r>
            <a:r>
              <a:rPr lang="en-US" dirty="0">
                <a:solidFill>
                  <a:prstClr val="black"/>
                </a:solidFill>
                <a:latin typeface="Arial" pitchFamily="-112" charset="0"/>
                <a:ea typeface="ＭＳ Ｐゴシック" charset="-128"/>
                <a:cs typeface="ＭＳ Ｐゴシック" charset="-128"/>
                <a:sym typeface="Wingdings" pitchFamily="-112" charset="2"/>
              </a:rPr>
              <a:t> </a:t>
            </a:r>
            <a:r>
              <a:rPr lang="en-US" dirty="0">
                <a:solidFill>
                  <a:prstClr val="black"/>
                </a:solidFill>
                <a:latin typeface="Arial" pitchFamily="-112" charset="0"/>
                <a:ea typeface="ＭＳ Ｐゴシック" charset="-128"/>
                <a:cs typeface="ＭＳ Ｐゴシック" charset="-128"/>
              </a:rPr>
              <a:t>We have an expected maximum degree, </a:t>
            </a:r>
            <a:r>
              <a:rPr lang="en-US" dirty="0" err="1">
                <a:solidFill>
                  <a:prstClr val="black"/>
                </a:solidFill>
                <a:latin typeface="Arial" pitchFamily="-112" charset="0"/>
                <a:ea typeface="ＭＳ Ｐゴシック" charset="-128"/>
                <a:cs typeface="ＭＳ Ｐゴシック" charset="-128"/>
              </a:rPr>
              <a:t>k</a:t>
            </a:r>
            <a:r>
              <a:rPr lang="en-US" baseline="-25000" dirty="0" err="1">
                <a:solidFill>
                  <a:prstClr val="black"/>
                </a:solidFill>
                <a:latin typeface="Arial" pitchFamily="-112" charset="0"/>
                <a:ea typeface="ＭＳ Ｐゴシック" charset="-128"/>
                <a:cs typeface="ＭＳ Ｐゴシック" charset="-128"/>
              </a:rPr>
              <a:t>max</a:t>
            </a:r>
            <a:endParaRPr lang="en-US" dirty="0">
              <a:solidFill>
                <a:prstClr val="black"/>
              </a:solidFill>
              <a:latin typeface="Arial" pitchFamily="-112" charset="0"/>
              <a:ea typeface="ＭＳ Ｐゴシック" charset="-128"/>
              <a:cs typeface="ＭＳ Ｐゴシック" charset="-128"/>
            </a:endParaRPr>
          </a:p>
          <a:p>
            <a:endParaRPr lang="en-US" dirty="0">
              <a:solidFill>
                <a:prstClr val="black"/>
              </a:solidFill>
              <a:latin typeface="Arial" pitchFamily="-112" charset="0"/>
              <a:ea typeface="ＭＳ Ｐゴシック" charset="-128"/>
              <a:cs typeface="ＭＳ Ｐゴシック" charset="-128"/>
            </a:endParaRPr>
          </a:p>
          <a:p>
            <a:r>
              <a:rPr lang="en-US" u="sng" dirty="0">
                <a:solidFill>
                  <a:prstClr val="black"/>
                </a:solidFill>
                <a:latin typeface="Arial" pitchFamily="-112" charset="0"/>
                <a:ea typeface="ＭＳ Ｐゴシック" charset="-128"/>
                <a:cs typeface="ＭＳ Ｐゴシック" charset="-128"/>
              </a:rPr>
              <a:t>Estimating </a:t>
            </a:r>
            <a:r>
              <a:rPr lang="en-US" u="sng" dirty="0" err="1">
                <a:solidFill>
                  <a:prstClr val="black"/>
                </a:solidFill>
                <a:latin typeface="Arial" pitchFamily="-112" charset="0"/>
                <a:ea typeface="ＭＳ Ｐゴシック" charset="-128"/>
                <a:cs typeface="ＭＳ Ｐゴシック" charset="-128"/>
              </a:rPr>
              <a:t>k</a:t>
            </a:r>
            <a:r>
              <a:rPr lang="en-US" u="sng" baseline="-25000" dirty="0" err="1">
                <a:solidFill>
                  <a:prstClr val="black"/>
                </a:solidFill>
                <a:latin typeface="Arial" pitchFamily="-112" charset="0"/>
                <a:ea typeface="ＭＳ Ｐゴシック" charset="-128"/>
                <a:cs typeface="ＭＳ Ｐゴシック" charset="-128"/>
              </a:rPr>
              <a:t>max</a:t>
            </a:r>
            <a:r>
              <a:rPr lang="en-US" u="sng" dirty="0">
                <a:solidFill>
                  <a:prstClr val="black"/>
                </a:solidFill>
                <a:latin typeface="Arial" pitchFamily="-112" charset="0"/>
                <a:ea typeface="ＭＳ Ｐゴシック" charset="-128"/>
                <a:cs typeface="ＭＳ Ｐゴシック" charset="-128"/>
              </a:rPr>
              <a:t> </a:t>
            </a:r>
          </a:p>
        </p:txBody>
      </p:sp>
      <p:graphicFrame>
        <p:nvGraphicFramePr>
          <p:cNvPr id="69634" name="Object 2"/>
          <p:cNvGraphicFramePr>
            <a:graphicFrameLocks noChangeAspect="1"/>
          </p:cNvGraphicFramePr>
          <p:nvPr/>
        </p:nvGraphicFramePr>
        <p:xfrm>
          <a:off x="509588" y="1876425"/>
          <a:ext cx="1763712" cy="760413"/>
        </p:xfrm>
        <a:graphic>
          <a:graphicData uri="http://schemas.openxmlformats.org/presentationml/2006/ole">
            <mc:AlternateContent xmlns:mc="http://schemas.openxmlformats.org/markup-compatibility/2006">
              <mc:Choice xmlns:v="urn:schemas-microsoft-com:vml" Requires="v">
                <p:oleObj spid="_x0000_s1026" name="Equation" r:id="rId3" imgW="977900" imgH="508000" progId="Equation.DSMT4">
                  <p:embed/>
                </p:oleObj>
              </mc:Choice>
              <mc:Fallback>
                <p:oleObj name="Equation" r:id="rId3" imgW="977900" imgH="5080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88" y="1876425"/>
                        <a:ext cx="1763712" cy="760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9635" name="Object 3"/>
          <p:cNvGraphicFramePr>
            <a:graphicFrameLocks noChangeAspect="1"/>
          </p:cNvGraphicFramePr>
          <p:nvPr/>
        </p:nvGraphicFramePr>
        <p:xfrm>
          <a:off x="3257550" y="4289425"/>
          <a:ext cx="1673225" cy="533400"/>
        </p:xfrm>
        <a:graphic>
          <a:graphicData uri="http://schemas.openxmlformats.org/presentationml/2006/ole">
            <mc:AlternateContent xmlns:mc="http://schemas.openxmlformats.org/markup-compatibility/2006">
              <mc:Choice xmlns:v="urn:schemas-microsoft-com:vml" Requires="v">
                <p:oleObj spid="_x0000_s1027" name="Equation" r:id="rId5" imgW="927100" imgH="355600" progId="Equation.DSMT4">
                  <p:embed/>
                </p:oleObj>
              </mc:Choice>
              <mc:Fallback>
                <p:oleObj name="Equation" r:id="rId5" imgW="927100" imgH="355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7550" y="4289425"/>
                        <a:ext cx="1673225"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9639" name="TextBox 11"/>
          <p:cNvSpPr txBox="1">
            <a:spLocks noChangeArrowheads="1"/>
          </p:cNvSpPr>
          <p:nvPr/>
        </p:nvSpPr>
        <p:spPr bwMode="auto">
          <a:xfrm>
            <a:off x="2590800" y="1841500"/>
            <a:ext cx="6553200" cy="923925"/>
          </a:xfrm>
          <a:prstGeom prst="rect">
            <a:avLst/>
          </a:prstGeom>
          <a:noFill/>
          <a:ln w="9525">
            <a:noFill/>
            <a:miter lim="800000"/>
            <a:headEnd/>
            <a:tailEnd/>
          </a:ln>
        </p:spPr>
        <p:txBody>
          <a:bodyPr>
            <a:prstTxWarp prst="textNoShape">
              <a:avLst/>
            </a:prstTxWarp>
            <a:spAutoFit/>
          </a:bodyPr>
          <a:lstStyle/>
          <a:p>
            <a:r>
              <a:rPr lang="en-US" dirty="0">
                <a:solidFill>
                  <a:prstClr val="black"/>
                </a:solidFill>
                <a:latin typeface="Arial" pitchFamily="-112" charset="0"/>
                <a:ea typeface="ＭＳ Ｐゴシック" charset="-128"/>
                <a:cs typeface="ＭＳ Ｐゴシック" charset="-128"/>
              </a:rPr>
              <a:t>Why: the probability to have a node larger than </a:t>
            </a:r>
            <a:r>
              <a:rPr lang="en-US" i="1" dirty="0" err="1">
                <a:solidFill>
                  <a:prstClr val="black"/>
                </a:solidFill>
                <a:latin typeface="Arial" pitchFamily="-112" charset="0"/>
                <a:ea typeface="ＭＳ Ｐゴシック" charset="-128"/>
                <a:cs typeface="ＭＳ Ｐゴシック" charset="-128"/>
              </a:rPr>
              <a:t>k</a:t>
            </a:r>
            <a:r>
              <a:rPr lang="en-US" i="1" baseline="-25000" dirty="0" err="1">
                <a:solidFill>
                  <a:prstClr val="black"/>
                </a:solidFill>
                <a:latin typeface="Arial" pitchFamily="-112" charset="0"/>
                <a:ea typeface="ＭＳ Ｐゴシック" charset="-128"/>
                <a:cs typeface="ＭＳ Ｐゴシック" charset="-128"/>
              </a:rPr>
              <a:t>ma</a:t>
            </a:r>
            <a:r>
              <a:rPr lang="en-US" baseline="-25000" dirty="0" err="1">
                <a:solidFill>
                  <a:prstClr val="black"/>
                </a:solidFill>
                <a:latin typeface="Arial" pitchFamily="-112" charset="0"/>
                <a:ea typeface="ＭＳ Ｐゴシック" charset="-128"/>
                <a:cs typeface="ＭＳ Ｐゴシック" charset="-128"/>
              </a:rPr>
              <a:t>x</a:t>
            </a:r>
            <a:r>
              <a:rPr lang="en-US" baseline="-25000" dirty="0">
                <a:solidFill>
                  <a:prstClr val="black"/>
                </a:solidFill>
                <a:latin typeface="Arial" pitchFamily="-112" charset="0"/>
                <a:ea typeface="ＭＳ Ｐゴシック" charset="-128"/>
                <a:cs typeface="ＭＳ Ｐゴシック" charset="-128"/>
              </a:rPr>
              <a:t> </a:t>
            </a:r>
            <a:r>
              <a:rPr lang="en-US" dirty="0">
                <a:solidFill>
                  <a:prstClr val="black"/>
                </a:solidFill>
                <a:latin typeface="Arial" pitchFamily="-112" charset="0"/>
                <a:ea typeface="ＭＳ Ｐゴシック" charset="-128"/>
                <a:cs typeface="ＭＳ Ｐゴシック" charset="-128"/>
              </a:rPr>
              <a:t>should not exceed the prob. to have one node, i.e. </a:t>
            </a:r>
            <a:r>
              <a:rPr lang="en-US" i="1" dirty="0">
                <a:solidFill>
                  <a:prstClr val="black"/>
                </a:solidFill>
                <a:latin typeface="Arial" pitchFamily="-112" charset="0"/>
                <a:ea typeface="ＭＳ Ｐゴシック" charset="-128"/>
                <a:cs typeface="ＭＳ Ｐゴシック" charset="-128"/>
              </a:rPr>
              <a:t>1/N </a:t>
            </a:r>
            <a:r>
              <a:rPr lang="en-US" dirty="0">
                <a:solidFill>
                  <a:prstClr val="black"/>
                </a:solidFill>
                <a:latin typeface="Arial" pitchFamily="-112" charset="0"/>
                <a:ea typeface="ＭＳ Ｐゴシック" charset="-128"/>
                <a:cs typeface="ＭＳ Ｐゴシック" charset="-128"/>
              </a:rPr>
              <a:t>fraction of all nodes </a:t>
            </a:r>
          </a:p>
        </p:txBody>
      </p:sp>
      <p:graphicFrame>
        <p:nvGraphicFramePr>
          <p:cNvPr id="69636" name="Object 4"/>
          <p:cNvGraphicFramePr>
            <a:graphicFrameLocks noChangeAspect="1"/>
          </p:cNvGraphicFramePr>
          <p:nvPr/>
        </p:nvGraphicFramePr>
        <p:xfrm>
          <a:off x="374650" y="2992438"/>
          <a:ext cx="7626350" cy="760412"/>
        </p:xfrm>
        <a:graphic>
          <a:graphicData uri="http://schemas.openxmlformats.org/presentationml/2006/ole">
            <mc:AlternateContent xmlns:mc="http://schemas.openxmlformats.org/markup-compatibility/2006">
              <mc:Choice xmlns:v="urn:schemas-microsoft-com:vml" Requires="v">
                <p:oleObj spid="_x0000_s1028" name="Equation" r:id="rId7" imgW="4229100" imgH="508000" progId="Equation.DSMT4">
                  <p:embed/>
                </p:oleObj>
              </mc:Choice>
              <mc:Fallback>
                <p:oleObj name="Equation" r:id="rId7" imgW="4229100" imgH="5080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4650" y="2992438"/>
                        <a:ext cx="7626350" cy="760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The size of the biggest hub</a:t>
            </a:r>
          </a:p>
        </p:txBody>
      </p:sp>
      <p:sp>
        <p:nvSpPr>
          <p:cNvPr id="9"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69637" name="TextBox 14"/>
          <p:cNvSpPr txBox="1">
            <a:spLocks noChangeArrowheads="1"/>
          </p:cNvSpPr>
          <p:nvPr/>
        </p:nvSpPr>
        <p:spPr bwMode="auto">
          <a:xfrm>
            <a:off x="1600200" y="0"/>
            <a:ext cx="5224463" cy="584200"/>
          </a:xfrm>
          <a:prstGeom prst="rect">
            <a:avLst/>
          </a:prstGeom>
          <a:noFill/>
          <a:ln w="9525">
            <a:noFill/>
            <a:miter lim="800000"/>
            <a:headEnd/>
            <a:tailEnd/>
          </a:ln>
        </p:spPr>
        <p:txBody>
          <a:bodyPr wrap="none">
            <a:prstTxWarp prst="textNoShape">
              <a:avLst/>
            </a:prstTxWarp>
            <a:spAutoFit/>
          </a:bodyPr>
          <a:lstStyle/>
          <a:p>
            <a:r>
              <a:rPr lang="en-US" sz="3200" b="1">
                <a:solidFill>
                  <a:srgbClr val="FF0000"/>
                </a:solidFill>
                <a:latin typeface="Arial" pitchFamily="-112" charset="0"/>
                <a:ea typeface="ＭＳ Ｐゴシック" charset="-128"/>
                <a:cs typeface="ＭＳ Ｐゴシック" charset="-128"/>
              </a:rPr>
              <a:t>Finite scale-free networks</a:t>
            </a:r>
          </a:p>
        </p:txBody>
      </p:sp>
      <p:graphicFrame>
        <p:nvGraphicFramePr>
          <p:cNvPr id="69635" name="Object 3"/>
          <p:cNvGraphicFramePr>
            <a:graphicFrameLocks noChangeAspect="1"/>
          </p:cNvGraphicFramePr>
          <p:nvPr>
            <p:extLst>
              <p:ext uri="{D42A27DB-BD31-4B8C-83A1-F6EECF244321}">
                <p14:modId xmlns:p14="http://schemas.microsoft.com/office/powerpoint/2010/main" val="958779909"/>
              </p:ext>
            </p:extLst>
          </p:nvPr>
        </p:nvGraphicFramePr>
        <p:xfrm>
          <a:off x="2890661" y="654403"/>
          <a:ext cx="2683578" cy="855486"/>
        </p:xfrm>
        <a:graphic>
          <a:graphicData uri="http://schemas.openxmlformats.org/presentationml/2006/ole">
            <mc:AlternateContent xmlns:mc="http://schemas.openxmlformats.org/markup-compatibility/2006">
              <mc:Choice xmlns:v="urn:schemas-microsoft-com:vml" Requires="v">
                <p:oleObj spid="_x0000_s2050" name="Equation" r:id="rId3" imgW="927100" imgH="355600" progId="Equation.DSMT4">
                  <p:embed/>
                </p:oleObj>
              </mc:Choice>
              <mc:Fallback>
                <p:oleObj name="Equation" r:id="rId3" imgW="927100" imgH="355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0661" y="654403"/>
                        <a:ext cx="2683578" cy="855486"/>
                      </a:xfrm>
                      <a:prstGeom prst="rect">
                        <a:avLst/>
                      </a:prstGeom>
                      <a:noFill/>
                    </p:spPr>
                  </p:pic>
                </p:oleObj>
              </mc:Fallback>
            </mc:AlternateContent>
          </a:graphicData>
        </a:graphic>
      </p:graphicFrame>
      <p:sp>
        <p:nvSpPr>
          <p:cNvPr id="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The size of the biggest hub</a:t>
            </a:r>
          </a:p>
        </p:txBody>
      </p:sp>
      <p:pic>
        <p:nvPicPr>
          <p:cNvPr id="2" name="Picture 1"/>
          <p:cNvPicPr>
            <a:picLocks noChangeAspect="1"/>
          </p:cNvPicPr>
          <p:nvPr/>
        </p:nvPicPr>
        <p:blipFill>
          <a:blip r:embed="rId5"/>
          <a:stretch>
            <a:fillRect/>
          </a:stretch>
        </p:blipFill>
        <p:spPr>
          <a:xfrm>
            <a:off x="729544" y="1955799"/>
            <a:ext cx="7426677" cy="3144629"/>
          </a:xfrm>
          <a:prstGeom prst="rect">
            <a:avLst/>
          </a:prstGeom>
        </p:spPr>
      </p:pic>
      <p:sp>
        <p:nvSpPr>
          <p:cNvPr id="6"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extLst>
      <p:ext uri="{BB962C8B-B14F-4D97-AF65-F5344CB8AC3E}">
        <p14:creationId xmlns:p14="http://schemas.microsoft.com/office/powerpoint/2010/main" val="3227762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70659" name="TextBox 14"/>
          <p:cNvSpPr txBox="1">
            <a:spLocks noChangeArrowheads="1"/>
          </p:cNvSpPr>
          <p:nvPr/>
        </p:nvSpPr>
        <p:spPr bwMode="auto">
          <a:xfrm>
            <a:off x="1600200" y="0"/>
            <a:ext cx="5224463" cy="584200"/>
          </a:xfrm>
          <a:prstGeom prst="rect">
            <a:avLst/>
          </a:prstGeom>
          <a:noFill/>
          <a:ln w="9525">
            <a:noFill/>
            <a:miter lim="800000"/>
            <a:headEnd/>
            <a:tailEnd/>
          </a:ln>
        </p:spPr>
        <p:txBody>
          <a:bodyPr wrap="none">
            <a:prstTxWarp prst="textNoShape">
              <a:avLst/>
            </a:prstTxWarp>
            <a:spAutoFit/>
          </a:bodyPr>
          <a:lstStyle/>
          <a:p>
            <a:r>
              <a:rPr lang="en-US" sz="3200" b="1">
                <a:solidFill>
                  <a:srgbClr val="FF0000"/>
                </a:solidFill>
                <a:latin typeface="Arial" pitchFamily="-112" charset="0"/>
                <a:ea typeface="ＭＳ Ｐゴシック" charset="-128"/>
                <a:cs typeface="ＭＳ Ｐゴシック" charset="-128"/>
              </a:rPr>
              <a:t>Finite scale-free networks</a:t>
            </a:r>
          </a:p>
        </p:txBody>
      </p:sp>
      <p:sp>
        <p:nvSpPr>
          <p:cNvPr id="70660" name="TextBox 7"/>
          <p:cNvSpPr txBox="1">
            <a:spLocks noChangeArrowheads="1"/>
          </p:cNvSpPr>
          <p:nvPr/>
        </p:nvSpPr>
        <p:spPr bwMode="auto">
          <a:xfrm>
            <a:off x="152400" y="908050"/>
            <a:ext cx="8686800" cy="646113"/>
          </a:xfrm>
          <a:prstGeom prst="rect">
            <a:avLst/>
          </a:prstGeom>
          <a:noFill/>
          <a:ln w="9525">
            <a:noFill/>
            <a:miter lim="800000"/>
            <a:headEnd/>
            <a:tailEnd/>
          </a:ln>
        </p:spPr>
        <p:txBody>
          <a:bodyPr>
            <a:prstTxWarp prst="textNoShape">
              <a:avLst/>
            </a:prstTxWarp>
            <a:spAutoFit/>
          </a:bodyPr>
          <a:lstStyle/>
          <a:p>
            <a:r>
              <a:rPr lang="en-US" dirty="0">
                <a:solidFill>
                  <a:prstClr val="black"/>
                </a:solidFill>
                <a:latin typeface="Arial" pitchFamily="-112" charset="0"/>
                <a:ea typeface="ＭＳ Ｐゴシック" charset="-128"/>
                <a:cs typeface="ＭＳ Ｐゴシック" charset="-128"/>
              </a:rPr>
              <a:t>Expected maximum degree, </a:t>
            </a:r>
            <a:r>
              <a:rPr lang="en-US" dirty="0" err="1">
                <a:solidFill>
                  <a:prstClr val="black"/>
                </a:solidFill>
                <a:latin typeface="Arial" pitchFamily="-112" charset="0"/>
                <a:ea typeface="ＭＳ Ｐゴシック" charset="-128"/>
                <a:cs typeface="ＭＳ Ｐゴシック" charset="-128"/>
              </a:rPr>
              <a:t>k</a:t>
            </a:r>
            <a:r>
              <a:rPr lang="en-US" baseline="-25000" dirty="0" err="1">
                <a:solidFill>
                  <a:prstClr val="black"/>
                </a:solidFill>
                <a:latin typeface="Arial" pitchFamily="-112" charset="0"/>
                <a:ea typeface="ＭＳ Ｐゴシック" charset="-128"/>
                <a:cs typeface="ＭＳ Ｐゴシック" charset="-128"/>
              </a:rPr>
              <a:t>max</a:t>
            </a:r>
            <a:endParaRPr lang="en-US" dirty="0">
              <a:solidFill>
                <a:prstClr val="black"/>
              </a:solidFill>
              <a:latin typeface="Arial" pitchFamily="-112" charset="0"/>
              <a:ea typeface="ＭＳ Ｐゴシック" charset="-128"/>
              <a:cs typeface="ＭＳ Ｐゴシック" charset="-128"/>
            </a:endParaRPr>
          </a:p>
          <a:p>
            <a:pPr>
              <a:buFont typeface="Wingdings" pitchFamily="-112" charset="2"/>
              <a:buChar char="à"/>
            </a:pPr>
            <a:endParaRPr lang="en-US" dirty="0">
              <a:solidFill>
                <a:prstClr val="black"/>
              </a:solidFill>
              <a:latin typeface="Arial" pitchFamily="-112" charset="0"/>
              <a:ea typeface="ＭＳ Ｐゴシック" charset="-128"/>
              <a:cs typeface="ＭＳ Ｐゴシック" charset="-128"/>
            </a:endParaRPr>
          </a:p>
        </p:txBody>
      </p:sp>
      <p:graphicFrame>
        <p:nvGraphicFramePr>
          <p:cNvPr id="70658" name="Object 2"/>
          <p:cNvGraphicFramePr>
            <a:graphicFrameLocks noChangeAspect="1"/>
          </p:cNvGraphicFramePr>
          <p:nvPr/>
        </p:nvGraphicFramePr>
        <p:xfrm>
          <a:off x="3257550" y="1535113"/>
          <a:ext cx="1673225" cy="533400"/>
        </p:xfrm>
        <a:graphic>
          <a:graphicData uri="http://schemas.openxmlformats.org/presentationml/2006/ole">
            <mc:AlternateContent xmlns:mc="http://schemas.openxmlformats.org/markup-compatibility/2006">
              <mc:Choice xmlns:v="urn:schemas-microsoft-com:vml" Requires="v">
                <p:oleObj spid="_x0000_s3074" name="Equation" r:id="rId3" imgW="927100" imgH="355600" progId="Equation.DSMT4">
                  <p:embed/>
                </p:oleObj>
              </mc:Choice>
              <mc:Fallback>
                <p:oleObj name="Equation" r:id="rId3" imgW="927100" imgH="355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7550" y="1535113"/>
                        <a:ext cx="1673225"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61" name="TextBox 13"/>
          <p:cNvSpPr txBox="1">
            <a:spLocks noChangeArrowheads="1"/>
          </p:cNvSpPr>
          <p:nvPr/>
        </p:nvSpPr>
        <p:spPr bwMode="auto">
          <a:xfrm>
            <a:off x="381000" y="2360613"/>
            <a:ext cx="8229600" cy="3692525"/>
          </a:xfrm>
          <a:prstGeom prst="rect">
            <a:avLst/>
          </a:prstGeom>
          <a:noFill/>
          <a:ln w="9525">
            <a:noFill/>
            <a:miter lim="800000"/>
            <a:headEnd/>
            <a:tailEnd/>
          </a:ln>
        </p:spPr>
        <p:txBody>
          <a:bodyPr>
            <a:prstTxWarp prst="textNoShape">
              <a:avLst/>
            </a:prstTxWarp>
            <a:spAutoFit/>
          </a:bodyPr>
          <a:lstStyle/>
          <a:p>
            <a:pPr>
              <a:buFont typeface="Arial" pitchFamily="-112" charset="0"/>
              <a:buChar char="•"/>
            </a:pPr>
            <a:r>
              <a:rPr lang="en-US" dirty="0" err="1">
                <a:solidFill>
                  <a:prstClr val="black"/>
                </a:solidFill>
                <a:latin typeface="Arial" pitchFamily="-112" charset="0"/>
                <a:ea typeface="ＭＳ Ｐゴシック" charset="-128"/>
                <a:cs typeface="ＭＳ Ｐゴシック" charset="-128"/>
              </a:rPr>
              <a:t>k</a:t>
            </a:r>
            <a:r>
              <a:rPr lang="en-US" baseline="-25000" dirty="0" err="1">
                <a:solidFill>
                  <a:prstClr val="black"/>
                </a:solidFill>
                <a:latin typeface="Arial" pitchFamily="-112" charset="0"/>
                <a:ea typeface="ＭＳ Ｐゴシック" charset="-128"/>
                <a:cs typeface="ＭＳ Ｐゴシック" charset="-128"/>
              </a:rPr>
              <a:t>max</a:t>
            </a:r>
            <a:r>
              <a:rPr lang="en-US" dirty="0">
                <a:solidFill>
                  <a:prstClr val="black"/>
                </a:solidFill>
                <a:latin typeface="Arial" pitchFamily="-112" charset="0"/>
                <a:ea typeface="ＭＳ Ｐゴシック" charset="-128"/>
                <a:cs typeface="ＭＳ Ｐゴシック" charset="-128"/>
              </a:rPr>
              <a:t>, increases with the size of the network </a:t>
            </a:r>
          </a:p>
          <a:p>
            <a:pPr lvl="1"/>
            <a:r>
              <a:rPr lang="en-US" dirty="0" err="1">
                <a:solidFill>
                  <a:prstClr val="black"/>
                </a:solidFill>
                <a:latin typeface="Arial" pitchFamily="-112" charset="0"/>
                <a:ea typeface="ＭＳ Ｐゴシック" charset="-128"/>
                <a:cs typeface="ＭＳ Ｐゴシック" charset="-128"/>
                <a:sym typeface="Wingdings" pitchFamily="-112" charset="2"/>
              </a:rPr>
              <a:t></a:t>
            </a:r>
            <a:r>
              <a:rPr lang="en-US" dirty="0" err="1">
                <a:solidFill>
                  <a:prstClr val="black"/>
                </a:solidFill>
                <a:latin typeface="Arial" pitchFamily="-112" charset="0"/>
                <a:ea typeface="ＭＳ Ｐゴシック" charset="-128"/>
                <a:cs typeface="ＭＳ Ｐゴシック" charset="-128"/>
              </a:rPr>
              <a:t>the</a:t>
            </a:r>
            <a:r>
              <a:rPr lang="en-US" dirty="0">
                <a:solidFill>
                  <a:prstClr val="black"/>
                </a:solidFill>
                <a:latin typeface="Arial" pitchFamily="-112" charset="0"/>
                <a:ea typeface="ＭＳ Ｐゴシック" charset="-128"/>
                <a:cs typeface="ＭＳ Ｐゴシック" charset="-128"/>
              </a:rPr>
              <a:t> larger a system is, the larger its biggest hub</a:t>
            </a:r>
          </a:p>
          <a:p>
            <a:pPr lvl="1"/>
            <a:endParaRPr lang="en-US" dirty="0">
              <a:solidFill>
                <a:prstClr val="black"/>
              </a:solidFill>
              <a:latin typeface="Arial" pitchFamily="-112" charset="0"/>
              <a:ea typeface="ＭＳ Ｐゴシック" charset="-128"/>
              <a:cs typeface="ＭＳ Ｐゴシック" charset="-128"/>
            </a:endParaRPr>
          </a:p>
          <a:p>
            <a:pPr>
              <a:buFont typeface="Arial" pitchFamily="-112" charset="0"/>
              <a:buChar char="•"/>
            </a:pPr>
            <a:r>
              <a:rPr lang="en-US" dirty="0">
                <a:solidFill>
                  <a:prstClr val="black"/>
                </a:solidFill>
                <a:latin typeface="Arial" pitchFamily="-112" charset="0"/>
                <a:ea typeface="ＭＳ Ｐゴシック" charset="-128"/>
                <a:cs typeface="ＭＳ Ｐゴシック" charset="-128"/>
              </a:rPr>
              <a:t>For </a:t>
            </a:r>
            <a:r>
              <a:rPr lang="en-US" dirty="0" err="1">
                <a:solidFill>
                  <a:prstClr val="black"/>
                </a:solidFill>
                <a:latin typeface="Arial" pitchFamily="-112" charset="0"/>
                <a:ea typeface="ＭＳ Ｐゴシック" charset="-128"/>
                <a:cs typeface="ＭＳ Ｐゴシック" charset="-128"/>
              </a:rPr>
              <a:t>γ</a:t>
            </a:r>
            <a:r>
              <a:rPr lang="en-US" dirty="0">
                <a:solidFill>
                  <a:prstClr val="black"/>
                </a:solidFill>
                <a:latin typeface="Arial" pitchFamily="-112" charset="0"/>
                <a:ea typeface="ＭＳ Ｐゴシック" charset="-128"/>
                <a:cs typeface="ＭＳ Ｐゴシック" charset="-128"/>
              </a:rPr>
              <a:t>&gt;2  </a:t>
            </a:r>
            <a:r>
              <a:rPr lang="en-US" dirty="0" err="1">
                <a:solidFill>
                  <a:prstClr val="black"/>
                </a:solidFill>
                <a:latin typeface="Arial" pitchFamily="-112" charset="0"/>
                <a:ea typeface="ＭＳ Ｐゴシック" charset="-128"/>
                <a:cs typeface="ＭＳ Ｐゴシック" charset="-128"/>
              </a:rPr>
              <a:t>k</a:t>
            </a:r>
            <a:r>
              <a:rPr lang="en-US" baseline="-25000" dirty="0" err="1">
                <a:solidFill>
                  <a:prstClr val="black"/>
                </a:solidFill>
                <a:latin typeface="Arial" pitchFamily="-112" charset="0"/>
                <a:ea typeface="ＭＳ Ｐゴシック" charset="-128"/>
                <a:cs typeface="ＭＳ Ｐゴシック" charset="-128"/>
              </a:rPr>
              <a:t>max</a:t>
            </a:r>
            <a:r>
              <a:rPr lang="en-US" baseline="-25000" dirty="0">
                <a:solidFill>
                  <a:prstClr val="black"/>
                </a:solidFill>
                <a:latin typeface="Arial" pitchFamily="-112" charset="0"/>
                <a:ea typeface="ＭＳ Ｐゴシック" charset="-128"/>
                <a:cs typeface="ＭＳ Ｐゴシック" charset="-128"/>
              </a:rPr>
              <a:t> </a:t>
            </a:r>
            <a:r>
              <a:rPr lang="en-US" dirty="0">
                <a:solidFill>
                  <a:prstClr val="black"/>
                </a:solidFill>
                <a:latin typeface="Arial" pitchFamily="-112" charset="0"/>
                <a:ea typeface="ＭＳ Ｐゴシック" charset="-128"/>
                <a:cs typeface="ＭＳ Ｐゴシック" charset="-128"/>
              </a:rPr>
              <a:t>increases slower than N</a:t>
            </a:r>
          </a:p>
          <a:p>
            <a:pPr lvl="1">
              <a:buFont typeface="Wingdings" pitchFamily="-112" charset="2"/>
              <a:buChar char="à"/>
            </a:pPr>
            <a:r>
              <a:rPr lang="en-US" dirty="0">
                <a:solidFill>
                  <a:prstClr val="black"/>
                </a:solidFill>
                <a:latin typeface="Arial" pitchFamily="-112" charset="0"/>
                <a:ea typeface="ＭＳ Ｐゴシック" charset="-128"/>
                <a:cs typeface="ＭＳ Ｐゴシック" charset="-128"/>
              </a:rPr>
              <a:t>the largest hub will contain a decreasing fraction of links as N increases.</a:t>
            </a:r>
          </a:p>
          <a:p>
            <a:pPr lvl="1"/>
            <a:endParaRPr lang="en-US" dirty="0">
              <a:solidFill>
                <a:prstClr val="black"/>
              </a:solidFill>
              <a:latin typeface="Arial" pitchFamily="-112" charset="0"/>
              <a:ea typeface="ＭＳ Ｐゴシック" charset="-128"/>
              <a:cs typeface="ＭＳ Ｐゴシック" charset="-128"/>
            </a:endParaRPr>
          </a:p>
          <a:p>
            <a:pPr>
              <a:buFont typeface="Arial" pitchFamily="-112" charset="0"/>
              <a:buChar char="•"/>
            </a:pPr>
            <a:r>
              <a:rPr lang="en-US" dirty="0">
                <a:solidFill>
                  <a:prstClr val="black"/>
                </a:solidFill>
                <a:latin typeface="Arial" pitchFamily="-112" charset="0"/>
                <a:ea typeface="ＭＳ Ｐゴシック" charset="-128"/>
                <a:cs typeface="ＭＳ Ｐゴシック" charset="-128"/>
              </a:rPr>
              <a:t>For </a:t>
            </a:r>
            <a:r>
              <a:rPr lang="en-US" dirty="0" err="1">
                <a:solidFill>
                  <a:prstClr val="black"/>
                </a:solidFill>
                <a:latin typeface="Arial" pitchFamily="-112" charset="0"/>
                <a:ea typeface="ＭＳ Ｐゴシック" charset="-128"/>
                <a:cs typeface="ＭＳ Ｐゴシック" charset="-128"/>
              </a:rPr>
              <a:t>γ</a:t>
            </a:r>
            <a:r>
              <a:rPr lang="en-US" dirty="0">
                <a:solidFill>
                  <a:prstClr val="black"/>
                </a:solidFill>
                <a:latin typeface="Arial" pitchFamily="-112" charset="0"/>
                <a:ea typeface="ＭＳ Ｐゴシック" charset="-128"/>
                <a:cs typeface="ＭＳ Ｐゴシック" charset="-128"/>
              </a:rPr>
              <a:t>=2     </a:t>
            </a:r>
            <a:r>
              <a:rPr lang="en-US" dirty="0" err="1">
                <a:solidFill>
                  <a:prstClr val="black"/>
                </a:solidFill>
                <a:latin typeface="Arial" pitchFamily="-112" charset="0"/>
                <a:ea typeface="ＭＳ Ｐゴシック" charset="-128"/>
                <a:cs typeface="ＭＳ Ｐゴシック" charset="-128"/>
              </a:rPr>
              <a:t>k</a:t>
            </a:r>
            <a:r>
              <a:rPr lang="en-US" baseline="-25000" dirty="0" err="1">
                <a:solidFill>
                  <a:prstClr val="black"/>
                </a:solidFill>
                <a:latin typeface="Arial" pitchFamily="-112" charset="0"/>
                <a:ea typeface="ＭＳ Ｐゴシック" charset="-128"/>
                <a:cs typeface="ＭＳ Ｐゴシック" charset="-128"/>
              </a:rPr>
              <a:t>max</a:t>
            </a:r>
            <a:r>
              <a:rPr lang="en-US" dirty="0" err="1">
                <a:solidFill>
                  <a:prstClr val="black"/>
                </a:solidFill>
                <a:latin typeface="Arial" pitchFamily="-112" charset="0"/>
                <a:ea typeface="ＭＳ Ｐゴシック" charset="-128"/>
                <a:cs typeface="ＭＳ Ｐゴシック" charset="-128"/>
              </a:rPr>
              <a:t>~N</a:t>
            </a:r>
            <a:r>
              <a:rPr lang="en-US" dirty="0">
                <a:solidFill>
                  <a:prstClr val="black"/>
                </a:solidFill>
                <a:latin typeface="Arial" pitchFamily="-112" charset="0"/>
                <a:ea typeface="ＭＳ Ｐゴシック" charset="-128"/>
                <a:cs typeface="ＭＳ Ｐゴシック" charset="-128"/>
              </a:rPr>
              <a:t>. </a:t>
            </a:r>
          </a:p>
          <a:p>
            <a:pPr lvl="1"/>
            <a:r>
              <a:rPr lang="en-US" dirty="0" err="1">
                <a:solidFill>
                  <a:prstClr val="black"/>
                </a:solidFill>
                <a:latin typeface="Arial" pitchFamily="-112" charset="0"/>
                <a:ea typeface="ＭＳ Ｐゴシック" charset="-128"/>
                <a:cs typeface="ＭＳ Ｐゴシック" charset="-128"/>
                <a:sym typeface="Wingdings" pitchFamily="-112" charset="2"/>
              </a:rPr>
              <a:t></a:t>
            </a:r>
            <a:r>
              <a:rPr lang="en-US" dirty="0">
                <a:solidFill>
                  <a:prstClr val="black"/>
                </a:solidFill>
                <a:latin typeface="Arial" pitchFamily="-112" charset="0"/>
                <a:ea typeface="ＭＳ Ｐゴシック" charset="-128"/>
                <a:cs typeface="ＭＳ Ｐゴシック" charset="-128"/>
                <a:sym typeface="Wingdings" pitchFamily="-112" charset="2"/>
              </a:rPr>
              <a:t> </a:t>
            </a:r>
            <a:r>
              <a:rPr lang="en-US" dirty="0">
                <a:solidFill>
                  <a:prstClr val="black"/>
                </a:solidFill>
                <a:latin typeface="Arial" pitchFamily="-112" charset="0"/>
                <a:ea typeface="ＭＳ Ｐゴシック" charset="-128"/>
                <a:cs typeface="ＭＳ Ｐゴシック" charset="-128"/>
              </a:rPr>
              <a:t>The size of the biggest hub is O(N)</a:t>
            </a:r>
          </a:p>
          <a:p>
            <a:pPr>
              <a:buFont typeface="Arial" pitchFamily="-112" charset="0"/>
              <a:buChar char="•"/>
            </a:pPr>
            <a:endParaRPr lang="en-US" dirty="0">
              <a:solidFill>
                <a:prstClr val="black"/>
              </a:solidFill>
              <a:latin typeface="Arial" pitchFamily="-112" charset="0"/>
              <a:ea typeface="ＭＳ Ｐゴシック" charset="-128"/>
              <a:cs typeface="ＭＳ Ｐゴシック" charset="-128"/>
            </a:endParaRPr>
          </a:p>
          <a:p>
            <a:pPr>
              <a:buFont typeface="Arial" pitchFamily="-112" charset="0"/>
              <a:buChar char="•"/>
            </a:pPr>
            <a:r>
              <a:rPr lang="en-US" dirty="0">
                <a:solidFill>
                  <a:prstClr val="black"/>
                </a:solidFill>
                <a:latin typeface="Arial" pitchFamily="-112" charset="0"/>
                <a:ea typeface="ＭＳ Ｐゴシック" charset="-128"/>
                <a:cs typeface="ＭＳ Ｐゴシック" charset="-128"/>
              </a:rPr>
              <a:t>For </a:t>
            </a:r>
            <a:r>
              <a:rPr lang="en-US" dirty="0" err="1">
                <a:solidFill>
                  <a:prstClr val="black"/>
                </a:solidFill>
                <a:latin typeface="Arial" pitchFamily="-112" charset="0"/>
                <a:ea typeface="ＭＳ Ｐゴシック" charset="-128"/>
                <a:cs typeface="ＭＳ Ｐゴシック" charset="-128"/>
              </a:rPr>
              <a:t>γ</a:t>
            </a:r>
            <a:r>
              <a:rPr lang="en-US" dirty="0">
                <a:solidFill>
                  <a:prstClr val="black"/>
                </a:solidFill>
                <a:latin typeface="Arial" pitchFamily="-112" charset="0"/>
                <a:ea typeface="ＭＳ Ｐゴシック" charset="-128"/>
                <a:cs typeface="ＭＳ Ｐゴシック" charset="-128"/>
              </a:rPr>
              <a:t>&lt;2  </a:t>
            </a:r>
            <a:r>
              <a:rPr lang="en-US" dirty="0" err="1">
                <a:solidFill>
                  <a:prstClr val="black"/>
                </a:solidFill>
                <a:latin typeface="Arial" pitchFamily="-112" charset="0"/>
                <a:ea typeface="ＭＳ Ｐゴシック" charset="-128"/>
                <a:cs typeface="ＭＳ Ｐゴシック" charset="-128"/>
              </a:rPr>
              <a:t>k</a:t>
            </a:r>
            <a:r>
              <a:rPr lang="en-US" baseline="-25000" dirty="0" err="1">
                <a:solidFill>
                  <a:prstClr val="black"/>
                </a:solidFill>
                <a:latin typeface="Arial" pitchFamily="-112" charset="0"/>
                <a:ea typeface="ＭＳ Ｐゴシック" charset="-128"/>
                <a:cs typeface="ＭＳ Ｐゴシック" charset="-128"/>
              </a:rPr>
              <a:t>max</a:t>
            </a:r>
            <a:r>
              <a:rPr lang="en-US" baseline="-25000" dirty="0">
                <a:solidFill>
                  <a:prstClr val="black"/>
                </a:solidFill>
                <a:latin typeface="Arial" pitchFamily="-112" charset="0"/>
                <a:ea typeface="ＭＳ Ｐゴシック" charset="-128"/>
                <a:cs typeface="ＭＳ Ｐゴシック" charset="-128"/>
              </a:rPr>
              <a:t> </a:t>
            </a:r>
            <a:r>
              <a:rPr lang="en-US" dirty="0">
                <a:solidFill>
                  <a:prstClr val="black"/>
                </a:solidFill>
                <a:latin typeface="Arial" pitchFamily="-112" charset="0"/>
                <a:ea typeface="ＭＳ Ｐゴシック" charset="-128"/>
                <a:cs typeface="ＭＳ Ｐゴシック" charset="-128"/>
              </a:rPr>
              <a:t>increases faster than N: condensation phenomena</a:t>
            </a:r>
          </a:p>
          <a:p>
            <a:pPr lvl="1"/>
            <a:r>
              <a:rPr lang="en-US" dirty="0">
                <a:solidFill>
                  <a:prstClr val="black"/>
                </a:solidFill>
                <a:latin typeface="Arial" pitchFamily="-112" charset="0"/>
                <a:ea typeface="ＭＳ Ｐゴシック" charset="-128"/>
                <a:cs typeface="ＭＳ Ｐゴシック" charset="-128"/>
              </a:rPr>
              <a:t> </a:t>
            </a:r>
            <a:r>
              <a:rPr lang="en-US" dirty="0" err="1">
                <a:solidFill>
                  <a:prstClr val="black"/>
                </a:solidFill>
                <a:latin typeface="Arial" pitchFamily="-112" charset="0"/>
                <a:ea typeface="ＭＳ Ｐゴシック" charset="-128"/>
                <a:cs typeface="ＭＳ Ｐゴシック" charset="-128"/>
                <a:sym typeface="Wingdings" pitchFamily="-112" charset="2"/>
              </a:rPr>
              <a:t></a:t>
            </a:r>
            <a:r>
              <a:rPr lang="en-US" dirty="0">
                <a:solidFill>
                  <a:prstClr val="black"/>
                </a:solidFill>
                <a:latin typeface="Arial" pitchFamily="-112" charset="0"/>
                <a:ea typeface="ＭＳ Ｐゴシック" charset="-128"/>
                <a:cs typeface="ＭＳ Ｐゴシック" charset="-128"/>
                <a:sym typeface="Wingdings" pitchFamily="-112" charset="2"/>
              </a:rPr>
              <a:t> the largest hub will grab an increasing fraction of links. </a:t>
            </a:r>
            <a:r>
              <a:rPr lang="en-US" dirty="0">
                <a:solidFill>
                  <a:prstClr val="black"/>
                </a:solidFill>
                <a:latin typeface="Arial" pitchFamily="-112" charset="0"/>
                <a:ea typeface="ＭＳ Ｐゴシック" charset="-128"/>
                <a:cs typeface="ＭＳ Ｐゴシック" charset="-128"/>
              </a:rPr>
              <a:t> Anomaly!</a:t>
            </a:r>
          </a:p>
          <a:p>
            <a:endParaRPr lang="en-US" dirty="0">
              <a:solidFill>
                <a:prstClr val="black"/>
              </a:solidFill>
              <a:latin typeface="Arial" pitchFamily="-112" charset="0"/>
              <a:ea typeface="ＭＳ Ｐゴシック" charset="-128"/>
              <a:cs typeface="ＭＳ Ｐゴシック" charset="-128"/>
            </a:endParaRPr>
          </a:p>
          <a:p>
            <a:r>
              <a:rPr lang="en-US" dirty="0">
                <a:solidFill>
                  <a:prstClr val="black"/>
                </a:solidFill>
                <a:latin typeface="Arial" pitchFamily="-112" charset="0"/>
                <a:ea typeface="ＭＳ Ｐゴシック" charset="-128"/>
                <a:cs typeface="ＭＳ Ｐゴシック" charset="-128"/>
              </a:rPr>
              <a:t>  </a:t>
            </a:r>
          </a:p>
        </p:txBody>
      </p:sp>
      <p:sp>
        <p:nvSpPr>
          <p:cNvPr id="6"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69637" name="TextBox 14"/>
          <p:cNvSpPr txBox="1">
            <a:spLocks noChangeArrowheads="1"/>
          </p:cNvSpPr>
          <p:nvPr/>
        </p:nvSpPr>
        <p:spPr bwMode="auto">
          <a:xfrm>
            <a:off x="1600200" y="0"/>
            <a:ext cx="5224463" cy="584200"/>
          </a:xfrm>
          <a:prstGeom prst="rect">
            <a:avLst/>
          </a:prstGeom>
          <a:noFill/>
          <a:ln w="9525">
            <a:noFill/>
            <a:miter lim="800000"/>
            <a:headEnd/>
            <a:tailEnd/>
          </a:ln>
        </p:spPr>
        <p:txBody>
          <a:bodyPr wrap="none">
            <a:prstTxWarp prst="textNoShape">
              <a:avLst/>
            </a:prstTxWarp>
            <a:spAutoFit/>
          </a:bodyPr>
          <a:lstStyle/>
          <a:p>
            <a:r>
              <a:rPr lang="en-US" sz="3200" b="1">
                <a:solidFill>
                  <a:srgbClr val="FF0000"/>
                </a:solidFill>
                <a:latin typeface="Arial" pitchFamily="-112" charset="0"/>
                <a:ea typeface="ＭＳ Ｐゴシック" charset="-128"/>
                <a:cs typeface="ＭＳ Ｐゴシック" charset="-128"/>
              </a:rPr>
              <a:t>Finite scale-free networks</a:t>
            </a:r>
          </a:p>
        </p:txBody>
      </p:sp>
      <p:graphicFrame>
        <p:nvGraphicFramePr>
          <p:cNvPr id="69635" name="Object 3"/>
          <p:cNvGraphicFramePr>
            <a:graphicFrameLocks noChangeAspect="1"/>
          </p:cNvGraphicFramePr>
          <p:nvPr/>
        </p:nvGraphicFramePr>
        <p:xfrm>
          <a:off x="3735387" y="4452106"/>
          <a:ext cx="1673225" cy="533400"/>
        </p:xfrm>
        <a:graphic>
          <a:graphicData uri="http://schemas.openxmlformats.org/presentationml/2006/ole">
            <mc:AlternateContent xmlns:mc="http://schemas.openxmlformats.org/markup-compatibility/2006">
              <mc:Choice xmlns:v="urn:schemas-microsoft-com:vml" Requires="v">
                <p:oleObj spid="_x0000_s4098" name="Equation" r:id="rId3" imgW="927100" imgH="355600" progId="Equation.DSMT4">
                  <p:embed/>
                </p:oleObj>
              </mc:Choice>
              <mc:Fallback>
                <p:oleObj name="Equation" r:id="rId3" imgW="927100" imgH="355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5387" y="4452106"/>
                        <a:ext cx="1673225"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The size of the largest hub</a:t>
            </a:r>
          </a:p>
        </p:txBody>
      </p:sp>
      <p:pic>
        <p:nvPicPr>
          <p:cNvPr id="2" name="Picture 1"/>
          <p:cNvPicPr>
            <a:picLocks noChangeAspect="1"/>
          </p:cNvPicPr>
          <p:nvPr/>
        </p:nvPicPr>
        <p:blipFill>
          <a:blip r:embed="rId5"/>
          <a:stretch>
            <a:fillRect/>
          </a:stretch>
        </p:blipFill>
        <p:spPr>
          <a:xfrm>
            <a:off x="2026708" y="1143000"/>
            <a:ext cx="4930070" cy="3113728"/>
          </a:xfrm>
          <a:prstGeom prst="rect">
            <a:avLst/>
          </a:prstGeom>
        </p:spPr>
      </p:pic>
      <p:sp>
        <p:nvSpPr>
          <p:cNvPr id="6"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0" y="2134225"/>
            <a:ext cx="9144000" cy="1446550"/>
          </a:xfrm>
          <a:prstGeom prst="rect">
            <a:avLst/>
          </a:prstGeom>
          <a:noFill/>
        </p:spPr>
        <p:txBody>
          <a:bodyPr wrap="square" rtlCol="0">
            <a:spAutoFit/>
          </a:bodyPr>
          <a:lstStyle/>
          <a:p>
            <a:pPr algn="ctr"/>
            <a:r>
              <a:rPr lang="en-US" sz="4400" dirty="0">
                <a:latin typeface="Trajan Pro"/>
                <a:cs typeface="Trajan Pro"/>
              </a:rPr>
              <a:t>The meaning of scale-free</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4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7"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8674" name="TextBox 54"/>
          <p:cNvSpPr txBox="1">
            <a:spLocks noChangeArrowheads="1"/>
          </p:cNvSpPr>
          <p:nvPr/>
        </p:nvSpPr>
        <p:spPr bwMode="auto">
          <a:xfrm>
            <a:off x="330200" y="1423988"/>
            <a:ext cx="8610600" cy="1200150"/>
          </a:xfrm>
          <a:prstGeom prst="rect">
            <a:avLst/>
          </a:prstGeom>
          <a:noFill/>
          <a:ln w="9525">
            <a:noFill/>
            <a:miter lim="800000"/>
            <a:headEnd/>
            <a:tailEnd/>
          </a:ln>
        </p:spPr>
        <p:txBody>
          <a:bodyPr>
            <a:prstTxWarp prst="textNoShape">
              <a:avLst/>
            </a:prstTxWarp>
            <a:spAutoFit/>
          </a:bodyPr>
          <a:lstStyle/>
          <a:p>
            <a:r>
              <a:rPr lang="en-US" b="1">
                <a:latin typeface="Helvetica" pitchFamily="-111" charset="0"/>
                <a:ea typeface="Helvetica" pitchFamily="-111" charset="0"/>
                <a:cs typeface="Helvetica" pitchFamily="-111" charset="0"/>
              </a:rPr>
              <a:t>Definition:</a:t>
            </a:r>
          </a:p>
          <a:p>
            <a:endParaRPr lang="en-US" b="1">
              <a:solidFill>
                <a:srgbClr val="FF0000"/>
              </a:solidFill>
              <a:latin typeface="Helvetica" pitchFamily="-111" charset="0"/>
              <a:ea typeface="Helvetica" pitchFamily="-111" charset="0"/>
              <a:cs typeface="Helvetica" pitchFamily="-111" charset="0"/>
            </a:endParaRPr>
          </a:p>
          <a:p>
            <a:r>
              <a:rPr lang="en-US" b="1">
                <a:solidFill>
                  <a:srgbClr val="FF0000"/>
                </a:solidFill>
                <a:latin typeface="Helvetica" pitchFamily="-111" charset="0"/>
                <a:ea typeface="Helvetica" pitchFamily="-111" charset="0"/>
                <a:cs typeface="Helvetica" pitchFamily="-111" charset="0"/>
              </a:rPr>
              <a:t>Networks with a power law tail in their degree distribution are called </a:t>
            </a:r>
          </a:p>
          <a:p>
            <a:r>
              <a:rPr lang="en-US" b="1">
                <a:solidFill>
                  <a:srgbClr val="FF0000"/>
                </a:solidFill>
                <a:latin typeface="Helvetica" pitchFamily="-111" charset="0"/>
                <a:ea typeface="Helvetica" pitchFamily="-111" charset="0"/>
                <a:cs typeface="Helvetica" pitchFamily="-111" charset="0"/>
              </a:rPr>
              <a:t>‘scale-free networks’ </a:t>
            </a:r>
          </a:p>
        </p:txBody>
      </p:sp>
      <p:sp>
        <p:nvSpPr>
          <p:cNvPr id="28675" name="TextBox 55"/>
          <p:cNvSpPr txBox="1">
            <a:spLocks noChangeArrowheads="1"/>
          </p:cNvSpPr>
          <p:nvPr/>
        </p:nvSpPr>
        <p:spPr bwMode="auto">
          <a:xfrm>
            <a:off x="342900" y="2857500"/>
            <a:ext cx="3738563" cy="646113"/>
          </a:xfrm>
          <a:prstGeom prst="rect">
            <a:avLst/>
          </a:prstGeom>
          <a:noFill/>
          <a:ln w="9525">
            <a:noFill/>
            <a:miter lim="800000"/>
            <a:headEnd/>
            <a:tailEnd/>
          </a:ln>
        </p:spPr>
        <p:txBody>
          <a:bodyPr wrap="none">
            <a:prstTxWarp prst="textNoShape">
              <a:avLst/>
            </a:prstTxWarp>
            <a:spAutoFit/>
          </a:bodyPr>
          <a:lstStyle/>
          <a:p>
            <a:r>
              <a:rPr lang="en-US">
                <a:latin typeface="Helvetica" pitchFamily="-111" charset="0"/>
                <a:ea typeface="Helvetica" pitchFamily="-111" charset="0"/>
                <a:cs typeface="Helvetica" pitchFamily="-111" charset="0"/>
              </a:rPr>
              <a:t>Where does the name come from?</a:t>
            </a:r>
          </a:p>
          <a:p>
            <a:endParaRPr lang="en-US"/>
          </a:p>
        </p:txBody>
      </p:sp>
      <p:sp>
        <p:nvSpPr>
          <p:cNvPr id="28676" name="Rectangle 2"/>
          <p:cNvSpPr>
            <a:spLocks noChangeArrowheads="1"/>
          </p:cNvSpPr>
          <p:nvPr/>
        </p:nvSpPr>
        <p:spPr bwMode="auto">
          <a:xfrm>
            <a:off x="342900" y="3640138"/>
            <a:ext cx="7623175" cy="831850"/>
          </a:xfrm>
          <a:prstGeom prst="rect">
            <a:avLst/>
          </a:prstGeom>
          <a:noFill/>
          <a:ln w="9525">
            <a:noFill/>
            <a:miter lim="800000"/>
            <a:headEnd/>
            <a:tailEnd/>
          </a:ln>
        </p:spPr>
        <p:txBody>
          <a:bodyPr>
            <a:prstTxWarp prst="textNoShape">
              <a:avLst/>
            </a:prstTxWarp>
            <a:spAutoFit/>
          </a:bodyPr>
          <a:lstStyle/>
          <a:p>
            <a:r>
              <a:rPr lang="en-GB" sz="2400" b="1">
                <a:solidFill>
                  <a:srgbClr val="0000FF"/>
                </a:solidFill>
                <a:latin typeface="Helvetica" pitchFamily="-111" charset="0"/>
                <a:ea typeface="Helvetica" pitchFamily="-111" charset="0"/>
                <a:cs typeface="Helvetica" pitchFamily="-111" charset="0"/>
              </a:rPr>
              <a:t>Critical Phenomena and scale-invariance</a:t>
            </a:r>
          </a:p>
          <a:p>
            <a:r>
              <a:rPr lang="en-GB" sz="2400">
                <a:latin typeface="Helvetica" pitchFamily="-111" charset="0"/>
                <a:ea typeface="Helvetica" pitchFamily="-111" charset="0"/>
                <a:cs typeface="Helvetica" pitchFamily="-111" charset="0"/>
              </a:rPr>
              <a:t> (a detour)</a:t>
            </a:r>
            <a:endParaRPr lang="en-US" sz="2400">
              <a:latin typeface="Helvetica" pitchFamily="-111" charset="0"/>
              <a:ea typeface="Helvetica" pitchFamily="-111" charset="0"/>
              <a:cs typeface="Helvetica" pitchFamily="-111" charset="0"/>
            </a:endParaRPr>
          </a:p>
        </p:txBody>
      </p:sp>
      <p:sp>
        <p:nvSpPr>
          <p:cNvPr id="28677" name="TextBox 2"/>
          <p:cNvSpPr txBox="1">
            <a:spLocks noChangeArrowheads="1"/>
          </p:cNvSpPr>
          <p:nvPr/>
        </p:nvSpPr>
        <p:spPr bwMode="auto">
          <a:xfrm>
            <a:off x="4729163" y="6362700"/>
            <a:ext cx="3236912" cy="369888"/>
          </a:xfrm>
          <a:prstGeom prst="rect">
            <a:avLst/>
          </a:prstGeom>
          <a:noFill/>
          <a:ln w="9525">
            <a:noFill/>
            <a:miter lim="800000"/>
            <a:headEnd/>
            <a:tailEnd/>
          </a:ln>
        </p:spPr>
        <p:txBody>
          <a:bodyPr wrap="none">
            <a:prstTxWarp prst="textNoShape">
              <a:avLst/>
            </a:prstTxWarp>
            <a:spAutoFit/>
          </a:bodyPr>
          <a:lstStyle/>
          <a:p>
            <a:r>
              <a:rPr lang="en-US"/>
              <a:t>Slides after </a:t>
            </a:r>
            <a:r>
              <a:rPr lang="en-US" b="1"/>
              <a:t>Dante R. Chialvo </a:t>
            </a:r>
            <a:endParaRPr lang="en-US"/>
          </a:p>
        </p:txBody>
      </p:sp>
      <p:sp>
        <p:nvSpPr>
          <p:cNvPr id="28678" name="TextBox 2"/>
          <p:cNvSpPr txBox="1">
            <a:spLocks noChangeArrowheads="1"/>
          </p:cNvSpPr>
          <p:nvPr/>
        </p:nvSpPr>
        <p:spPr bwMode="auto">
          <a:xfrm>
            <a:off x="330200" y="5264150"/>
            <a:ext cx="1881188" cy="246063"/>
          </a:xfrm>
          <a:prstGeom prst="rect">
            <a:avLst/>
          </a:prstGeom>
          <a:noFill/>
          <a:ln w="9525">
            <a:noFill/>
            <a:miter lim="800000"/>
            <a:headEnd/>
            <a:tailEnd/>
          </a:ln>
        </p:spPr>
        <p:txBody>
          <a:bodyPr wrap="none">
            <a:prstTxWarp prst="textNoShape">
              <a:avLst/>
            </a:prstTxWarp>
            <a:spAutoFit/>
          </a:bodyPr>
          <a:lstStyle/>
          <a:p>
            <a:r>
              <a:rPr lang="en-US" sz="1000">
                <a:latin typeface="Helvetica" pitchFamily="-111" charset="0"/>
                <a:ea typeface="Helvetica" pitchFamily="-111" charset="0"/>
                <a:cs typeface="Helvetica" pitchFamily="-111" charset="0"/>
              </a:rPr>
              <a:t>Slides after </a:t>
            </a:r>
            <a:r>
              <a:rPr lang="en-US" sz="1000" b="1">
                <a:latin typeface="Helvetica" pitchFamily="-111" charset="0"/>
                <a:ea typeface="Helvetica" pitchFamily="-111" charset="0"/>
                <a:cs typeface="Helvetica" pitchFamily="-111" charset="0"/>
              </a:rPr>
              <a:t>Dante R. Chialvo </a:t>
            </a:r>
            <a:endParaRPr lang="en-US" sz="1000">
              <a:latin typeface="Helvetica" pitchFamily="-111" charset="0"/>
              <a:ea typeface="Helvetica" pitchFamily="-111" charset="0"/>
              <a:cs typeface="Helvetica" pitchFamily="-111" charset="0"/>
            </a:endParaRPr>
          </a:p>
        </p:txBody>
      </p:sp>
      <p:sp>
        <p:nvSpPr>
          <p:cNvPr id="28680"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Scale-free networks: Definition</a:t>
            </a:r>
          </a:p>
        </p:txBody>
      </p:sp>
      <p:sp>
        <p:nvSpPr>
          <p:cNvPr id="10"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71682"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Trajan Pro" pitchFamily="-84" charset="0"/>
                <a:ea typeface="Helvetica" pitchFamily="-84" charset="0"/>
                <a:cs typeface="Helvetica" pitchFamily="-84" charset="0"/>
              </a:rPr>
              <a:t>Phase transitions in complex systems I: Magnetism</a:t>
            </a:r>
          </a:p>
        </p:txBody>
      </p:sp>
      <p:pic>
        <p:nvPicPr>
          <p:cNvPr id="71683" name="Picture 9" descr="F-RG-spins-marci.jpg"/>
          <p:cNvPicPr>
            <a:picLocks noChangeAspect="1"/>
          </p:cNvPicPr>
          <p:nvPr/>
        </p:nvPicPr>
        <p:blipFill>
          <a:blip r:embed="rId2"/>
          <a:srcRect/>
          <a:stretch>
            <a:fillRect/>
          </a:stretch>
        </p:blipFill>
        <p:spPr bwMode="auto">
          <a:xfrm>
            <a:off x="0" y="612370"/>
            <a:ext cx="9144000" cy="3200400"/>
          </a:xfrm>
          <a:prstGeom prst="rect">
            <a:avLst/>
          </a:prstGeom>
          <a:noFill/>
          <a:ln w="9525">
            <a:noFill/>
            <a:miter lim="800000"/>
            <a:headEnd/>
            <a:tailEnd/>
          </a:ln>
        </p:spPr>
      </p:pic>
      <p:pic>
        <p:nvPicPr>
          <p:cNvPr id="4" name="Picture 58" descr="Screen shot 2010-02-17 at 13.24.13 PM.png"/>
          <p:cNvPicPr>
            <a:picLocks noChangeAspect="1"/>
          </p:cNvPicPr>
          <p:nvPr/>
        </p:nvPicPr>
        <p:blipFill>
          <a:blip r:embed="rId3"/>
          <a:srcRect/>
          <a:stretch>
            <a:fillRect/>
          </a:stretch>
        </p:blipFill>
        <p:spPr bwMode="auto">
          <a:xfrm>
            <a:off x="4101966" y="823516"/>
            <a:ext cx="2514600" cy="273050"/>
          </a:xfrm>
          <a:prstGeom prst="rect">
            <a:avLst/>
          </a:prstGeom>
          <a:noFill/>
          <a:ln w="9525">
            <a:noFill/>
            <a:miter lim="800000"/>
            <a:headEnd/>
            <a:tailEnd/>
          </a:ln>
        </p:spPr>
      </p:pic>
      <p:pic>
        <p:nvPicPr>
          <p:cNvPr id="5" name="Picture 5"/>
          <p:cNvPicPr>
            <a:picLocks noChangeAspect="1" noChangeArrowheads="1"/>
          </p:cNvPicPr>
          <p:nvPr/>
        </p:nvPicPr>
        <p:blipFill>
          <a:blip r:embed="rId4"/>
          <a:srcRect/>
          <a:stretch>
            <a:fillRect/>
          </a:stretch>
        </p:blipFill>
        <p:spPr bwMode="auto">
          <a:xfrm>
            <a:off x="601663" y="4043363"/>
            <a:ext cx="1439862" cy="1200150"/>
          </a:xfrm>
          <a:prstGeom prst="rect">
            <a:avLst/>
          </a:prstGeom>
          <a:noFill/>
          <a:ln w="9525">
            <a:noFill/>
            <a:miter lim="800000"/>
            <a:headEnd type="none" w="sm" len="sm"/>
            <a:tailEnd type="none" w="sm" len="sm"/>
          </a:ln>
        </p:spPr>
      </p:pic>
      <p:pic>
        <p:nvPicPr>
          <p:cNvPr id="6" name="Picture 7"/>
          <p:cNvPicPr>
            <a:picLocks noChangeAspect="1" noChangeArrowheads="1"/>
          </p:cNvPicPr>
          <p:nvPr/>
        </p:nvPicPr>
        <p:blipFill>
          <a:blip r:embed="rId5"/>
          <a:srcRect/>
          <a:stretch>
            <a:fillRect/>
          </a:stretch>
        </p:blipFill>
        <p:spPr bwMode="auto">
          <a:xfrm>
            <a:off x="2201863" y="3994150"/>
            <a:ext cx="1439862" cy="1200150"/>
          </a:xfrm>
          <a:prstGeom prst="rect">
            <a:avLst/>
          </a:prstGeom>
          <a:noFill/>
          <a:ln w="9525">
            <a:noFill/>
            <a:miter lim="800000"/>
            <a:headEnd type="none" w="sm" len="sm"/>
            <a:tailEnd type="none" w="sm" len="sm"/>
          </a:ln>
        </p:spPr>
      </p:pic>
      <p:sp>
        <p:nvSpPr>
          <p:cNvPr id="7" name="Text Box 12"/>
          <p:cNvSpPr txBox="1">
            <a:spLocks noChangeArrowheads="1"/>
          </p:cNvSpPr>
          <p:nvPr/>
        </p:nvSpPr>
        <p:spPr bwMode="auto">
          <a:xfrm>
            <a:off x="601663" y="3787775"/>
            <a:ext cx="1008062" cy="276225"/>
          </a:xfrm>
          <a:prstGeom prst="rect">
            <a:avLst/>
          </a:prstGeom>
          <a:noFill/>
          <a:ln w="9525">
            <a:noFill/>
            <a:miter lim="800000"/>
            <a:headEnd type="none" w="sm" len="sm"/>
            <a:tailEnd type="none" w="sm" len="sm"/>
          </a:ln>
        </p:spPr>
        <p:txBody>
          <a:bodyPr>
            <a:prstTxWarp prst="textNoShape">
              <a:avLst/>
            </a:prstTxWarp>
            <a:spAutoFit/>
          </a:bodyPr>
          <a:lstStyle/>
          <a:p>
            <a:pPr>
              <a:spcBef>
                <a:spcPct val="50000"/>
              </a:spcBef>
            </a:pPr>
            <a:r>
              <a:rPr lang="en-US" sz="1200"/>
              <a:t>T = 0.99 T</a:t>
            </a:r>
            <a:r>
              <a:rPr lang="en-US" sz="1200" baseline="-25000"/>
              <a:t>c</a:t>
            </a:r>
            <a:endParaRPr lang="es-ES" sz="1200" baseline="-25000"/>
          </a:p>
        </p:txBody>
      </p:sp>
      <p:sp>
        <p:nvSpPr>
          <p:cNvPr id="8" name="Text Box 13"/>
          <p:cNvSpPr txBox="1">
            <a:spLocks noChangeArrowheads="1"/>
          </p:cNvSpPr>
          <p:nvPr/>
        </p:nvSpPr>
        <p:spPr bwMode="auto">
          <a:xfrm>
            <a:off x="2227263" y="3765550"/>
            <a:ext cx="1006475" cy="277813"/>
          </a:xfrm>
          <a:prstGeom prst="rect">
            <a:avLst/>
          </a:prstGeom>
          <a:noFill/>
          <a:ln w="9525">
            <a:noFill/>
            <a:miter lim="800000"/>
            <a:headEnd type="none" w="sm" len="sm"/>
            <a:tailEnd type="none" w="sm" len="sm"/>
          </a:ln>
        </p:spPr>
        <p:txBody>
          <a:bodyPr>
            <a:prstTxWarp prst="textNoShape">
              <a:avLst/>
            </a:prstTxWarp>
            <a:spAutoFit/>
          </a:bodyPr>
          <a:lstStyle/>
          <a:p>
            <a:pPr>
              <a:spcBef>
                <a:spcPct val="50000"/>
              </a:spcBef>
            </a:pPr>
            <a:r>
              <a:rPr lang="en-US" sz="1200"/>
              <a:t>T = 0.999 T</a:t>
            </a:r>
            <a:r>
              <a:rPr lang="en-US" sz="1200" baseline="-25000"/>
              <a:t>c</a:t>
            </a:r>
            <a:endParaRPr lang="es-ES" sz="1200" baseline="-25000"/>
          </a:p>
        </p:txBody>
      </p:sp>
      <p:sp>
        <p:nvSpPr>
          <p:cNvPr id="9" name="Line 19"/>
          <p:cNvSpPr>
            <a:spLocks noChangeShapeType="1"/>
          </p:cNvSpPr>
          <p:nvPr/>
        </p:nvSpPr>
        <p:spPr bwMode="auto">
          <a:xfrm>
            <a:off x="1825625" y="5122863"/>
            <a:ext cx="0" cy="420687"/>
          </a:xfrm>
          <a:prstGeom prst="line">
            <a:avLst/>
          </a:prstGeom>
          <a:noFill/>
          <a:ln w="9525">
            <a:solidFill>
              <a:schemeClr val="tx1"/>
            </a:solidFill>
            <a:miter lim="800000"/>
            <a:headEnd type="none" w="sm" len="sm"/>
            <a:tailEnd type="none" w="sm" len="sm"/>
          </a:ln>
        </p:spPr>
        <p:txBody>
          <a:bodyPr wrap="none">
            <a:prstTxWarp prst="textNoShape">
              <a:avLst/>
            </a:prstTxWarp>
          </a:bodyPr>
          <a:lstStyle/>
          <a:p>
            <a:endParaRPr lang="en-US"/>
          </a:p>
        </p:txBody>
      </p:sp>
      <p:sp>
        <p:nvSpPr>
          <p:cNvPr id="10" name="Line 20"/>
          <p:cNvSpPr>
            <a:spLocks noChangeShapeType="1"/>
          </p:cNvSpPr>
          <p:nvPr/>
        </p:nvSpPr>
        <p:spPr bwMode="auto">
          <a:xfrm>
            <a:off x="1898650" y="5122863"/>
            <a:ext cx="0" cy="420687"/>
          </a:xfrm>
          <a:prstGeom prst="line">
            <a:avLst/>
          </a:prstGeom>
          <a:noFill/>
          <a:ln w="9525">
            <a:solidFill>
              <a:schemeClr val="tx1"/>
            </a:solidFill>
            <a:miter lim="800000"/>
            <a:headEnd type="none" w="sm" len="sm"/>
            <a:tailEnd type="none" w="sm" len="sm"/>
          </a:ln>
        </p:spPr>
        <p:txBody>
          <a:bodyPr wrap="none">
            <a:prstTxWarp prst="textNoShape">
              <a:avLst/>
            </a:prstTxWarp>
          </a:bodyPr>
          <a:lstStyle/>
          <a:p>
            <a:endParaRPr lang="en-US"/>
          </a:p>
        </p:txBody>
      </p:sp>
      <p:sp>
        <p:nvSpPr>
          <p:cNvPr id="11" name="Line 21"/>
          <p:cNvSpPr>
            <a:spLocks noChangeShapeType="1"/>
          </p:cNvSpPr>
          <p:nvPr/>
        </p:nvSpPr>
        <p:spPr bwMode="auto">
          <a:xfrm>
            <a:off x="1754188" y="5483225"/>
            <a:ext cx="215900" cy="0"/>
          </a:xfrm>
          <a:prstGeom prst="line">
            <a:avLst/>
          </a:prstGeom>
          <a:noFill/>
          <a:ln w="9525">
            <a:solidFill>
              <a:schemeClr val="tx1"/>
            </a:solidFill>
            <a:miter lim="800000"/>
            <a:headEnd type="none" w="sm" len="sm"/>
            <a:tailEnd type="none" w="sm" len="sm"/>
          </a:ln>
        </p:spPr>
        <p:txBody>
          <a:bodyPr wrap="none">
            <a:prstTxWarp prst="textNoShape">
              <a:avLst/>
            </a:prstTxWarp>
          </a:bodyPr>
          <a:lstStyle/>
          <a:p>
            <a:endParaRPr lang="en-US"/>
          </a:p>
        </p:txBody>
      </p:sp>
      <p:sp>
        <p:nvSpPr>
          <p:cNvPr id="12" name="Line 22"/>
          <p:cNvSpPr>
            <a:spLocks noChangeShapeType="1"/>
          </p:cNvSpPr>
          <p:nvPr/>
        </p:nvSpPr>
        <p:spPr bwMode="auto">
          <a:xfrm>
            <a:off x="2489200" y="5073650"/>
            <a:ext cx="0" cy="420688"/>
          </a:xfrm>
          <a:prstGeom prst="line">
            <a:avLst/>
          </a:prstGeom>
          <a:noFill/>
          <a:ln w="9525">
            <a:solidFill>
              <a:schemeClr val="tx1"/>
            </a:solidFill>
            <a:miter lim="800000"/>
            <a:headEnd type="none" w="sm" len="sm"/>
            <a:tailEnd type="none" w="sm" len="sm"/>
          </a:ln>
        </p:spPr>
        <p:txBody>
          <a:bodyPr wrap="none">
            <a:prstTxWarp prst="textNoShape">
              <a:avLst/>
            </a:prstTxWarp>
          </a:bodyPr>
          <a:lstStyle/>
          <a:p>
            <a:endParaRPr lang="en-US"/>
          </a:p>
        </p:txBody>
      </p:sp>
      <p:sp>
        <p:nvSpPr>
          <p:cNvPr id="13" name="Line 23"/>
          <p:cNvSpPr>
            <a:spLocks noChangeShapeType="1"/>
          </p:cNvSpPr>
          <p:nvPr/>
        </p:nvSpPr>
        <p:spPr bwMode="auto">
          <a:xfrm>
            <a:off x="2705100" y="5073650"/>
            <a:ext cx="0" cy="420688"/>
          </a:xfrm>
          <a:prstGeom prst="line">
            <a:avLst/>
          </a:prstGeom>
          <a:noFill/>
          <a:ln w="9525">
            <a:solidFill>
              <a:schemeClr val="tx1"/>
            </a:solidFill>
            <a:miter lim="800000"/>
            <a:headEnd type="none" w="sm" len="sm"/>
            <a:tailEnd type="none" w="sm" len="sm"/>
          </a:ln>
        </p:spPr>
        <p:txBody>
          <a:bodyPr wrap="none">
            <a:prstTxWarp prst="textNoShape">
              <a:avLst/>
            </a:prstTxWarp>
          </a:bodyPr>
          <a:lstStyle/>
          <a:p>
            <a:endParaRPr lang="en-US"/>
          </a:p>
        </p:txBody>
      </p:sp>
      <p:sp>
        <p:nvSpPr>
          <p:cNvPr id="14" name="Line 24"/>
          <p:cNvSpPr>
            <a:spLocks noChangeShapeType="1"/>
          </p:cNvSpPr>
          <p:nvPr/>
        </p:nvSpPr>
        <p:spPr bwMode="auto">
          <a:xfrm>
            <a:off x="2346325" y="5434013"/>
            <a:ext cx="431800" cy="0"/>
          </a:xfrm>
          <a:prstGeom prst="line">
            <a:avLst/>
          </a:prstGeom>
          <a:noFill/>
          <a:ln w="9525">
            <a:solidFill>
              <a:schemeClr val="tx1"/>
            </a:solidFill>
            <a:miter lim="800000"/>
            <a:headEnd type="none" w="sm" len="sm"/>
            <a:tailEnd type="none" w="sm" len="sm"/>
          </a:ln>
        </p:spPr>
        <p:txBody>
          <a:bodyPr wrap="none">
            <a:prstTxWarp prst="textNoShape">
              <a:avLst/>
            </a:prstTxWarp>
          </a:bodyPr>
          <a:lstStyle/>
          <a:p>
            <a:endParaRPr lang="en-US"/>
          </a:p>
        </p:txBody>
      </p:sp>
      <p:sp>
        <p:nvSpPr>
          <p:cNvPr id="15" name="Text Box 25"/>
          <p:cNvSpPr txBox="1">
            <a:spLocks noChangeArrowheads="1"/>
          </p:cNvSpPr>
          <p:nvPr/>
        </p:nvSpPr>
        <p:spPr bwMode="auto">
          <a:xfrm>
            <a:off x="1731963" y="5434013"/>
            <a:ext cx="215900" cy="584200"/>
          </a:xfrm>
          <a:prstGeom prst="rect">
            <a:avLst/>
          </a:prstGeom>
          <a:noFill/>
          <a:ln w="9525">
            <a:noFill/>
            <a:miter lim="800000"/>
            <a:headEnd type="none" w="sm" len="sm"/>
            <a:tailEnd type="none" w="sm" len="sm"/>
          </a:ln>
        </p:spPr>
        <p:txBody>
          <a:bodyPr>
            <a:prstTxWarp prst="textNoShape">
              <a:avLst/>
            </a:prstTxWarp>
            <a:spAutoFit/>
          </a:bodyPr>
          <a:lstStyle/>
          <a:p>
            <a:pPr>
              <a:spcBef>
                <a:spcPct val="50000"/>
              </a:spcBef>
            </a:pPr>
            <a:r>
              <a:rPr lang="el-GR" sz="1600">
                <a:ea typeface="Times New Roman" pitchFamily="-111" charset="0"/>
                <a:cs typeface="Times New Roman" pitchFamily="-111" charset="0"/>
              </a:rPr>
              <a:t>ξ</a:t>
            </a:r>
          </a:p>
        </p:txBody>
      </p:sp>
      <p:sp>
        <p:nvSpPr>
          <p:cNvPr id="16" name="Text Box 26"/>
          <p:cNvSpPr txBox="1">
            <a:spLocks noChangeArrowheads="1"/>
          </p:cNvSpPr>
          <p:nvPr/>
        </p:nvSpPr>
        <p:spPr bwMode="auto">
          <a:xfrm>
            <a:off x="2455863" y="5372100"/>
            <a:ext cx="215900" cy="585788"/>
          </a:xfrm>
          <a:prstGeom prst="rect">
            <a:avLst/>
          </a:prstGeom>
          <a:noFill/>
          <a:ln w="9525">
            <a:noFill/>
            <a:miter lim="800000"/>
            <a:headEnd type="none" w="sm" len="sm"/>
            <a:tailEnd type="none" w="sm" len="sm"/>
          </a:ln>
        </p:spPr>
        <p:txBody>
          <a:bodyPr>
            <a:prstTxWarp prst="textNoShape">
              <a:avLst/>
            </a:prstTxWarp>
            <a:spAutoFit/>
          </a:bodyPr>
          <a:lstStyle/>
          <a:p>
            <a:pPr>
              <a:spcBef>
                <a:spcPct val="50000"/>
              </a:spcBef>
            </a:pPr>
            <a:r>
              <a:rPr lang="el-GR" sz="1600">
                <a:ea typeface="Times New Roman" pitchFamily="-111" charset="0"/>
                <a:cs typeface="Times New Roman" pitchFamily="-111" charset="0"/>
              </a:rPr>
              <a:t>ξ</a:t>
            </a:r>
          </a:p>
        </p:txBody>
      </p:sp>
      <p:pic>
        <p:nvPicPr>
          <p:cNvPr id="17" name="Picture 6"/>
          <p:cNvPicPr>
            <a:picLocks noChangeAspect="1" noChangeArrowheads="1"/>
          </p:cNvPicPr>
          <p:nvPr/>
        </p:nvPicPr>
        <p:blipFill>
          <a:blip r:embed="rId6"/>
          <a:srcRect/>
          <a:stretch>
            <a:fillRect/>
          </a:stretch>
        </p:blipFill>
        <p:spPr bwMode="auto">
          <a:xfrm>
            <a:off x="3797300" y="4000500"/>
            <a:ext cx="1439863" cy="1200150"/>
          </a:xfrm>
          <a:prstGeom prst="rect">
            <a:avLst/>
          </a:prstGeom>
          <a:noFill/>
          <a:ln w="9525">
            <a:noFill/>
            <a:miter lim="800000"/>
            <a:headEnd type="none" w="sm" len="sm"/>
            <a:tailEnd type="none" w="sm" len="sm"/>
          </a:ln>
        </p:spPr>
      </p:pic>
      <p:pic>
        <p:nvPicPr>
          <p:cNvPr id="18" name="Picture 9"/>
          <p:cNvPicPr>
            <a:picLocks noChangeAspect="1" noChangeArrowheads="1"/>
          </p:cNvPicPr>
          <p:nvPr/>
        </p:nvPicPr>
        <p:blipFill>
          <a:blip r:embed="rId7"/>
          <a:srcRect/>
          <a:stretch>
            <a:fillRect/>
          </a:stretch>
        </p:blipFill>
        <p:spPr bwMode="auto">
          <a:xfrm>
            <a:off x="5486400" y="3979863"/>
            <a:ext cx="1439863" cy="1200150"/>
          </a:xfrm>
          <a:prstGeom prst="rect">
            <a:avLst/>
          </a:prstGeom>
          <a:noFill/>
          <a:ln w="9525">
            <a:noFill/>
            <a:miter lim="800000"/>
            <a:headEnd type="none" w="sm" len="sm"/>
            <a:tailEnd type="none" w="sm" len="sm"/>
          </a:ln>
        </p:spPr>
      </p:pic>
      <p:sp>
        <p:nvSpPr>
          <p:cNvPr id="19" name="Text Box 14"/>
          <p:cNvSpPr txBox="1">
            <a:spLocks noChangeArrowheads="1"/>
          </p:cNvSpPr>
          <p:nvPr/>
        </p:nvSpPr>
        <p:spPr bwMode="auto">
          <a:xfrm>
            <a:off x="3830638" y="3703638"/>
            <a:ext cx="865187" cy="339725"/>
          </a:xfrm>
          <a:prstGeom prst="rect">
            <a:avLst/>
          </a:prstGeom>
          <a:noFill/>
          <a:ln w="9525">
            <a:noFill/>
            <a:miter lim="800000"/>
            <a:headEnd type="none" w="sm" len="sm"/>
            <a:tailEnd type="none" w="sm" len="sm"/>
          </a:ln>
        </p:spPr>
        <p:txBody>
          <a:bodyPr>
            <a:prstTxWarp prst="textNoShape">
              <a:avLst/>
            </a:prstTxWarp>
            <a:spAutoFit/>
          </a:bodyPr>
          <a:lstStyle/>
          <a:p>
            <a:pPr>
              <a:spcBef>
                <a:spcPct val="50000"/>
              </a:spcBef>
            </a:pPr>
            <a:r>
              <a:rPr lang="en-US" sz="1600" b="1">
                <a:solidFill>
                  <a:srgbClr val="FF0000"/>
                </a:solidFill>
                <a:latin typeface="Helvetica" pitchFamily="-111" charset="0"/>
                <a:ea typeface="Helvetica" pitchFamily="-111" charset="0"/>
                <a:cs typeface="Helvetica" pitchFamily="-111" charset="0"/>
              </a:rPr>
              <a:t>T = T</a:t>
            </a:r>
            <a:r>
              <a:rPr lang="en-US" sz="1600" b="1" baseline="-25000">
                <a:solidFill>
                  <a:srgbClr val="FF0000"/>
                </a:solidFill>
                <a:latin typeface="Helvetica" pitchFamily="-111" charset="0"/>
                <a:ea typeface="Helvetica" pitchFamily="-111" charset="0"/>
                <a:cs typeface="Helvetica" pitchFamily="-111" charset="0"/>
              </a:rPr>
              <a:t>c</a:t>
            </a:r>
            <a:endParaRPr lang="es-ES" sz="1600" b="1" baseline="-25000">
              <a:solidFill>
                <a:srgbClr val="FF0000"/>
              </a:solidFill>
              <a:latin typeface="Helvetica" pitchFamily="-111" charset="0"/>
              <a:ea typeface="Helvetica" pitchFamily="-111" charset="0"/>
              <a:cs typeface="Helvetica" pitchFamily="-111" charset="0"/>
            </a:endParaRPr>
          </a:p>
        </p:txBody>
      </p:sp>
      <p:pic>
        <p:nvPicPr>
          <p:cNvPr id="20" name="Picture 15"/>
          <p:cNvPicPr>
            <a:picLocks noChangeAspect="1" noChangeArrowheads="1"/>
          </p:cNvPicPr>
          <p:nvPr/>
        </p:nvPicPr>
        <p:blipFill>
          <a:blip r:embed="rId8"/>
          <a:srcRect/>
          <a:stretch>
            <a:fillRect/>
          </a:stretch>
        </p:blipFill>
        <p:spPr bwMode="auto">
          <a:xfrm>
            <a:off x="7091363" y="3979863"/>
            <a:ext cx="1439862" cy="1200150"/>
          </a:xfrm>
          <a:prstGeom prst="rect">
            <a:avLst/>
          </a:prstGeom>
          <a:noFill/>
          <a:ln w="9525">
            <a:noFill/>
            <a:miter lim="800000"/>
            <a:headEnd type="none" w="sm" len="sm"/>
            <a:tailEnd type="none" w="sm" len="sm"/>
          </a:ln>
        </p:spPr>
      </p:pic>
      <p:sp>
        <p:nvSpPr>
          <p:cNvPr id="21" name="Text Box 17"/>
          <p:cNvSpPr txBox="1">
            <a:spLocks noChangeArrowheads="1"/>
          </p:cNvSpPr>
          <p:nvPr/>
        </p:nvSpPr>
        <p:spPr bwMode="auto">
          <a:xfrm>
            <a:off x="5486400" y="3776663"/>
            <a:ext cx="865188" cy="277812"/>
          </a:xfrm>
          <a:prstGeom prst="rect">
            <a:avLst/>
          </a:prstGeom>
          <a:noFill/>
          <a:ln w="9525">
            <a:noFill/>
            <a:miter lim="800000"/>
            <a:headEnd type="none" w="sm" len="sm"/>
            <a:tailEnd type="none" w="sm" len="sm"/>
          </a:ln>
        </p:spPr>
        <p:txBody>
          <a:bodyPr>
            <a:prstTxWarp prst="textNoShape">
              <a:avLst/>
            </a:prstTxWarp>
            <a:spAutoFit/>
          </a:bodyPr>
          <a:lstStyle/>
          <a:p>
            <a:pPr>
              <a:spcBef>
                <a:spcPct val="50000"/>
              </a:spcBef>
            </a:pPr>
            <a:r>
              <a:rPr lang="en-US" sz="1200"/>
              <a:t>T = 1.5 T</a:t>
            </a:r>
            <a:r>
              <a:rPr lang="en-US" sz="1200" baseline="-25000"/>
              <a:t>c</a:t>
            </a:r>
            <a:endParaRPr lang="es-ES" sz="1200" baseline="-25000"/>
          </a:p>
        </p:txBody>
      </p:sp>
      <p:sp>
        <p:nvSpPr>
          <p:cNvPr id="22" name="Text Box 18"/>
          <p:cNvSpPr txBox="1">
            <a:spLocks noChangeArrowheads="1"/>
          </p:cNvSpPr>
          <p:nvPr/>
        </p:nvSpPr>
        <p:spPr bwMode="auto">
          <a:xfrm>
            <a:off x="7091363" y="3787775"/>
            <a:ext cx="865187" cy="276225"/>
          </a:xfrm>
          <a:prstGeom prst="rect">
            <a:avLst/>
          </a:prstGeom>
          <a:noFill/>
          <a:ln w="9525">
            <a:noFill/>
            <a:miter lim="800000"/>
            <a:headEnd type="none" w="sm" len="sm"/>
            <a:tailEnd type="none" w="sm" len="sm"/>
          </a:ln>
        </p:spPr>
        <p:txBody>
          <a:bodyPr>
            <a:prstTxWarp prst="textNoShape">
              <a:avLst/>
            </a:prstTxWarp>
            <a:spAutoFit/>
          </a:bodyPr>
          <a:lstStyle/>
          <a:p>
            <a:pPr>
              <a:spcBef>
                <a:spcPct val="50000"/>
              </a:spcBef>
            </a:pPr>
            <a:r>
              <a:rPr lang="en-US" sz="1200"/>
              <a:t>T = 2 T</a:t>
            </a:r>
            <a:r>
              <a:rPr lang="en-US" sz="1200" baseline="-25000"/>
              <a:t>c</a:t>
            </a:r>
            <a:endParaRPr lang="es-ES" sz="1200" baseline="-25000"/>
          </a:p>
        </p:txBody>
      </p:sp>
      <p:pic>
        <p:nvPicPr>
          <p:cNvPr id="23" name="Picture 83" descr="Screen shot 2010-02-18 at 9.29.50 AM.png"/>
          <p:cNvPicPr>
            <a:picLocks noChangeAspect="1"/>
          </p:cNvPicPr>
          <p:nvPr/>
        </p:nvPicPr>
        <p:blipFill>
          <a:blip r:embed="rId9"/>
          <a:srcRect/>
          <a:stretch>
            <a:fillRect/>
          </a:stretch>
        </p:blipFill>
        <p:spPr bwMode="auto">
          <a:xfrm>
            <a:off x="3636963" y="5291932"/>
            <a:ext cx="1600200" cy="284162"/>
          </a:xfrm>
          <a:prstGeom prst="rect">
            <a:avLst/>
          </a:prstGeom>
          <a:noFill/>
          <a:ln w="9525">
            <a:noFill/>
            <a:miter lim="800000"/>
            <a:headEnd/>
            <a:tailEnd/>
          </a:ln>
        </p:spPr>
      </p:pic>
      <p:sp>
        <p:nvSpPr>
          <p:cNvPr id="25"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1" grpId="0" animBg="1"/>
      <p:bldP spid="12" grpId="0" animBg="1"/>
      <p:bldP spid="13" grpId="0" animBg="1"/>
      <p:bldP spid="14" grpId="0" animBg="1"/>
      <p:bldP spid="15" grpId="0"/>
      <p:bldP spid="16" grpId="0"/>
      <p:bldP spid="19"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1746" name="Text Box 13"/>
          <p:cNvSpPr txBox="1">
            <a:spLocks noChangeArrowheads="1"/>
          </p:cNvSpPr>
          <p:nvPr/>
        </p:nvSpPr>
        <p:spPr bwMode="auto">
          <a:xfrm>
            <a:off x="63042" y="2267009"/>
            <a:ext cx="2199867" cy="954107"/>
          </a:xfrm>
          <a:prstGeom prst="rect">
            <a:avLst/>
          </a:prstGeom>
          <a:noFill/>
          <a:ln w="9525">
            <a:noFill/>
            <a:miter lim="800000"/>
            <a:headEnd type="none" w="sm" len="sm"/>
            <a:tailEnd type="none" w="sm" len="sm"/>
          </a:ln>
        </p:spPr>
        <p:txBody>
          <a:bodyPr wrap="square">
            <a:prstTxWarp prst="textNoShape">
              <a:avLst/>
            </a:prstTxWarp>
            <a:spAutoFit/>
          </a:bodyPr>
          <a:lstStyle/>
          <a:p>
            <a:pPr algn="ctr">
              <a:spcBef>
                <a:spcPct val="50000"/>
              </a:spcBef>
            </a:pPr>
            <a:r>
              <a:rPr lang="es-AR" sz="1600" b="1" dirty="0">
                <a:solidFill>
                  <a:srgbClr val="FF0000"/>
                </a:solidFill>
                <a:latin typeface="Helvetica" pitchFamily="-111" charset="0"/>
                <a:ea typeface="Helvetica" pitchFamily="-111" charset="0"/>
                <a:cs typeface="Helvetica" pitchFamily="-111" charset="0"/>
              </a:rPr>
              <a:t>At </a:t>
            </a:r>
            <a:r>
              <a:rPr lang="en-US" sz="1600" b="1" dirty="0">
                <a:solidFill>
                  <a:srgbClr val="FF0000"/>
                </a:solidFill>
                <a:latin typeface="Helvetica" pitchFamily="-111" charset="0"/>
                <a:ea typeface="Helvetica" pitchFamily="-111" charset="0"/>
                <a:cs typeface="Helvetica" pitchFamily="-111" charset="0"/>
              </a:rPr>
              <a:t>T = </a:t>
            </a:r>
            <a:r>
              <a:rPr lang="en-US" sz="1600" b="1" dirty="0" err="1">
                <a:solidFill>
                  <a:srgbClr val="FF0000"/>
                </a:solidFill>
                <a:latin typeface="Helvetica" pitchFamily="-111" charset="0"/>
                <a:ea typeface="Helvetica" pitchFamily="-111" charset="0"/>
                <a:cs typeface="Helvetica" pitchFamily="-111" charset="0"/>
              </a:rPr>
              <a:t>Tc</a:t>
            </a:r>
            <a:r>
              <a:rPr lang="en-US" sz="1600" b="1" dirty="0">
                <a:solidFill>
                  <a:srgbClr val="FF0000"/>
                </a:solidFill>
                <a:latin typeface="Helvetica" pitchFamily="-111" charset="0"/>
                <a:ea typeface="Helvetica" pitchFamily="-111" charset="0"/>
                <a:cs typeface="Helvetica" pitchFamily="-111" charset="0"/>
              </a:rPr>
              <a:t>: </a:t>
            </a:r>
          </a:p>
          <a:p>
            <a:pPr algn="ctr">
              <a:spcBef>
                <a:spcPct val="50000"/>
              </a:spcBef>
            </a:pPr>
            <a:r>
              <a:rPr lang="en-US" sz="1600" dirty="0">
                <a:solidFill>
                  <a:srgbClr val="FF0000"/>
                </a:solidFill>
                <a:latin typeface="Helvetica" pitchFamily="-111" charset="0"/>
                <a:ea typeface="Helvetica" pitchFamily="-111" charset="0"/>
                <a:cs typeface="Helvetica" pitchFamily="-111" charset="0"/>
              </a:rPr>
              <a:t>correlation length diverges </a:t>
            </a:r>
            <a:endParaRPr lang="es-ES" sz="1600" dirty="0">
              <a:solidFill>
                <a:srgbClr val="FF0000"/>
              </a:solidFill>
              <a:latin typeface="Helvetica" pitchFamily="-111" charset="0"/>
              <a:ea typeface="Helvetica" pitchFamily="-111" charset="0"/>
              <a:cs typeface="Helvetica" pitchFamily="-111" charset="0"/>
            </a:endParaRPr>
          </a:p>
        </p:txBody>
      </p:sp>
      <p:sp>
        <p:nvSpPr>
          <p:cNvPr id="31747" name="Text Box 18"/>
          <p:cNvSpPr txBox="1">
            <a:spLocks noChangeArrowheads="1"/>
          </p:cNvSpPr>
          <p:nvPr/>
        </p:nvSpPr>
        <p:spPr bwMode="auto">
          <a:xfrm>
            <a:off x="0" y="3370841"/>
            <a:ext cx="2262909" cy="954107"/>
          </a:xfrm>
          <a:prstGeom prst="rect">
            <a:avLst/>
          </a:prstGeom>
          <a:noFill/>
          <a:ln w="9525">
            <a:noFill/>
            <a:miter lim="800000"/>
            <a:headEnd type="none" w="sm" len="sm"/>
            <a:tailEnd type="none" w="sm" len="sm"/>
          </a:ln>
        </p:spPr>
        <p:txBody>
          <a:bodyPr wrap="square">
            <a:prstTxWarp prst="textNoShape">
              <a:avLst/>
            </a:prstTxWarp>
            <a:spAutoFit/>
          </a:bodyPr>
          <a:lstStyle/>
          <a:p>
            <a:pPr algn="ctr">
              <a:spcBef>
                <a:spcPct val="50000"/>
              </a:spcBef>
            </a:pPr>
            <a:r>
              <a:rPr lang="en-US" sz="1600" dirty="0" err="1">
                <a:solidFill>
                  <a:srgbClr val="000000"/>
                </a:solidFill>
                <a:latin typeface="Helvetica" pitchFamily="-111" charset="0"/>
                <a:ea typeface="Helvetica" pitchFamily="-111" charset="0"/>
                <a:cs typeface="Helvetica" pitchFamily="-111" charset="0"/>
              </a:rPr>
              <a:t>Fluctua</a:t>
            </a:r>
            <a:r>
              <a:rPr lang="es-AR" sz="1600" dirty="0">
                <a:solidFill>
                  <a:srgbClr val="000000"/>
                </a:solidFill>
                <a:latin typeface="Helvetica" pitchFamily="-111" charset="0"/>
                <a:ea typeface="Helvetica" pitchFamily="-111" charset="0"/>
                <a:cs typeface="Helvetica" pitchFamily="-111" charset="0"/>
              </a:rPr>
              <a:t>t</a:t>
            </a:r>
            <a:r>
              <a:rPr lang="en-US" sz="1600" dirty="0">
                <a:solidFill>
                  <a:srgbClr val="000000"/>
                </a:solidFill>
                <a:latin typeface="Helvetica" pitchFamily="-111" charset="0"/>
                <a:ea typeface="Helvetica" pitchFamily="-111" charset="0"/>
                <a:cs typeface="Helvetica" pitchFamily="-111" charset="0"/>
              </a:rPr>
              <a:t>ion</a:t>
            </a:r>
            <a:r>
              <a:rPr lang="es-AR" sz="1600" dirty="0">
                <a:solidFill>
                  <a:srgbClr val="000000"/>
                </a:solidFill>
                <a:latin typeface="Helvetica" pitchFamily="-111" charset="0"/>
                <a:ea typeface="Helvetica" pitchFamily="-111" charset="0"/>
                <a:cs typeface="Helvetica" pitchFamily="-111" charset="0"/>
              </a:rPr>
              <a:t>s emerge</a:t>
            </a:r>
            <a:r>
              <a:rPr lang="en-US" sz="1600" dirty="0">
                <a:solidFill>
                  <a:srgbClr val="000000"/>
                </a:solidFill>
                <a:latin typeface="Helvetica" pitchFamily="-111" charset="0"/>
                <a:ea typeface="Helvetica" pitchFamily="-111" charset="0"/>
                <a:cs typeface="Helvetica" pitchFamily="-111" charset="0"/>
              </a:rPr>
              <a:t> </a:t>
            </a:r>
            <a:r>
              <a:rPr lang="es-AR" sz="1600" dirty="0">
                <a:solidFill>
                  <a:srgbClr val="000000"/>
                </a:solidFill>
                <a:latin typeface="Helvetica" pitchFamily="-111" charset="0"/>
                <a:ea typeface="Helvetica" pitchFamily="-111" charset="0"/>
                <a:cs typeface="Helvetica" pitchFamily="-111" charset="0"/>
              </a:rPr>
              <a:t>at</a:t>
            </a:r>
            <a:r>
              <a:rPr lang="en-US" sz="1600" dirty="0">
                <a:solidFill>
                  <a:srgbClr val="000000"/>
                </a:solidFill>
                <a:latin typeface="Helvetica" pitchFamily="-111" charset="0"/>
                <a:ea typeface="Helvetica" pitchFamily="-111" charset="0"/>
                <a:cs typeface="Helvetica" pitchFamily="-111" charset="0"/>
              </a:rPr>
              <a:t> </a:t>
            </a:r>
            <a:r>
              <a:rPr lang="es-AR" sz="1600" dirty="0">
                <a:solidFill>
                  <a:srgbClr val="000000"/>
                </a:solidFill>
                <a:latin typeface="Helvetica" pitchFamily="-111" charset="0"/>
                <a:ea typeface="Helvetica" pitchFamily="-111" charset="0"/>
                <a:cs typeface="Helvetica" pitchFamily="-111" charset="0"/>
              </a:rPr>
              <a:t>all</a:t>
            </a:r>
            <a:r>
              <a:rPr lang="en-US" sz="1600" dirty="0">
                <a:solidFill>
                  <a:srgbClr val="000000"/>
                </a:solidFill>
                <a:latin typeface="Helvetica" pitchFamily="-111" charset="0"/>
                <a:ea typeface="Helvetica" pitchFamily="-111" charset="0"/>
                <a:cs typeface="Helvetica" pitchFamily="-111" charset="0"/>
              </a:rPr>
              <a:t> </a:t>
            </a:r>
            <a:r>
              <a:rPr lang="en-US" sz="1600" dirty="0" err="1">
                <a:solidFill>
                  <a:srgbClr val="000000"/>
                </a:solidFill>
                <a:latin typeface="Helvetica" pitchFamily="-111" charset="0"/>
                <a:ea typeface="Helvetica" pitchFamily="-111" charset="0"/>
                <a:cs typeface="Helvetica" pitchFamily="-111" charset="0"/>
              </a:rPr>
              <a:t>scal</a:t>
            </a:r>
            <a:r>
              <a:rPr lang="es-AR" sz="1600" dirty="0">
                <a:solidFill>
                  <a:srgbClr val="000000"/>
                </a:solidFill>
                <a:latin typeface="Helvetica" pitchFamily="-111" charset="0"/>
                <a:ea typeface="Helvetica" pitchFamily="-111" charset="0"/>
                <a:cs typeface="Helvetica" pitchFamily="-111" charset="0"/>
              </a:rPr>
              <a:t>e</a:t>
            </a:r>
            <a:r>
              <a:rPr lang="en-US" sz="1600" dirty="0" err="1">
                <a:solidFill>
                  <a:srgbClr val="000000"/>
                </a:solidFill>
                <a:latin typeface="Helvetica" pitchFamily="-111" charset="0"/>
                <a:ea typeface="Helvetica" pitchFamily="-111" charset="0"/>
                <a:cs typeface="Helvetica" pitchFamily="-111" charset="0"/>
              </a:rPr>
              <a:t>s</a:t>
            </a:r>
            <a:r>
              <a:rPr lang="en-US" sz="1600" dirty="0">
                <a:solidFill>
                  <a:srgbClr val="000000"/>
                </a:solidFill>
                <a:latin typeface="Helvetica" pitchFamily="-111" charset="0"/>
                <a:ea typeface="Helvetica" pitchFamily="-111" charset="0"/>
                <a:cs typeface="Helvetica" pitchFamily="-111" charset="0"/>
              </a:rPr>
              <a:t>: </a:t>
            </a:r>
          </a:p>
          <a:p>
            <a:pPr algn="ctr">
              <a:spcBef>
                <a:spcPct val="50000"/>
              </a:spcBef>
            </a:pPr>
            <a:r>
              <a:rPr lang="en-US" sz="1600" i="1" dirty="0">
                <a:solidFill>
                  <a:srgbClr val="FF0000"/>
                </a:solidFill>
                <a:latin typeface="Helvetica" pitchFamily="-111" charset="0"/>
                <a:ea typeface="Helvetica" pitchFamily="-111" charset="0"/>
                <a:cs typeface="Helvetica" pitchFamily="-111" charset="0"/>
              </a:rPr>
              <a:t>scale-free behavior</a:t>
            </a:r>
            <a:endParaRPr lang="es-ES" sz="1600" i="1" dirty="0">
              <a:solidFill>
                <a:srgbClr val="FF0000"/>
              </a:solidFill>
              <a:latin typeface="Helvetica" pitchFamily="-111" charset="0"/>
              <a:ea typeface="Helvetica" pitchFamily="-111" charset="0"/>
              <a:cs typeface="Helvetica" pitchFamily="-111" charset="0"/>
            </a:endParaRPr>
          </a:p>
        </p:txBody>
      </p:sp>
      <p:sp>
        <p:nvSpPr>
          <p:cNvPr id="31749"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Scale-free behavior in space</a:t>
            </a:r>
          </a:p>
        </p:txBody>
      </p:sp>
      <p:pic>
        <p:nvPicPr>
          <p:cNvPr id="31750" name="Picture 83" descr="Screen shot 2010-02-18 at 9.29.50 AM.png"/>
          <p:cNvPicPr>
            <a:picLocks noChangeAspect="1"/>
          </p:cNvPicPr>
          <p:nvPr/>
        </p:nvPicPr>
        <p:blipFill>
          <a:blip r:embed="rId4"/>
          <a:srcRect/>
          <a:stretch>
            <a:fillRect/>
          </a:stretch>
        </p:blipFill>
        <p:spPr bwMode="auto">
          <a:xfrm>
            <a:off x="0" y="889096"/>
            <a:ext cx="2262909" cy="401542"/>
          </a:xfrm>
          <a:prstGeom prst="rect">
            <a:avLst/>
          </a:prstGeom>
          <a:noFill/>
          <a:ln w="9525">
            <a:noFill/>
            <a:miter lim="800000"/>
            <a:headEnd/>
            <a:tailEnd/>
          </a:ln>
        </p:spPr>
      </p:pic>
      <p:sp>
        <p:nvSpPr>
          <p:cNvPr id="8" name="TextBox 3"/>
          <p:cNvSpPr txBox="1">
            <a:spLocks noChangeArrowheads="1"/>
          </p:cNvSpPr>
          <p:nvPr/>
        </p:nvSpPr>
        <p:spPr bwMode="auto">
          <a:xfrm>
            <a:off x="614838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Property</a:t>
            </a:r>
            <a:endParaRPr lang="en-US" sz="600" i="1" dirty="0">
              <a:solidFill>
                <a:srgbClr val="BFBFBF"/>
              </a:solidFill>
              <a:latin typeface="Helvetica" pitchFamily="-111" charset="0"/>
              <a:ea typeface="Helvetica" pitchFamily="-111" charset="0"/>
              <a:cs typeface="Helvetica" pitchFamily="-111" charset="0"/>
            </a:endParaRPr>
          </a:p>
        </p:txBody>
      </p:sp>
      <p:pic>
        <p:nvPicPr>
          <p:cNvPr id="10" name="Scale invariance in the critical Ising model.mp4">
            <a:hlinkClick r:id="" action="ppaction://media"/>
          </p:cNvPr>
          <p:cNvPicPr/>
          <p:nvPr>
            <a:videoFile r:link="rId2"/>
            <p:extLst>
              <p:ext uri="{DAA4B4D4-6D71-4841-9C94-3DE7FCFB9230}">
                <p14:media xmlns:p14="http://schemas.microsoft.com/office/powerpoint/2010/main" r:link="rId1"/>
              </p:ext>
            </p:extLst>
          </p:nvPr>
        </p:nvPicPr>
        <p:blipFill>
          <a:blip r:embed="rId5"/>
          <a:stretch>
            <a:fillRect/>
          </a:stretch>
        </p:blipFill>
        <p:spPr>
          <a:xfrm>
            <a:off x="2262909" y="554182"/>
            <a:ext cx="6881091" cy="5160818"/>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9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4818" name="Rectangle 3"/>
          <p:cNvSpPr>
            <a:spLocks noGrp="1" noChangeArrowheads="1"/>
          </p:cNvSpPr>
          <p:nvPr>
            <p:ph type="body" idx="1"/>
          </p:nvPr>
        </p:nvSpPr>
        <p:spPr>
          <a:xfrm>
            <a:off x="538163" y="1220788"/>
            <a:ext cx="7772400" cy="4179887"/>
          </a:xfrm>
        </p:spPr>
        <p:txBody>
          <a:bodyPr/>
          <a:lstStyle/>
          <a:p>
            <a:pPr eaLnBrk="1" hangingPunct="1">
              <a:lnSpc>
                <a:spcPct val="90000"/>
              </a:lnSpc>
            </a:pPr>
            <a:r>
              <a:rPr lang="en-US" sz="2400">
                <a:latin typeface="Helvetica" pitchFamily="-111" charset="0"/>
                <a:ea typeface="Helvetica" pitchFamily="-111" charset="0"/>
                <a:cs typeface="Helvetica" pitchFamily="-111" charset="0"/>
              </a:rPr>
              <a:t>Correla</a:t>
            </a:r>
            <a:r>
              <a:rPr lang="es-AR" sz="2400">
                <a:latin typeface="Helvetica" pitchFamily="-111" charset="0"/>
                <a:ea typeface="Helvetica" pitchFamily="-111" charset="0"/>
                <a:cs typeface="Helvetica" pitchFamily="-111" charset="0"/>
              </a:rPr>
              <a:t>t</a:t>
            </a:r>
            <a:r>
              <a:rPr lang="en-US" sz="2400">
                <a:latin typeface="Helvetica" pitchFamily="-111" charset="0"/>
                <a:ea typeface="Helvetica" pitchFamily="-111" charset="0"/>
                <a:cs typeface="Helvetica" pitchFamily="-111" charset="0"/>
              </a:rPr>
              <a:t>i</a:t>
            </a:r>
            <a:r>
              <a:rPr lang="es-AR" sz="2400">
                <a:latin typeface="Helvetica" pitchFamily="-111" charset="0"/>
                <a:ea typeface="Helvetica" pitchFamily="-111" charset="0"/>
                <a:cs typeface="Helvetica" pitchFamily="-111" charset="0"/>
              </a:rPr>
              <a:t>o</a:t>
            </a:r>
            <a:r>
              <a:rPr lang="en-US" sz="2400">
                <a:latin typeface="Helvetica" pitchFamily="-111" charset="0"/>
                <a:ea typeface="Helvetica" pitchFamily="-111" charset="0"/>
                <a:cs typeface="Helvetica" pitchFamily="-111" charset="0"/>
              </a:rPr>
              <a:t>n</a:t>
            </a:r>
            <a:r>
              <a:rPr lang="es-AR" sz="2400">
                <a:latin typeface="Helvetica" pitchFamily="-111" charset="0"/>
                <a:ea typeface="Helvetica" pitchFamily="-111" charset="0"/>
                <a:cs typeface="Helvetica" pitchFamily="-111" charset="0"/>
              </a:rPr>
              <a:t> length </a:t>
            </a:r>
            <a:r>
              <a:rPr lang="en-US" sz="2400">
                <a:latin typeface="Helvetica" pitchFamily="-111" charset="0"/>
                <a:ea typeface="Helvetica" pitchFamily="-111" charset="0"/>
                <a:cs typeface="Helvetica" pitchFamily="-111" charset="0"/>
              </a:rPr>
              <a:t> diverge</a:t>
            </a:r>
            <a:r>
              <a:rPr lang="es-AR" sz="2400">
                <a:latin typeface="Helvetica" pitchFamily="-111" charset="0"/>
                <a:ea typeface="Helvetica" pitchFamily="-111" charset="0"/>
                <a:cs typeface="Helvetica" pitchFamily="-111" charset="0"/>
              </a:rPr>
              <a:t>s</a:t>
            </a:r>
            <a:r>
              <a:rPr lang="en-US" sz="2400">
                <a:latin typeface="Helvetica" pitchFamily="-111" charset="0"/>
                <a:ea typeface="Helvetica" pitchFamily="-111" charset="0"/>
                <a:cs typeface="Helvetica" pitchFamily="-111" charset="0"/>
              </a:rPr>
              <a:t> at the critical point: the whole system is correlated!</a:t>
            </a:r>
          </a:p>
          <a:p>
            <a:pPr eaLnBrk="1" hangingPunct="1">
              <a:lnSpc>
                <a:spcPct val="90000"/>
              </a:lnSpc>
              <a:buFont typeface="Arial" pitchFamily="-111" charset="0"/>
              <a:buNone/>
            </a:pPr>
            <a:endParaRPr lang="en-US" sz="2400">
              <a:latin typeface="Helvetica" pitchFamily="-111" charset="0"/>
              <a:ea typeface="Helvetica" pitchFamily="-111" charset="0"/>
              <a:cs typeface="Helvetica" pitchFamily="-111" charset="0"/>
            </a:endParaRPr>
          </a:p>
          <a:p>
            <a:pPr eaLnBrk="1" hangingPunct="1">
              <a:lnSpc>
                <a:spcPct val="90000"/>
              </a:lnSpc>
            </a:pPr>
            <a:r>
              <a:rPr lang="es-AR" sz="2400" b="1">
                <a:solidFill>
                  <a:srgbClr val="FF0000"/>
                </a:solidFill>
                <a:latin typeface="Helvetica" pitchFamily="-111" charset="0"/>
                <a:ea typeface="Helvetica" pitchFamily="-111" charset="0"/>
                <a:cs typeface="Helvetica" pitchFamily="-111" charset="0"/>
              </a:rPr>
              <a:t>Scale invariance</a:t>
            </a:r>
            <a:r>
              <a:rPr lang="es-AR" sz="2400">
                <a:solidFill>
                  <a:srgbClr val="FF0000"/>
                </a:solidFill>
                <a:latin typeface="Helvetica" pitchFamily="-111" charset="0"/>
                <a:ea typeface="Helvetica" pitchFamily="-111" charset="0"/>
                <a:cs typeface="Helvetica" pitchFamily="-111" charset="0"/>
              </a:rPr>
              <a:t>: </a:t>
            </a:r>
            <a:r>
              <a:rPr lang="es-AR" sz="2400">
                <a:latin typeface="Helvetica" pitchFamily="-111" charset="0"/>
                <a:ea typeface="Helvetica" pitchFamily="-111" charset="0"/>
                <a:cs typeface="Helvetica" pitchFamily="-111" charset="0"/>
              </a:rPr>
              <a:t>there is no characteristic scale for the fluctuation </a:t>
            </a:r>
            <a:r>
              <a:rPr lang="es-AR" sz="2400" b="1">
                <a:solidFill>
                  <a:srgbClr val="FF0000"/>
                </a:solidFill>
                <a:latin typeface="Helvetica" pitchFamily="-111" charset="0"/>
                <a:ea typeface="Helvetica" pitchFamily="-111" charset="0"/>
                <a:cs typeface="Helvetica" pitchFamily="-111" charset="0"/>
              </a:rPr>
              <a:t>(scale-free behavior).</a:t>
            </a:r>
          </a:p>
          <a:p>
            <a:pPr eaLnBrk="1" hangingPunct="1">
              <a:lnSpc>
                <a:spcPct val="90000"/>
              </a:lnSpc>
              <a:buFont typeface="Arial" pitchFamily="-111" charset="0"/>
              <a:buNone/>
            </a:pPr>
            <a:endParaRPr lang="en-US" sz="2400" b="1">
              <a:latin typeface="Helvetica" pitchFamily="-111" charset="0"/>
              <a:ea typeface="Helvetica" pitchFamily="-111" charset="0"/>
              <a:cs typeface="Helvetica" pitchFamily="-111" charset="0"/>
            </a:endParaRPr>
          </a:p>
          <a:p>
            <a:pPr eaLnBrk="1" hangingPunct="1">
              <a:lnSpc>
                <a:spcPct val="90000"/>
              </a:lnSpc>
            </a:pPr>
            <a:r>
              <a:rPr lang="en-US" sz="2400" b="1">
                <a:solidFill>
                  <a:srgbClr val="FF0000"/>
                </a:solidFill>
                <a:latin typeface="Helvetica" pitchFamily="-111" charset="0"/>
                <a:ea typeface="Times New Roman" pitchFamily="-111" charset="0"/>
                <a:cs typeface="Times New Roman" pitchFamily="-111" charset="0"/>
              </a:rPr>
              <a:t>Universali</a:t>
            </a:r>
            <a:r>
              <a:rPr lang="es-AR" sz="2400" b="1">
                <a:solidFill>
                  <a:srgbClr val="FF0000"/>
                </a:solidFill>
                <a:latin typeface="Helvetica" pitchFamily="-111" charset="0"/>
                <a:ea typeface="Times New Roman" pitchFamily="-111" charset="0"/>
                <a:cs typeface="Times New Roman" pitchFamily="-111" charset="0"/>
              </a:rPr>
              <a:t>ty</a:t>
            </a:r>
            <a:r>
              <a:rPr lang="en-US" sz="2400">
                <a:solidFill>
                  <a:srgbClr val="FF0000"/>
                </a:solidFill>
                <a:latin typeface="Helvetica" pitchFamily="-111" charset="0"/>
                <a:ea typeface="Times New Roman" pitchFamily="-111" charset="0"/>
                <a:cs typeface="Times New Roman" pitchFamily="-111" charset="0"/>
              </a:rPr>
              <a:t>:</a:t>
            </a:r>
            <a:r>
              <a:rPr lang="en-US" sz="2400">
                <a:latin typeface="Helvetica" pitchFamily="-111" charset="0"/>
                <a:ea typeface="Times New Roman" pitchFamily="-111" charset="0"/>
                <a:cs typeface="Times New Roman" pitchFamily="-111" charset="0"/>
              </a:rPr>
              <a:t> </a:t>
            </a:r>
            <a:r>
              <a:rPr lang="es-AR" sz="2400">
                <a:latin typeface="Helvetica" pitchFamily="-111" charset="0"/>
                <a:ea typeface="Times New Roman" pitchFamily="-111" charset="0"/>
                <a:cs typeface="Times New Roman" pitchFamily="-111" charset="0"/>
              </a:rPr>
              <a:t>exponents are independent of the system’s details.</a:t>
            </a:r>
          </a:p>
        </p:txBody>
      </p:sp>
      <p:sp>
        <p:nvSpPr>
          <p:cNvPr id="34820"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CRITICAL PHENOMENA</a:t>
            </a:r>
          </a:p>
        </p:txBody>
      </p:sp>
      <p:sp>
        <p:nvSpPr>
          <p:cNvPr id="6"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graphicFrame>
        <p:nvGraphicFramePr>
          <p:cNvPr id="65538" name="Object 2"/>
          <p:cNvGraphicFramePr>
            <a:graphicFrameLocks noChangeAspect="1"/>
          </p:cNvGraphicFramePr>
          <p:nvPr/>
        </p:nvGraphicFramePr>
        <p:xfrm>
          <a:off x="5880100" y="655638"/>
          <a:ext cx="2930525" cy="1006475"/>
        </p:xfrm>
        <a:graphic>
          <a:graphicData uri="http://schemas.openxmlformats.org/presentationml/2006/ole">
            <mc:AlternateContent xmlns:mc="http://schemas.openxmlformats.org/markup-compatibility/2006">
              <mc:Choice xmlns:v="urn:schemas-microsoft-com:vml" Requires="v">
                <p:oleObj spid="_x0000_s5122" name="Equation" r:id="rId3" imgW="1625600" imgH="673100" progId="Equation.DSMT4">
                  <p:embed/>
                </p:oleObj>
              </mc:Choice>
              <mc:Fallback>
                <p:oleObj name="Equation" r:id="rId3" imgW="1625600" imgH="6731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0100" y="655638"/>
                        <a:ext cx="2930525"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5539" name="Object 3"/>
          <p:cNvGraphicFramePr>
            <a:graphicFrameLocks noChangeAspect="1"/>
          </p:cNvGraphicFramePr>
          <p:nvPr/>
        </p:nvGraphicFramePr>
        <p:xfrm>
          <a:off x="263525" y="758825"/>
          <a:ext cx="3248025" cy="495300"/>
        </p:xfrm>
        <a:graphic>
          <a:graphicData uri="http://schemas.openxmlformats.org/presentationml/2006/ole">
            <mc:AlternateContent xmlns:mc="http://schemas.openxmlformats.org/markup-compatibility/2006">
              <mc:Choice xmlns:v="urn:schemas-microsoft-com:vml" Requires="v">
                <p:oleObj spid="_x0000_s5123" name="Equation" r:id="rId5" imgW="1803400" imgH="330200" progId="Equation.DSMT4">
                  <p:embed/>
                </p:oleObj>
              </mc:Choice>
              <mc:Fallback>
                <p:oleObj name="Equation" r:id="rId5" imgW="1803400" imgH="330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3525" y="758825"/>
                        <a:ext cx="3248025"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5540" name="Object 4"/>
          <p:cNvGraphicFramePr>
            <a:graphicFrameLocks noChangeAspect="1"/>
          </p:cNvGraphicFramePr>
          <p:nvPr/>
        </p:nvGraphicFramePr>
        <p:xfrm>
          <a:off x="3810000" y="639763"/>
          <a:ext cx="2195513" cy="876300"/>
        </p:xfrm>
        <a:graphic>
          <a:graphicData uri="http://schemas.openxmlformats.org/presentationml/2006/ole">
            <mc:AlternateContent xmlns:mc="http://schemas.openxmlformats.org/markup-compatibility/2006">
              <mc:Choice xmlns:v="urn:schemas-microsoft-com:vml" Requires="v">
                <p:oleObj spid="_x0000_s5124" name="Equation" r:id="rId7" imgW="1219200" imgH="584200" progId="Equation.DSMT4">
                  <p:embed/>
                </p:oleObj>
              </mc:Choice>
              <mc:Fallback>
                <p:oleObj name="Equation" r:id="rId7" imgW="1219200" imgH="584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0" y="639763"/>
                        <a:ext cx="2195513" cy="876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5541" name="Object 5"/>
          <p:cNvGraphicFramePr>
            <a:graphicFrameLocks noChangeAspect="1"/>
          </p:cNvGraphicFramePr>
          <p:nvPr/>
        </p:nvGraphicFramePr>
        <p:xfrm>
          <a:off x="334963" y="1614488"/>
          <a:ext cx="2309812" cy="342900"/>
        </p:xfrm>
        <a:graphic>
          <a:graphicData uri="http://schemas.openxmlformats.org/presentationml/2006/ole">
            <mc:AlternateContent xmlns:mc="http://schemas.openxmlformats.org/markup-compatibility/2006">
              <mc:Choice xmlns:v="urn:schemas-microsoft-com:vml" Requires="v">
                <p:oleObj spid="_x0000_s5125" name="Equation" r:id="rId9" imgW="1282700" imgH="228600" progId="Equation.DSMT4">
                  <p:embed/>
                </p:oleObj>
              </mc:Choice>
              <mc:Fallback>
                <p:oleObj name="Equation" r:id="rId9" imgW="1282700" imgH="2286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4963" y="1614488"/>
                        <a:ext cx="2309812"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554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111" charset="0"/>
                <a:ea typeface="Helvetica" pitchFamily="-111" charset="0"/>
                <a:cs typeface="Helvetica" pitchFamily="-111" charset="0"/>
              </a:rPr>
              <a:t>Divergences in scale-free distributions</a:t>
            </a:r>
          </a:p>
        </p:txBody>
      </p:sp>
      <p:graphicFrame>
        <p:nvGraphicFramePr>
          <p:cNvPr id="65573" name="Object 37"/>
          <p:cNvGraphicFramePr>
            <a:graphicFrameLocks noChangeAspect="1"/>
          </p:cNvGraphicFramePr>
          <p:nvPr/>
        </p:nvGraphicFramePr>
        <p:xfrm>
          <a:off x="155575" y="2349500"/>
          <a:ext cx="2398713" cy="755650"/>
        </p:xfrm>
        <a:graphic>
          <a:graphicData uri="http://schemas.openxmlformats.org/presentationml/2006/ole">
            <mc:AlternateContent xmlns:mc="http://schemas.openxmlformats.org/markup-compatibility/2006">
              <mc:Choice xmlns:v="urn:schemas-microsoft-com:vml" Requires="v">
                <p:oleObj spid="_x0000_s5126" name="Equation" r:id="rId11" imgW="1333500" imgH="508000" progId="Equation.DSMT4">
                  <p:embed/>
                </p:oleObj>
              </mc:Choice>
              <mc:Fallback>
                <p:oleObj name="Equation" r:id="rId11" imgW="1333500" imgH="5080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5575" y="2349500"/>
                        <a:ext cx="2398713" cy="75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5"/>
          <p:cNvGraphicFramePr>
            <a:graphicFrameLocks noChangeAspect="1"/>
          </p:cNvGraphicFramePr>
          <p:nvPr/>
        </p:nvGraphicFramePr>
        <p:xfrm>
          <a:off x="2840038" y="2333625"/>
          <a:ext cx="6319837" cy="760413"/>
        </p:xfrm>
        <a:graphic>
          <a:graphicData uri="http://schemas.openxmlformats.org/presentationml/2006/ole">
            <mc:AlternateContent xmlns:mc="http://schemas.openxmlformats.org/markup-compatibility/2006">
              <mc:Choice xmlns:v="urn:schemas-microsoft-com:vml" Requires="v">
                <p:oleObj spid="_x0000_s5127" name="Equation" r:id="rId13" imgW="3505200" imgH="508000" progId="Equation.DSMT4">
                  <p:embed/>
                </p:oleObj>
              </mc:Choice>
              <mc:Fallback>
                <p:oleObj name="Equation" r:id="rId13" imgW="3505200" imgH="5080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40038" y="2333625"/>
                        <a:ext cx="6319837" cy="760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a:spLocks noChangeArrowheads="1"/>
          </p:cNvSpPr>
          <p:nvPr/>
        </p:nvSpPr>
        <p:spPr bwMode="auto">
          <a:xfrm>
            <a:off x="677574" y="3554844"/>
            <a:ext cx="1233488" cy="338138"/>
          </a:xfrm>
          <a:prstGeom prst="rect">
            <a:avLst/>
          </a:prstGeom>
          <a:noFill/>
          <a:ln w="9525">
            <a:noFill/>
            <a:miter lim="800000"/>
            <a:headEnd/>
            <a:tailEnd/>
          </a:ln>
        </p:spPr>
        <p:txBody>
          <a:bodyPr wrap="none">
            <a:prstTxWarp prst="textNoShape">
              <a:avLst/>
            </a:prstTxWarp>
            <a:spAutoFit/>
          </a:bodyPr>
          <a:lstStyle/>
          <a:p>
            <a:r>
              <a:rPr lang="en-US" sz="1600" dirty="0">
                <a:latin typeface="Helvetica" pitchFamily="-111" charset="0"/>
                <a:ea typeface="Helvetica" pitchFamily="-111" charset="0"/>
                <a:cs typeface="Helvetica" pitchFamily="-111" charset="0"/>
              </a:rPr>
              <a:t>If m-γ+1&lt;0: </a:t>
            </a:r>
          </a:p>
        </p:txBody>
      </p:sp>
      <p:graphicFrame>
        <p:nvGraphicFramePr>
          <p:cNvPr id="12" name="Object 6"/>
          <p:cNvGraphicFramePr>
            <a:graphicFrameLocks noChangeAspect="1"/>
          </p:cNvGraphicFramePr>
          <p:nvPr/>
        </p:nvGraphicFramePr>
        <p:xfrm>
          <a:off x="2917825" y="3367088"/>
          <a:ext cx="2795588" cy="627062"/>
        </p:xfrm>
        <a:graphic>
          <a:graphicData uri="http://schemas.openxmlformats.org/presentationml/2006/ole">
            <mc:AlternateContent xmlns:mc="http://schemas.openxmlformats.org/markup-compatibility/2006">
              <mc:Choice xmlns:v="urn:schemas-microsoft-com:vml" Requires="v">
                <p:oleObj spid="_x0000_s5128" name="Equation" r:id="rId15" imgW="1549400" imgH="419100" progId="Equation.DSMT4">
                  <p:embed/>
                </p:oleObj>
              </mc:Choice>
              <mc:Fallback>
                <p:oleObj name="Equation" r:id="rId15" imgW="1549400" imgH="4191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17825" y="3367088"/>
                        <a:ext cx="2795588" cy="627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Box 12"/>
          <p:cNvSpPr txBox="1">
            <a:spLocks noChangeArrowheads="1"/>
          </p:cNvSpPr>
          <p:nvPr/>
        </p:nvSpPr>
        <p:spPr bwMode="auto">
          <a:xfrm>
            <a:off x="677574" y="4374788"/>
            <a:ext cx="7213600" cy="830997"/>
          </a:xfrm>
          <a:prstGeom prst="rect">
            <a:avLst/>
          </a:prstGeom>
          <a:noFill/>
          <a:ln w="9525">
            <a:noFill/>
            <a:miter lim="800000"/>
            <a:headEnd/>
            <a:tailEnd/>
          </a:ln>
        </p:spPr>
        <p:txBody>
          <a:bodyPr>
            <a:prstTxWarp prst="textNoShape">
              <a:avLst/>
            </a:prstTxWarp>
            <a:spAutoFit/>
          </a:bodyPr>
          <a:lstStyle/>
          <a:p>
            <a:r>
              <a:rPr lang="en-US" sz="1600" dirty="0">
                <a:latin typeface="Helvetica" pitchFamily="-111" charset="0"/>
                <a:ea typeface="Helvetica" pitchFamily="-111" charset="0"/>
                <a:cs typeface="Helvetica" pitchFamily="-111" charset="0"/>
              </a:rPr>
              <a:t>If m-γ+1&gt;0, 				the integral diverges.  </a:t>
            </a:r>
          </a:p>
          <a:p>
            <a:endParaRPr lang="en-US" sz="1600" dirty="0">
              <a:latin typeface="Helvetica" pitchFamily="-111" charset="0"/>
              <a:ea typeface="Helvetica" pitchFamily="-111" charset="0"/>
              <a:cs typeface="Helvetica" pitchFamily="-111" charset="0"/>
            </a:endParaRPr>
          </a:p>
          <a:p>
            <a:r>
              <a:rPr lang="en-US" sz="1600" dirty="0">
                <a:latin typeface="Helvetica" pitchFamily="-111" charset="0"/>
                <a:ea typeface="Helvetica" pitchFamily="-111" charset="0"/>
                <a:cs typeface="Helvetica" pitchFamily="-111" charset="0"/>
              </a:rPr>
              <a:t>For a fixed </a:t>
            </a:r>
            <a:r>
              <a:rPr lang="en-US" sz="1600" dirty="0" err="1">
                <a:latin typeface="Helvetica" pitchFamily="-111" charset="0"/>
                <a:ea typeface="Helvetica" pitchFamily="-111" charset="0"/>
                <a:cs typeface="Helvetica" pitchFamily="-111" charset="0"/>
              </a:rPr>
              <a:t>γ</a:t>
            </a:r>
            <a:r>
              <a:rPr lang="en-US" sz="1600" dirty="0">
                <a:latin typeface="Helvetica" pitchFamily="-111" charset="0"/>
                <a:ea typeface="Helvetica" pitchFamily="-111" charset="0"/>
                <a:cs typeface="Helvetica" pitchFamily="-111" charset="0"/>
              </a:rPr>
              <a:t> this means that all moments with    </a:t>
            </a:r>
            <a:r>
              <a:rPr lang="en-US" sz="1600" dirty="0" err="1">
                <a:latin typeface="Helvetica" pitchFamily="-111" charset="0"/>
                <a:ea typeface="Helvetica" pitchFamily="-111" charset="0"/>
                <a:cs typeface="Helvetica" pitchFamily="-111" charset="0"/>
              </a:rPr>
              <a:t>m</a:t>
            </a:r>
            <a:r>
              <a:rPr lang="en-US" sz="1600" dirty="0">
                <a:latin typeface="Helvetica" pitchFamily="-111" charset="0"/>
                <a:ea typeface="Helvetica" pitchFamily="-111" charset="0"/>
                <a:cs typeface="Helvetica" pitchFamily="-111" charset="0"/>
              </a:rPr>
              <a:t>&gt;γ-1  diverge.  </a:t>
            </a:r>
          </a:p>
        </p:txBody>
      </p:sp>
      <p:sp>
        <p:nvSpPr>
          <p:cNvPr id="14"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graphicFrame>
        <p:nvGraphicFramePr>
          <p:cNvPr id="67586" name="Object 2"/>
          <p:cNvGraphicFramePr>
            <a:graphicFrameLocks noChangeAspect="1"/>
          </p:cNvGraphicFramePr>
          <p:nvPr>
            <p:extLst>
              <p:ext uri="{D42A27DB-BD31-4B8C-83A1-F6EECF244321}">
                <p14:modId xmlns:p14="http://schemas.microsoft.com/office/powerpoint/2010/main" val="4220950598"/>
              </p:ext>
            </p:extLst>
          </p:nvPr>
        </p:nvGraphicFramePr>
        <p:xfrm>
          <a:off x="922191" y="567171"/>
          <a:ext cx="6330950" cy="755650"/>
        </p:xfrm>
        <a:graphic>
          <a:graphicData uri="http://schemas.openxmlformats.org/presentationml/2006/ole">
            <mc:AlternateContent xmlns:mc="http://schemas.openxmlformats.org/markup-compatibility/2006">
              <mc:Choice xmlns:v="urn:schemas-microsoft-com:vml" Requires="v">
                <p:oleObj spid="_x0000_s6146" name="Equation" r:id="rId3" imgW="3517900" imgH="508000" progId="Equation.DSMT4">
                  <p:embed/>
                </p:oleObj>
              </mc:Choice>
              <mc:Fallback>
                <p:oleObj name="Equation" r:id="rId3" imgW="3517900" imgH="5080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191" y="567171"/>
                        <a:ext cx="6330950" cy="75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587" name="TextBox 12"/>
          <p:cNvSpPr txBox="1">
            <a:spLocks noChangeArrowheads="1"/>
          </p:cNvSpPr>
          <p:nvPr/>
        </p:nvSpPr>
        <p:spPr bwMode="auto">
          <a:xfrm>
            <a:off x="4173365" y="1284625"/>
            <a:ext cx="5038648" cy="338554"/>
          </a:xfrm>
          <a:prstGeom prst="rect">
            <a:avLst/>
          </a:prstGeom>
          <a:noFill/>
          <a:ln w="9525">
            <a:noFill/>
            <a:miter lim="800000"/>
            <a:headEnd/>
            <a:tailEnd/>
          </a:ln>
        </p:spPr>
        <p:txBody>
          <a:bodyPr wrap="square">
            <a:prstTxWarp prst="textNoShape">
              <a:avLst/>
            </a:prstTxWarp>
            <a:spAutoFit/>
          </a:bodyPr>
          <a:lstStyle/>
          <a:p>
            <a:r>
              <a:rPr lang="en-US" sz="1600" dirty="0">
                <a:latin typeface="Helvetica" pitchFamily="-111" charset="0"/>
                <a:ea typeface="Helvetica" pitchFamily="-111" charset="0"/>
                <a:cs typeface="Helvetica" pitchFamily="-111" charset="0"/>
              </a:rPr>
              <a:t>For a fixed γ this means all moments   m&gt;γ-1 diverge.  </a:t>
            </a:r>
          </a:p>
        </p:txBody>
      </p:sp>
      <p:sp>
        <p:nvSpPr>
          <p:cNvPr id="67589" name="TextBox 15"/>
          <p:cNvSpPr txBox="1">
            <a:spLocks noChangeArrowheads="1"/>
          </p:cNvSpPr>
          <p:nvPr/>
        </p:nvSpPr>
        <p:spPr bwMode="auto">
          <a:xfrm>
            <a:off x="5123262" y="2667440"/>
            <a:ext cx="3733800" cy="3539430"/>
          </a:xfrm>
          <a:prstGeom prst="rect">
            <a:avLst/>
          </a:prstGeom>
          <a:noFill/>
          <a:ln w="9525">
            <a:noFill/>
            <a:miter lim="800000"/>
            <a:headEnd/>
            <a:tailEnd/>
          </a:ln>
        </p:spPr>
        <p:txBody>
          <a:bodyPr>
            <a:prstTxWarp prst="textNoShape">
              <a:avLst/>
            </a:prstTxWarp>
            <a:spAutoFit/>
          </a:bodyPr>
          <a:lstStyle/>
          <a:p>
            <a:r>
              <a:rPr lang="en-US" sz="1600" dirty="0">
                <a:latin typeface="Helvetica" pitchFamily="-111" charset="0"/>
                <a:ea typeface="Helvetica" pitchFamily="-111" charset="0"/>
                <a:cs typeface="Helvetica" pitchFamily="-111" charset="0"/>
              </a:rPr>
              <a:t>Many degree exponents are smaller than 3</a:t>
            </a:r>
          </a:p>
          <a:p>
            <a:endParaRPr lang="en-US" sz="1600" dirty="0">
              <a:latin typeface="Helvetica" pitchFamily="-111" charset="0"/>
              <a:ea typeface="Helvetica" pitchFamily="-111" charset="0"/>
              <a:cs typeface="Helvetica" pitchFamily="-111" charset="0"/>
            </a:endParaRPr>
          </a:p>
          <a:p>
            <a:pPr marL="285750" indent="-285750">
              <a:buFont typeface="Wingdings"/>
              <a:buChar char="à"/>
            </a:pPr>
            <a:r>
              <a:rPr lang="en-US" sz="1600" dirty="0">
                <a:latin typeface="Helvetica" pitchFamily="-111" charset="0"/>
                <a:ea typeface="Helvetica" pitchFamily="-111" charset="0"/>
                <a:cs typeface="Helvetica" pitchFamily="-111" charset="0"/>
                <a:sym typeface="Wingdings" pitchFamily="-111" charset="2"/>
              </a:rPr>
              <a:t>&lt;k</a:t>
            </a:r>
            <a:r>
              <a:rPr lang="en-US" sz="1600" baseline="30000" dirty="0">
                <a:latin typeface="Helvetica" pitchFamily="-111" charset="0"/>
                <a:ea typeface="Helvetica" pitchFamily="-111" charset="0"/>
                <a:cs typeface="Helvetica" pitchFamily="-111" charset="0"/>
                <a:sym typeface="Wingdings" pitchFamily="-111" charset="2"/>
              </a:rPr>
              <a:t>2</a:t>
            </a:r>
            <a:r>
              <a:rPr lang="en-US" sz="1600" dirty="0">
                <a:latin typeface="Helvetica" pitchFamily="-111" charset="0"/>
                <a:ea typeface="Helvetica" pitchFamily="-111" charset="0"/>
                <a:cs typeface="Helvetica" pitchFamily="-111" charset="0"/>
                <a:sym typeface="Wingdings" pitchFamily="-111" charset="2"/>
              </a:rPr>
              <a:t>&gt; diverges in the N∞ limit!!!</a:t>
            </a:r>
          </a:p>
          <a:p>
            <a:pPr marL="285750" indent="-285750">
              <a:buFont typeface="Wingdings"/>
              <a:buChar char="à"/>
            </a:pPr>
            <a:endParaRPr lang="en-US" sz="1600" dirty="0">
              <a:latin typeface="Helvetica" pitchFamily="-111" charset="0"/>
              <a:ea typeface="Helvetica" pitchFamily="-111" charset="0"/>
              <a:cs typeface="Helvetica" pitchFamily="-111" charset="0"/>
              <a:sym typeface="Wingdings" pitchFamily="-111" charset="2"/>
            </a:endParaRPr>
          </a:p>
          <a:p>
            <a:pPr marL="285750" indent="-285750">
              <a:buFont typeface="Wingdings"/>
              <a:buChar char="à"/>
            </a:pPr>
            <a:endParaRPr lang="en-US" sz="1600" dirty="0">
              <a:latin typeface="Helvetica" pitchFamily="-111" charset="0"/>
              <a:ea typeface="Helvetica" pitchFamily="-111" charset="0"/>
              <a:cs typeface="Helvetica" pitchFamily="-111" charset="0"/>
              <a:sym typeface="Wingdings" pitchFamily="-111" charset="2"/>
            </a:endParaRPr>
          </a:p>
          <a:p>
            <a:pPr marL="285750" indent="-285750">
              <a:buFont typeface="Wingdings"/>
              <a:buChar char="à"/>
            </a:pPr>
            <a:endParaRPr lang="en-US" sz="1600" dirty="0">
              <a:latin typeface="Helvetica" pitchFamily="-111" charset="0"/>
              <a:ea typeface="Helvetica" pitchFamily="-111" charset="0"/>
              <a:cs typeface="Helvetica" pitchFamily="-111" charset="0"/>
              <a:sym typeface="Wingdings" pitchFamily="-111" charset="2"/>
            </a:endParaRPr>
          </a:p>
          <a:p>
            <a:pPr marL="285750" indent="-285750">
              <a:buFont typeface="Wingdings"/>
              <a:buChar char="à"/>
            </a:pPr>
            <a:r>
              <a:rPr lang="en-US" sz="1600" dirty="0">
                <a:latin typeface="Helvetica" pitchFamily="-111" charset="0"/>
                <a:ea typeface="Helvetica" pitchFamily="-111" charset="0"/>
                <a:cs typeface="Helvetica" pitchFamily="-111" charset="0"/>
                <a:sym typeface="Wingdings" pitchFamily="-111" charset="2"/>
              </a:rPr>
              <a:t>&lt;k&gt; diverges in the N∞ limit!!!</a:t>
            </a:r>
          </a:p>
          <a:p>
            <a:endParaRPr lang="en-US" sz="1600" dirty="0">
              <a:latin typeface="Helvetica" pitchFamily="-111" charset="0"/>
              <a:ea typeface="Helvetica" pitchFamily="-111" charset="0"/>
              <a:cs typeface="Helvetica" pitchFamily="-111" charset="0"/>
              <a:sym typeface="Wingdings" pitchFamily="-111" charset="2"/>
            </a:endParaRPr>
          </a:p>
          <a:p>
            <a:pPr marL="285750" indent="-285750">
              <a:buFont typeface="Wingdings"/>
              <a:buChar char="à"/>
            </a:pPr>
            <a:endParaRPr lang="en-US" sz="1600" dirty="0">
              <a:latin typeface="Helvetica" pitchFamily="-111" charset="0"/>
              <a:ea typeface="Helvetica" pitchFamily="-111" charset="0"/>
              <a:cs typeface="Helvetica" pitchFamily="-111" charset="0"/>
              <a:sym typeface="Wingdings" pitchFamily="-111" charset="2"/>
            </a:endParaRPr>
          </a:p>
          <a:p>
            <a:pPr marL="285750" indent="-285750">
              <a:buFont typeface="Wingdings"/>
              <a:buChar char="à"/>
            </a:pPr>
            <a:endParaRPr lang="en-US" sz="1600" dirty="0">
              <a:latin typeface="Helvetica" pitchFamily="-111" charset="0"/>
              <a:ea typeface="Helvetica" pitchFamily="-111" charset="0"/>
              <a:cs typeface="Helvetica" pitchFamily="-111" charset="0"/>
              <a:sym typeface="Wingdings" pitchFamily="-111" charset="2"/>
            </a:endParaRPr>
          </a:p>
          <a:p>
            <a:pPr marL="285750" indent="-285750">
              <a:buFont typeface="Wingdings"/>
              <a:buChar char="à"/>
            </a:pPr>
            <a:endParaRPr lang="en-US" sz="1600" dirty="0">
              <a:latin typeface="Helvetica" pitchFamily="-111" charset="0"/>
              <a:ea typeface="Helvetica" pitchFamily="-111" charset="0"/>
              <a:cs typeface="Helvetica" pitchFamily="-111" charset="0"/>
              <a:sym typeface="Wingdings" pitchFamily="-111" charset="2"/>
            </a:endParaRPr>
          </a:p>
          <a:p>
            <a:pPr marL="285750" indent="-285750">
              <a:buFont typeface="Wingdings"/>
              <a:buChar char="à"/>
            </a:pPr>
            <a:endParaRPr lang="en-US" sz="1600" dirty="0">
              <a:latin typeface="Helvetica" pitchFamily="-111" charset="0"/>
              <a:ea typeface="Helvetica" pitchFamily="-111" charset="0"/>
              <a:cs typeface="Helvetica" pitchFamily="-111" charset="0"/>
              <a:sym typeface="Wingdings" pitchFamily="-111" charset="2"/>
            </a:endParaRPr>
          </a:p>
          <a:p>
            <a:pPr marL="285750" indent="-285750">
              <a:buFont typeface="Wingdings"/>
              <a:buChar char="à"/>
            </a:pPr>
            <a:endParaRPr lang="en-US" sz="1600" dirty="0">
              <a:latin typeface="Helvetica" pitchFamily="-111" charset="0"/>
              <a:ea typeface="Helvetica" pitchFamily="-111" charset="0"/>
              <a:cs typeface="Helvetica" pitchFamily="-111" charset="0"/>
            </a:endParaRPr>
          </a:p>
        </p:txBody>
      </p:sp>
      <p:sp>
        <p:nvSpPr>
          <p:cNvPr id="67591"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DIVERGENCE OF THE HIGHER MOMENTS</a:t>
            </a:r>
          </a:p>
        </p:txBody>
      </p:sp>
      <p:sp>
        <p:nvSpPr>
          <p:cNvPr id="67592" name="Rectangle 19"/>
          <p:cNvSpPr>
            <a:spLocks noChangeArrowheads="1"/>
          </p:cNvSpPr>
          <p:nvPr/>
        </p:nvSpPr>
        <p:spPr bwMode="auto">
          <a:xfrm>
            <a:off x="2666947" y="1852613"/>
            <a:ext cx="1187136" cy="3778250"/>
          </a:xfrm>
          <a:prstGeom prst="rect">
            <a:avLst/>
          </a:prstGeom>
          <a:solidFill>
            <a:srgbClr val="FF0000">
              <a:alpha val="16078"/>
            </a:srgbClr>
          </a:solidFill>
          <a:ln w="9525">
            <a:noFill/>
            <a:round/>
            <a:headEnd/>
            <a:tailEnd/>
          </a:ln>
        </p:spPr>
        <p:txBody>
          <a:bodyPr wrap="square" anchor="ctr">
            <a:prstTxWarp prst="textNoShape">
              <a:avLst/>
            </a:prstTxWarp>
            <a:spAutoFit/>
          </a:bodyPr>
          <a:lstStyle/>
          <a:p>
            <a:pPr algn="ctr">
              <a:spcBef>
                <a:spcPct val="50000"/>
              </a:spcBef>
            </a:pPr>
            <a:endParaRPr lang="hu-HU" sz="2400" b="1">
              <a:latin typeface="Times New Roman" pitchFamily="-111" charset="0"/>
              <a:ea typeface="굴림" pitchFamily="-111" charset="-127"/>
              <a:cs typeface="굴림" pitchFamily="-111" charset="-127"/>
            </a:endParaRPr>
          </a:p>
        </p:txBody>
      </p:sp>
      <p:sp>
        <p:nvSpPr>
          <p:cNvPr id="2" name="Right Arrow 1"/>
          <p:cNvSpPr/>
          <p:nvPr/>
        </p:nvSpPr>
        <p:spPr>
          <a:xfrm flipH="1">
            <a:off x="4337050" y="4398106"/>
            <a:ext cx="695303" cy="287406"/>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019521178"/>
              </p:ext>
            </p:extLst>
          </p:nvPr>
        </p:nvGraphicFramePr>
        <p:xfrm>
          <a:off x="7589" y="1624350"/>
          <a:ext cx="4677111" cy="4090650"/>
        </p:xfrm>
        <a:graphic>
          <a:graphicData uri="http://schemas.openxmlformats.org/drawingml/2006/table">
            <a:tbl>
              <a:tblPr/>
              <a:tblGrid>
                <a:gridCol w="749757">
                  <a:extLst>
                    <a:ext uri="{9D8B030D-6E8A-4147-A177-3AD203B41FA5}">
                      <a16:colId xmlns:a16="http://schemas.microsoft.com/office/drawing/2014/main" val="20000"/>
                    </a:ext>
                  </a:extLst>
                </a:gridCol>
                <a:gridCol w="368651">
                  <a:extLst>
                    <a:ext uri="{9D8B030D-6E8A-4147-A177-3AD203B41FA5}">
                      <a16:colId xmlns:a16="http://schemas.microsoft.com/office/drawing/2014/main" val="20001"/>
                    </a:ext>
                  </a:extLst>
                </a:gridCol>
                <a:gridCol w="498763">
                  <a:extLst>
                    <a:ext uri="{9D8B030D-6E8A-4147-A177-3AD203B41FA5}">
                      <a16:colId xmlns:a16="http://schemas.microsoft.com/office/drawing/2014/main" val="20002"/>
                    </a:ext>
                  </a:extLst>
                </a:gridCol>
                <a:gridCol w="298116">
                  <a:extLst>
                    <a:ext uri="{9D8B030D-6E8A-4147-A177-3AD203B41FA5}">
                      <a16:colId xmlns:a16="http://schemas.microsoft.com/office/drawing/2014/main" val="20003"/>
                    </a:ext>
                  </a:extLst>
                </a:gridCol>
                <a:gridCol w="423268">
                  <a:extLst>
                    <a:ext uri="{9D8B030D-6E8A-4147-A177-3AD203B41FA5}">
                      <a16:colId xmlns:a16="http://schemas.microsoft.com/office/drawing/2014/main" val="20004"/>
                    </a:ext>
                  </a:extLst>
                </a:gridCol>
                <a:gridCol w="423268">
                  <a:extLst>
                    <a:ext uri="{9D8B030D-6E8A-4147-A177-3AD203B41FA5}">
                      <a16:colId xmlns:a16="http://schemas.microsoft.com/office/drawing/2014/main" val="20005"/>
                    </a:ext>
                  </a:extLst>
                </a:gridCol>
                <a:gridCol w="423268">
                  <a:extLst>
                    <a:ext uri="{9D8B030D-6E8A-4147-A177-3AD203B41FA5}">
                      <a16:colId xmlns:a16="http://schemas.microsoft.com/office/drawing/2014/main" val="20006"/>
                    </a:ext>
                  </a:extLst>
                </a:gridCol>
                <a:gridCol w="423268">
                  <a:extLst>
                    <a:ext uri="{9D8B030D-6E8A-4147-A177-3AD203B41FA5}">
                      <a16:colId xmlns:a16="http://schemas.microsoft.com/office/drawing/2014/main" val="20007"/>
                    </a:ext>
                  </a:extLst>
                </a:gridCol>
                <a:gridCol w="423268">
                  <a:extLst>
                    <a:ext uri="{9D8B030D-6E8A-4147-A177-3AD203B41FA5}">
                      <a16:colId xmlns:a16="http://schemas.microsoft.com/office/drawing/2014/main" val="20008"/>
                    </a:ext>
                  </a:extLst>
                </a:gridCol>
                <a:gridCol w="645484">
                  <a:extLst>
                    <a:ext uri="{9D8B030D-6E8A-4147-A177-3AD203B41FA5}">
                      <a16:colId xmlns:a16="http://schemas.microsoft.com/office/drawing/2014/main" val="20009"/>
                    </a:ext>
                  </a:extLst>
                </a:gridCol>
              </a:tblGrid>
              <a:tr h="193580">
                <a:tc>
                  <a:txBody>
                    <a:bodyPr/>
                    <a:lstStyle/>
                    <a:p>
                      <a:pPr fontAlgn="base"/>
                      <a:r>
                        <a:rPr lang="en-US" sz="900" dirty="0">
                          <a:effectLst/>
                        </a:rPr>
                        <a:t>Network</a:t>
                      </a:r>
                    </a:p>
                  </a:txBody>
                  <a:tcPr marL="42066" marR="17527" marT="28044" marB="28044" anchor="ctr">
                    <a:lnL>
                      <a:noFill/>
                    </a:lnL>
                    <a:lnR>
                      <a:noFill/>
                    </a:lnR>
                    <a:lnT>
                      <a:noFill/>
                    </a:lnT>
                    <a:lnB w="15240" cap="flat" cmpd="sng" algn="ctr">
                      <a:solidFill>
                        <a:srgbClr val="A9A9A9"/>
                      </a:solidFill>
                      <a:prstDash val="solid"/>
                      <a:round/>
                      <a:headEnd type="none" w="med" len="med"/>
                      <a:tailEnd type="none" w="med" len="med"/>
                    </a:lnB>
                  </a:tcPr>
                </a:tc>
                <a:tc>
                  <a:txBody>
                    <a:bodyPr/>
                    <a:lstStyle/>
                    <a:p>
                      <a:pPr fontAlgn="base"/>
                      <a:r>
                        <a:rPr lang="en-US" sz="800" i="1">
                          <a:effectLst/>
                        </a:rPr>
                        <a:t>N</a:t>
                      </a:r>
                      <a:endParaRPr lang="en-US" sz="800">
                        <a:effectLst/>
                      </a:endParaRPr>
                    </a:p>
                  </a:txBody>
                  <a:tcPr marL="17527" marR="17527" marT="28044" marB="28044" anchor="ctr">
                    <a:lnL>
                      <a:noFill/>
                    </a:lnL>
                    <a:lnR>
                      <a:noFill/>
                    </a:lnR>
                    <a:lnT>
                      <a:noFill/>
                    </a:lnT>
                    <a:lnB w="15240" cap="flat" cmpd="sng" algn="ctr">
                      <a:solidFill>
                        <a:srgbClr val="A9A9A9"/>
                      </a:solidFill>
                      <a:prstDash val="solid"/>
                      <a:round/>
                      <a:headEnd type="none" w="med" len="med"/>
                      <a:tailEnd type="none" w="med" len="med"/>
                    </a:lnB>
                  </a:tcPr>
                </a:tc>
                <a:tc>
                  <a:txBody>
                    <a:bodyPr/>
                    <a:lstStyle/>
                    <a:p>
                      <a:pPr fontAlgn="base"/>
                      <a:r>
                        <a:rPr lang="en-US" sz="800" i="1">
                          <a:effectLst/>
                        </a:rPr>
                        <a:t>L</a:t>
                      </a:r>
                      <a:endParaRPr lang="en-US" sz="800">
                        <a:effectLst/>
                      </a:endParaRPr>
                    </a:p>
                  </a:txBody>
                  <a:tcPr marL="17527" marR="17527" marT="28044" marB="28044" anchor="ctr">
                    <a:lnL>
                      <a:noFill/>
                    </a:lnL>
                    <a:lnR>
                      <a:noFill/>
                    </a:lnR>
                    <a:lnT>
                      <a:noFill/>
                    </a:lnT>
                    <a:lnB w="15240" cap="flat" cmpd="sng" algn="ctr">
                      <a:solidFill>
                        <a:srgbClr val="A9A9A9"/>
                      </a:solidFill>
                      <a:prstDash val="solid"/>
                      <a:round/>
                      <a:headEnd type="none" w="med" len="med"/>
                      <a:tailEnd type="none" w="med" len="med"/>
                    </a:lnB>
                  </a:tcPr>
                </a:tc>
                <a:tc>
                  <a:txBody>
                    <a:bodyPr/>
                    <a:lstStyle/>
                    <a:p>
                      <a:pPr fontAlgn="base"/>
                      <a:r>
                        <a:rPr lang="en-US" sz="800" i="1">
                          <a:effectLst/>
                        </a:rPr>
                        <a:t>〈k〉</a:t>
                      </a:r>
                      <a:endParaRPr lang="en-US" sz="800">
                        <a:effectLst/>
                      </a:endParaRPr>
                    </a:p>
                  </a:txBody>
                  <a:tcPr marL="17527" marR="17527" marT="28044" marB="28044" anchor="ctr">
                    <a:lnL>
                      <a:noFill/>
                    </a:lnL>
                    <a:lnR>
                      <a:noFill/>
                    </a:lnR>
                    <a:lnT>
                      <a:noFill/>
                    </a:lnT>
                    <a:lnB w="15240" cap="flat" cmpd="sng" algn="ctr">
                      <a:solidFill>
                        <a:srgbClr val="A9A9A9"/>
                      </a:solidFill>
                      <a:prstDash val="solid"/>
                      <a:round/>
                      <a:headEnd type="none" w="med" len="med"/>
                      <a:tailEnd type="none" w="med" len="med"/>
                    </a:lnB>
                  </a:tcPr>
                </a:tc>
                <a:tc>
                  <a:txBody>
                    <a:bodyPr/>
                    <a:lstStyle/>
                    <a:p>
                      <a:pPr fontAlgn="base"/>
                      <a:r>
                        <a:rPr lang="en-US" sz="800" i="1" dirty="0">
                          <a:effectLst/>
                        </a:rPr>
                        <a:t>〈k</a:t>
                      </a:r>
                      <a:r>
                        <a:rPr lang="en-US" sz="800" i="1" baseline="-25000" dirty="0">
                          <a:effectLst/>
                        </a:rPr>
                        <a:t>in</a:t>
                      </a:r>
                      <a:r>
                        <a:rPr lang="en-US" sz="800" i="1" baseline="30000" dirty="0">
                          <a:effectLst/>
                        </a:rPr>
                        <a:t>2</a:t>
                      </a:r>
                      <a:r>
                        <a:rPr lang="en-US" sz="800" i="1" dirty="0">
                          <a:effectLst/>
                        </a:rPr>
                        <a:t>〉</a:t>
                      </a:r>
                      <a:endParaRPr lang="en-US" sz="800" dirty="0">
                        <a:effectLst/>
                      </a:endParaRPr>
                    </a:p>
                  </a:txBody>
                  <a:tcPr marL="17527" marR="17527" marT="28044" marB="28044" anchor="ctr">
                    <a:lnL>
                      <a:noFill/>
                    </a:lnL>
                    <a:lnR>
                      <a:noFill/>
                    </a:lnR>
                    <a:lnT>
                      <a:noFill/>
                    </a:lnT>
                    <a:lnB w="15240" cap="flat" cmpd="sng" algn="ctr">
                      <a:solidFill>
                        <a:srgbClr val="A9A9A9"/>
                      </a:solidFill>
                      <a:prstDash val="solid"/>
                      <a:round/>
                      <a:headEnd type="none" w="med" len="med"/>
                      <a:tailEnd type="none" w="med" len="med"/>
                    </a:lnB>
                  </a:tcPr>
                </a:tc>
                <a:tc>
                  <a:txBody>
                    <a:bodyPr/>
                    <a:lstStyle/>
                    <a:p>
                      <a:pPr fontAlgn="base"/>
                      <a:r>
                        <a:rPr lang="en-US" sz="800" i="1">
                          <a:effectLst/>
                        </a:rPr>
                        <a:t>〈k</a:t>
                      </a:r>
                      <a:r>
                        <a:rPr lang="en-US" sz="800" i="1" baseline="-25000">
                          <a:effectLst/>
                        </a:rPr>
                        <a:t>out</a:t>
                      </a:r>
                      <a:r>
                        <a:rPr lang="en-US" sz="800" i="1" baseline="30000">
                          <a:effectLst/>
                        </a:rPr>
                        <a:t>2</a:t>
                      </a:r>
                      <a:r>
                        <a:rPr lang="en-US" sz="800" i="1">
                          <a:effectLst/>
                        </a:rPr>
                        <a:t>〉</a:t>
                      </a:r>
                      <a:endParaRPr lang="en-US" sz="800">
                        <a:effectLst/>
                      </a:endParaRPr>
                    </a:p>
                  </a:txBody>
                  <a:tcPr marL="17527" marR="17527" marT="28044" marB="28044" anchor="ctr">
                    <a:lnL>
                      <a:noFill/>
                    </a:lnL>
                    <a:lnR>
                      <a:noFill/>
                    </a:lnR>
                    <a:lnT>
                      <a:noFill/>
                    </a:lnT>
                    <a:lnB w="15240" cap="flat" cmpd="sng" algn="ctr">
                      <a:solidFill>
                        <a:srgbClr val="A9A9A9"/>
                      </a:solidFill>
                      <a:prstDash val="solid"/>
                      <a:round/>
                      <a:headEnd type="none" w="med" len="med"/>
                      <a:tailEnd type="none" w="med" len="med"/>
                    </a:lnB>
                  </a:tcPr>
                </a:tc>
                <a:tc>
                  <a:txBody>
                    <a:bodyPr/>
                    <a:lstStyle/>
                    <a:p>
                      <a:pPr fontAlgn="base"/>
                      <a:r>
                        <a:rPr lang="en-US" sz="800" i="1">
                          <a:effectLst/>
                        </a:rPr>
                        <a:t>〈k</a:t>
                      </a:r>
                      <a:r>
                        <a:rPr lang="en-US" sz="800" i="1" baseline="30000">
                          <a:effectLst/>
                        </a:rPr>
                        <a:t>2</a:t>
                      </a:r>
                      <a:r>
                        <a:rPr lang="en-US" sz="800" i="1">
                          <a:effectLst/>
                        </a:rPr>
                        <a:t>〉</a:t>
                      </a:r>
                      <a:endParaRPr lang="en-US" sz="800">
                        <a:effectLst/>
                      </a:endParaRPr>
                    </a:p>
                  </a:txBody>
                  <a:tcPr marL="17527" marR="17527" marT="28044" marB="28044" anchor="ctr">
                    <a:lnL>
                      <a:noFill/>
                    </a:lnL>
                    <a:lnR>
                      <a:noFill/>
                    </a:lnR>
                    <a:lnT>
                      <a:noFill/>
                    </a:lnT>
                    <a:lnB w="15240" cap="flat" cmpd="sng" algn="ctr">
                      <a:solidFill>
                        <a:srgbClr val="A9A9A9"/>
                      </a:solidFill>
                      <a:prstDash val="solid"/>
                      <a:round/>
                      <a:headEnd type="none" w="med" len="med"/>
                      <a:tailEnd type="none" w="med" len="med"/>
                    </a:lnB>
                  </a:tcPr>
                </a:tc>
                <a:tc>
                  <a:txBody>
                    <a:bodyPr/>
                    <a:lstStyle/>
                    <a:p>
                      <a:pPr fontAlgn="base"/>
                      <a:r>
                        <a:rPr lang="el-GR" sz="800" i="1">
                          <a:effectLst/>
                        </a:rPr>
                        <a:t>γ</a:t>
                      </a:r>
                      <a:r>
                        <a:rPr lang="en-US" sz="800" i="1" baseline="-25000">
                          <a:effectLst/>
                        </a:rPr>
                        <a:t>in</a:t>
                      </a:r>
                      <a:endParaRPr lang="en-US" sz="800">
                        <a:effectLst/>
                      </a:endParaRPr>
                    </a:p>
                  </a:txBody>
                  <a:tcPr marL="17527" marR="17527" marT="28044" marB="28044" anchor="ctr">
                    <a:lnL>
                      <a:noFill/>
                    </a:lnL>
                    <a:lnR>
                      <a:noFill/>
                    </a:lnR>
                    <a:lnT>
                      <a:noFill/>
                    </a:lnT>
                    <a:lnB w="15240" cap="flat" cmpd="sng" algn="ctr">
                      <a:solidFill>
                        <a:srgbClr val="A9A9A9"/>
                      </a:solidFill>
                      <a:prstDash val="solid"/>
                      <a:round/>
                      <a:headEnd type="none" w="med" len="med"/>
                      <a:tailEnd type="none" w="med" len="med"/>
                    </a:lnB>
                  </a:tcPr>
                </a:tc>
                <a:tc>
                  <a:txBody>
                    <a:bodyPr/>
                    <a:lstStyle/>
                    <a:p>
                      <a:pPr fontAlgn="base"/>
                      <a:r>
                        <a:rPr lang="el-GR" sz="800" i="1">
                          <a:effectLst/>
                        </a:rPr>
                        <a:t>γ</a:t>
                      </a:r>
                      <a:r>
                        <a:rPr lang="en-US" sz="800" i="1" baseline="-25000">
                          <a:effectLst/>
                        </a:rPr>
                        <a:t>out</a:t>
                      </a:r>
                      <a:endParaRPr lang="en-US" sz="800">
                        <a:effectLst/>
                      </a:endParaRPr>
                    </a:p>
                  </a:txBody>
                  <a:tcPr marL="17527" marR="17527" marT="28044" marB="28044" anchor="ctr">
                    <a:lnL>
                      <a:noFill/>
                    </a:lnL>
                    <a:lnR>
                      <a:noFill/>
                    </a:lnR>
                    <a:lnT>
                      <a:noFill/>
                    </a:lnT>
                    <a:lnB w="15240" cap="flat" cmpd="sng" algn="ctr">
                      <a:solidFill>
                        <a:srgbClr val="A9A9A9"/>
                      </a:solidFill>
                      <a:prstDash val="solid"/>
                      <a:round/>
                      <a:headEnd type="none" w="med" len="med"/>
                      <a:tailEnd type="none" w="med" len="med"/>
                    </a:lnB>
                  </a:tcPr>
                </a:tc>
                <a:tc>
                  <a:txBody>
                    <a:bodyPr/>
                    <a:lstStyle/>
                    <a:p>
                      <a:pPr fontAlgn="base"/>
                      <a:r>
                        <a:rPr lang="el-GR" sz="800" i="1">
                          <a:effectLst/>
                        </a:rPr>
                        <a:t>γ</a:t>
                      </a:r>
                      <a:endParaRPr lang="el-GR" sz="800">
                        <a:effectLst/>
                      </a:endParaRPr>
                    </a:p>
                  </a:txBody>
                  <a:tcPr marL="17527" marR="42066" marT="28044" marB="28044" anchor="ctr">
                    <a:lnL>
                      <a:noFill/>
                    </a:lnL>
                    <a:lnR>
                      <a:noFill/>
                    </a:lnR>
                    <a:lnT>
                      <a:noFill/>
                    </a:lnT>
                    <a:lnB w="1524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00"/>
                  </a:ext>
                </a:extLst>
              </a:tr>
              <a:tr h="309014">
                <a:tc>
                  <a:txBody>
                    <a:bodyPr/>
                    <a:lstStyle/>
                    <a:p>
                      <a:pPr fontAlgn="base"/>
                      <a:r>
                        <a:rPr lang="en-US" sz="900" dirty="0">
                          <a:effectLst/>
                        </a:rPr>
                        <a:t>Internet</a:t>
                      </a:r>
                    </a:p>
                  </a:txBody>
                  <a:tcPr marL="42066" marR="17527"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192,244</a:t>
                      </a:r>
                    </a:p>
                  </a:txBody>
                  <a:tcPr marL="17527" marR="17527"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609,066</a:t>
                      </a:r>
                    </a:p>
                  </a:txBody>
                  <a:tcPr marL="17527" marR="17527"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6.34</a:t>
                      </a:r>
                    </a:p>
                  </a:txBody>
                  <a:tcPr marL="17527" marR="17527"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240.1</a:t>
                      </a:r>
                    </a:p>
                  </a:txBody>
                  <a:tcPr marL="17527" marR="17527"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3.42*</a:t>
                      </a:r>
                    </a:p>
                  </a:txBody>
                  <a:tcPr marL="17527" marR="42066" marT="28044" marB="28044" anchor="ctr">
                    <a:lnL>
                      <a:noFill/>
                    </a:lnL>
                    <a:lnR>
                      <a:noFill/>
                    </a:lnR>
                    <a:lnT w="1524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01"/>
                  </a:ext>
                </a:extLst>
              </a:tr>
              <a:tr h="309014">
                <a:tc>
                  <a:txBody>
                    <a:bodyPr/>
                    <a:lstStyle/>
                    <a:p>
                      <a:pPr fontAlgn="base"/>
                      <a:r>
                        <a:rPr lang="en-US" sz="900" dirty="0">
                          <a:effectLst/>
                        </a:rPr>
                        <a:t>WWW</a:t>
                      </a:r>
                    </a:p>
                  </a:txBody>
                  <a:tcPr marL="42066"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325,729</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1,497,134</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4.60</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1546.0</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482.4</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2.00</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2.31</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42066"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02"/>
                  </a:ext>
                </a:extLst>
              </a:tr>
              <a:tr h="330976">
                <a:tc>
                  <a:txBody>
                    <a:bodyPr/>
                    <a:lstStyle/>
                    <a:p>
                      <a:pPr fontAlgn="base"/>
                      <a:r>
                        <a:rPr lang="en-US" sz="900" dirty="0">
                          <a:effectLst/>
                        </a:rPr>
                        <a:t>Power Grid</a:t>
                      </a:r>
                    </a:p>
                  </a:txBody>
                  <a:tcPr marL="42066"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4,941</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6,594</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2.67</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10.3</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Exp.</a:t>
                      </a:r>
                    </a:p>
                  </a:txBody>
                  <a:tcPr marL="17527" marR="42066"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03"/>
                  </a:ext>
                </a:extLst>
              </a:tr>
              <a:tr h="468372">
                <a:tc>
                  <a:txBody>
                    <a:bodyPr/>
                    <a:lstStyle/>
                    <a:p>
                      <a:pPr fontAlgn="base"/>
                      <a:r>
                        <a:rPr lang="en-US" sz="900" dirty="0">
                          <a:effectLst/>
                        </a:rPr>
                        <a:t>Mobile-Phone Calls</a:t>
                      </a:r>
                    </a:p>
                  </a:txBody>
                  <a:tcPr marL="42066"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tc>
                  <a:txBody>
                    <a:bodyPr/>
                    <a:lstStyle/>
                    <a:p>
                      <a:pPr fontAlgn="base"/>
                      <a:r>
                        <a:rPr lang="en-US" sz="800">
                          <a:effectLst/>
                        </a:rPr>
                        <a:t>36,595</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tc>
                  <a:txBody>
                    <a:bodyPr/>
                    <a:lstStyle/>
                    <a:p>
                      <a:pPr fontAlgn="base"/>
                      <a:r>
                        <a:rPr lang="en-US" sz="800">
                          <a:effectLst/>
                        </a:rPr>
                        <a:t>91,826</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tc>
                  <a:txBody>
                    <a:bodyPr/>
                    <a:lstStyle/>
                    <a:p>
                      <a:pPr fontAlgn="base"/>
                      <a:r>
                        <a:rPr lang="en-US" sz="800">
                          <a:effectLst/>
                        </a:rPr>
                        <a:t>2.51</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tc>
                  <a:txBody>
                    <a:bodyPr/>
                    <a:lstStyle/>
                    <a:p>
                      <a:pPr fontAlgn="base"/>
                      <a:r>
                        <a:rPr lang="en-US" sz="800">
                          <a:effectLst/>
                        </a:rPr>
                        <a:t>12.0</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tc>
                  <a:txBody>
                    <a:bodyPr/>
                    <a:lstStyle/>
                    <a:p>
                      <a:pPr fontAlgn="base"/>
                      <a:r>
                        <a:rPr lang="en-US" sz="800">
                          <a:effectLst/>
                        </a:rPr>
                        <a:t>11.7</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tc>
                  <a:txBody>
                    <a:bodyPr/>
                    <a:lstStyle/>
                    <a:p>
                      <a:pPr fontAlgn="base"/>
                      <a:r>
                        <a:rPr lang="en-US" sz="800">
                          <a:effectLst/>
                        </a:rPr>
                        <a:t>4.69*</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tc>
                  <a:txBody>
                    <a:bodyPr/>
                    <a:lstStyle/>
                    <a:p>
                      <a:pPr fontAlgn="base"/>
                      <a:r>
                        <a:rPr lang="en-US" sz="800">
                          <a:effectLst/>
                        </a:rPr>
                        <a:t>5.01*</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tc>
                  <a:txBody>
                    <a:bodyPr/>
                    <a:lstStyle/>
                    <a:p>
                      <a:pPr fontAlgn="base"/>
                      <a:r>
                        <a:rPr lang="en-US" sz="800">
                          <a:effectLst/>
                        </a:rPr>
                        <a:t>-</a:t>
                      </a:r>
                    </a:p>
                  </a:txBody>
                  <a:tcPr marL="17527" marR="42066"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353535"/>
                      </a:solidFill>
                      <a:prstDash val="solid"/>
                      <a:round/>
                      <a:headEnd type="none" w="med" len="med"/>
                      <a:tailEnd type="none" w="med" len="med"/>
                    </a:lnB>
                  </a:tcPr>
                </a:tc>
                <a:extLst>
                  <a:ext uri="{0D108BD9-81ED-4DB2-BD59-A6C34878D82A}">
                    <a16:rowId xmlns:a16="http://schemas.microsoft.com/office/drawing/2014/main" val="10004"/>
                  </a:ext>
                </a:extLst>
              </a:tr>
              <a:tr h="309014">
                <a:tc>
                  <a:txBody>
                    <a:bodyPr/>
                    <a:lstStyle/>
                    <a:p>
                      <a:pPr fontAlgn="base"/>
                      <a:r>
                        <a:rPr lang="en-US" sz="900" dirty="0">
                          <a:effectLst/>
                        </a:rPr>
                        <a:t>Email</a:t>
                      </a:r>
                    </a:p>
                  </a:txBody>
                  <a:tcPr marL="42066" marR="17527"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57,194</a:t>
                      </a:r>
                    </a:p>
                  </a:txBody>
                  <a:tcPr marL="17527" marR="17527"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103,731</a:t>
                      </a:r>
                    </a:p>
                  </a:txBody>
                  <a:tcPr marL="17527" marR="17527"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1.81</a:t>
                      </a:r>
                    </a:p>
                  </a:txBody>
                  <a:tcPr marL="17527" marR="17527"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94.7</a:t>
                      </a:r>
                    </a:p>
                  </a:txBody>
                  <a:tcPr marL="17527" marR="17527"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1163.9</a:t>
                      </a:r>
                    </a:p>
                  </a:txBody>
                  <a:tcPr marL="17527" marR="17527"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3.43*</a:t>
                      </a:r>
                    </a:p>
                  </a:txBody>
                  <a:tcPr marL="17527" marR="17527"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2.03*</a:t>
                      </a:r>
                    </a:p>
                  </a:txBody>
                  <a:tcPr marL="17527" marR="17527"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42066" marT="28044" marB="28044" anchor="ctr">
                    <a:lnL>
                      <a:noFill/>
                    </a:lnL>
                    <a:lnR>
                      <a:noFill/>
                    </a:lnR>
                    <a:lnT w="7620" cap="flat" cmpd="sng" algn="ctr">
                      <a:solidFill>
                        <a:srgbClr val="353535"/>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05"/>
                  </a:ext>
                </a:extLst>
              </a:tr>
              <a:tr h="468372">
                <a:tc>
                  <a:txBody>
                    <a:bodyPr/>
                    <a:lstStyle/>
                    <a:p>
                      <a:pPr fontAlgn="base"/>
                      <a:r>
                        <a:rPr lang="en-US" sz="900" dirty="0">
                          <a:effectLst/>
                        </a:rPr>
                        <a:t>Science Collaboration</a:t>
                      </a:r>
                    </a:p>
                  </a:txBody>
                  <a:tcPr marL="42066"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23,133</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93,437</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8.08</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178.2</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3.35*</a:t>
                      </a:r>
                    </a:p>
                  </a:txBody>
                  <a:tcPr marL="17527" marR="42066"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06"/>
                  </a:ext>
                </a:extLst>
              </a:tr>
              <a:tr h="330976">
                <a:tc>
                  <a:txBody>
                    <a:bodyPr/>
                    <a:lstStyle/>
                    <a:p>
                      <a:pPr fontAlgn="base"/>
                      <a:r>
                        <a:rPr lang="en-US" sz="900" dirty="0">
                          <a:effectLst/>
                        </a:rPr>
                        <a:t>Actor Network</a:t>
                      </a:r>
                    </a:p>
                  </a:txBody>
                  <a:tcPr marL="42066"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dirty="0">
                          <a:effectLst/>
                        </a:rPr>
                        <a:t>702,388</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29,397,908</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83.71</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47,353.7</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2.12*</a:t>
                      </a:r>
                    </a:p>
                  </a:txBody>
                  <a:tcPr marL="17527" marR="42066"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07"/>
                  </a:ext>
                </a:extLst>
              </a:tr>
              <a:tr h="330976">
                <a:tc>
                  <a:txBody>
                    <a:bodyPr/>
                    <a:lstStyle/>
                    <a:p>
                      <a:pPr fontAlgn="base"/>
                      <a:r>
                        <a:rPr lang="en-US" sz="900">
                          <a:effectLst/>
                        </a:rPr>
                        <a:t>Citation Network</a:t>
                      </a:r>
                    </a:p>
                  </a:txBody>
                  <a:tcPr marL="42066"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dirty="0">
                          <a:effectLst/>
                        </a:rPr>
                        <a:t>449,673</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4,689,479</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10.43</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971.5</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198.8</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3.03*</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4.00*</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42066"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08"/>
                  </a:ext>
                </a:extLst>
              </a:tr>
              <a:tr h="571984">
                <a:tc>
                  <a:txBody>
                    <a:bodyPr/>
                    <a:lstStyle/>
                    <a:p>
                      <a:pPr fontAlgn="base"/>
                      <a:r>
                        <a:rPr lang="en-US" sz="900">
                          <a:effectLst/>
                        </a:rPr>
                        <a:t>E. Coli Metabolism</a:t>
                      </a:r>
                    </a:p>
                  </a:txBody>
                  <a:tcPr marL="42066"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dirty="0">
                          <a:effectLst/>
                        </a:rPr>
                        <a:t>1,039</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5,802</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5.58</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535.7</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396.7</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2.43*</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2.90*</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42066"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09"/>
                  </a:ext>
                </a:extLst>
              </a:tr>
              <a:tr h="468372">
                <a:tc>
                  <a:txBody>
                    <a:bodyPr/>
                    <a:lstStyle/>
                    <a:p>
                      <a:pPr fontAlgn="base"/>
                      <a:r>
                        <a:rPr lang="en-US" sz="900" dirty="0">
                          <a:effectLst/>
                        </a:rPr>
                        <a:t>Protein Interactions</a:t>
                      </a:r>
                    </a:p>
                  </a:txBody>
                  <a:tcPr marL="42066"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dirty="0">
                          <a:effectLst/>
                        </a:rPr>
                        <a:t>2,018</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2,930</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2.90</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32.3</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a:effectLst/>
                        </a:rPr>
                        <a:t>-</a:t>
                      </a:r>
                    </a:p>
                  </a:txBody>
                  <a:tcPr marL="17527" marR="17527"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tc>
                  <a:txBody>
                    <a:bodyPr/>
                    <a:lstStyle/>
                    <a:p>
                      <a:pPr fontAlgn="base"/>
                      <a:r>
                        <a:rPr lang="en-US" sz="800" dirty="0">
                          <a:effectLst/>
                        </a:rPr>
                        <a:t>2.89*-</a:t>
                      </a:r>
                    </a:p>
                  </a:txBody>
                  <a:tcPr marL="17527" marR="42066" marT="28044" marB="28044" anchor="ctr">
                    <a:lnL>
                      <a:noFill/>
                    </a:lnL>
                    <a:lnR>
                      <a:noFill/>
                    </a:lnR>
                    <a:lnT w="7620" cap="flat" cmpd="sng" algn="ctr">
                      <a:solidFill>
                        <a:srgbClr val="A9A9A9"/>
                      </a:solidFill>
                      <a:prstDash val="solid"/>
                      <a:round/>
                      <a:headEnd type="none" w="med" len="med"/>
                      <a:tailEnd type="none" w="med" len="med"/>
                    </a:lnT>
                    <a:lnB w="7620" cap="flat" cmpd="sng" algn="ctr">
                      <a:solidFill>
                        <a:srgbClr val="A9A9A9"/>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The meaning of scale-free</a:t>
            </a:r>
          </a:p>
          <a:p>
            <a:pPr>
              <a:spcBef>
                <a:spcPct val="20000"/>
              </a:spcBef>
            </a:pP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pic>
        <p:nvPicPr>
          <p:cNvPr id="2" name="Picture 1"/>
          <p:cNvPicPr>
            <a:picLocks noChangeAspect="1"/>
          </p:cNvPicPr>
          <p:nvPr/>
        </p:nvPicPr>
        <p:blipFill>
          <a:blip r:embed="rId2"/>
          <a:stretch>
            <a:fillRect/>
          </a:stretch>
        </p:blipFill>
        <p:spPr>
          <a:xfrm>
            <a:off x="228599" y="797277"/>
            <a:ext cx="4081991" cy="4423833"/>
          </a:xfrm>
          <a:prstGeom prst="rect">
            <a:avLst/>
          </a:prstGeom>
        </p:spPr>
      </p:pic>
      <p:sp>
        <p:nvSpPr>
          <p:cNvPr id="4"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The meaning of scale-free</a:t>
            </a:r>
          </a:p>
          <a:p>
            <a:pPr>
              <a:spcBef>
                <a:spcPct val="20000"/>
              </a:spcBef>
            </a:pP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pic>
        <p:nvPicPr>
          <p:cNvPr id="5" name="Picture 4"/>
          <p:cNvPicPr>
            <a:picLocks noChangeAspect="1"/>
          </p:cNvPicPr>
          <p:nvPr/>
        </p:nvPicPr>
        <p:blipFill>
          <a:blip r:embed="rId2"/>
          <a:stretch>
            <a:fillRect/>
          </a:stretch>
        </p:blipFill>
        <p:spPr>
          <a:xfrm>
            <a:off x="5549899" y="2296582"/>
            <a:ext cx="2958043" cy="910167"/>
          </a:xfrm>
          <a:prstGeom prst="rect">
            <a:avLst/>
          </a:prstGeom>
        </p:spPr>
      </p:pic>
      <p:sp>
        <p:nvSpPr>
          <p:cNvPr id="6"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pic>
        <p:nvPicPr>
          <p:cNvPr id="336898" name="Picture 2" descr="Standard Deviation is Large in Real Networ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97" y="571500"/>
            <a:ext cx="4821382" cy="4955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489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0" y="2134225"/>
            <a:ext cx="9144000" cy="1446550"/>
          </a:xfrm>
          <a:prstGeom prst="rect">
            <a:avLst/>
          </a:prstGeom>
          <a:noFill/>
        </p:spPr>
        <p:txBody>
          <a:bodyPr wrap="square" rtlCol="0">
            <a:spAutoFit/>
          </a:bodyPr>
          <a:lstStyle/>
          <a:p>
            <a:pPr algn="ctr"/>
            <a:r>
              <a:rPr lang="en-US" sz="4400" dirty="0">
                <a:latin typeface="Trajan Pro"/>
                <a:cs typeface="Trajan Pro"/>
              </a:rPr>
              <a:t>universality</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5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7"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8914" name="Text Box 5"/>
          <p:cNvSpPr txBox="1">
            <a:spLocks noChangeArrowheads="1"/>
          </p:cNvSpPr>
          <p:nvPr/>
        </p:nvSpPr>
        <p:spPr bwMode="auto">
          <a:xfrm>
            <a:off x="268288" y="5211763"/>
            <a:ext cx="3144837" cy="277812"/>
          </a:xfrm>
          <a:prstGeom prst="rect">
            <a:avLst/>
          </a:prstGeom>
          <a:noFill/>
          <a:ln w="9525">
            <a:noFill/>
            <a:miter lim="800000"/>
            <a:headEnd/>
            <a:tailEnd/>
          </a:ln>
        </p:spPr>
        <p:txBody>
          <a:bodyPr wrap="none" anchor="ctr">
            <a:prstTxWarp prst="textNoShape">
              <a:avLst/>
            </a:prstTxWarp>
            <a:spAutoFit/>
          </a:bodyPr>
          <a:lstStyle/>
          <a:p>
            <a:r>
              <a:rPr lang="en-US" sz="1200">
                <a:latin typeface="Helvetica" pitchFamily="-111" charset="0"/>
                <a:ea typeface="Helvetica" pitchFamily="-111" charset="0"/>
                <a:cs typeface="Helvetica" pitchFamily="-111" charset="0"/>
              </a:rPr>
              <a:t>(Faloutsos, Faloutsos and Faloutsos, 1999)</a:t>
            </a:r>
          </a:p>
        </p:txBody>
      </p:sp>
      <p:sp>
        <p:nvSpPr>
          <p:cNvPr id="38915" name="Text Box 6"/>
          <p:cNvSpPr txBox="1">
            <a:spLocks noChangeArrowheads="1"/>
          </p:cNvSpPr>
          <p:nvPr/>
        </p:nvSpPr>
        <p:spPr bwMode="auto">
          <a:xfrm>
            <a:off x="268288" y="787400"/>
            <a:ext cx="3657600" cy="585788"/>
          </a:xfrm>
          <a:prstGeom prst="rect">
            <a:avLst/>
          </a:prstGeom>
          <a:noFill/>
          <a:ln w="9525">
            <a:noFill/>
            <a:miter lim="800000"/>
            <a:headEnd/>
            <a:tailEnd/>
          </a:ln>
        </p:spPr>
        <p:txBody>
          <a:bodyPr lIns="91407" tIns="45704" rIns="91407" bIns="45704">
            <a:prstTxWarp prst="textNoShape">
              <a:avLst/>
            </a:prstTxWarp>
            <a:spAutoFit/>
          </a:bodyPr>
          <a:lstStyle/>
          <a:p>
            <a:r>
              <a:rPr lang="en-US" sz="1600" b="1">
                <a:solidFill>
                  <a:srgbClr val="FF0000"/>
                </a:solidFill>
                <a:latin typeface="Helvetica" pitchFamily="-111" charset="0"/>
                <a:ea typeface="Helvetica" pitchFamily="-111" charset="0"/>
                <a:cs typeface="Helvetica" pitchFamily="-111" charset="0"/>
              </a:rPr>
              <a:t>Nodes</a:t>
            </a:r>
            <a:r>
              <a:rPr lang="en-US" sz="1600">
                <a:latin typeface="Helvetica" pitchFamily="-111" charset="0"/>
                <a:ea typeface="Helvetica" pitchFamily="-111" charset="0"/>
                <a:cs typeface="Helvetica" pitchFamily="-111" charset="0"/>
              </a:rPr>
              <a:t>: computers, routers </a:t>
            </a:r>
          </a:p>
          <a:p>
            <a:r>
              <a:rPr lang="en-US" sz="1600" b="1">
                <a:solidFill>
                  <a:srgbClr val="FF0000"/>
                </a:solidFill>
                <a:latin typeface="Helvetica" pitchFamily="-111" charset="0"/>
                <a:ea typeface="Helvetica" pitchFamily="-111" charset="0"/>
                <a:cs typeface="Helvetica" pitchFamily="-111" charset="0"/>
              </a:rPr>
              <a:t>Links</a:t>
            </a:r>
            <a:r>
              <a:rPr lang="en-US" sz="1600">
                <a:latin typeface="Helvetica" pitchFamily="-111" charset="0"/>
                <a:ea typeface="Helvetica" pitchFamily="-111" charset="0"/>
                <a:cs typeface="Helvetica" pitchFamily="-111" charset="0"/>
              </a:rPr>
              <a:t>:   physical lines</a:t>
            </a:r>
          </a:p>
        </p:txBody>
      </p:sp>
      <p:sp>
        <p:nvSpPr>
          <p:cNvPr id="38917"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INTERNET BACKBONE</a:t>
            </a:r>
          </a:p>
        </p:txBody>
      </p:sp>
      <p:pic>
        <p:nvPicPr>
          <p:cNvPr id="38918" name="Picture 3" descr="internet"/>
          <p:cNvPicPr>
            <a:picLocks noChangeAspect="1" noChangeArrowheads="1"/>
          </p:cNvPicPr>
          <p:nvPr/>
        </p:nvPicPr>
        <p:blipFill>
          <a:blip r:embed="rId2"/>
          <a:srcRect/>
          <a:stretch>
            <a:fillRect/>
          </a:stretch>
        </p:blipFill>
        <p:spPr bwMode="auto">
          <a:xfrm>
            <a:off x="169863" y="1673225"/>
            <a:ext cx="4229100" cy="2960688"/>
          </a:xfrm>
          <a:prstGeom prst="rect">
            <a:avLst/>
          </a:prstGeom>
          <a:noFill/>
          <a:ln w="9525">
            <a:noFill/>
            <a:miter lim="800000"/>
            <a:headEnd/>
            <a:tailEnd/>
          </a:ln>
        </p:spPr>
      </p:pic>
      <p:pic>
        <p:nvPicPr>
          <p:cNvPr id="38919" name="Picture 4" descr="internet_power"/>
          <p:cNvPicPr>
            <a:picLocks noChangeAspect="1" noChangeArrowheads="1"/>
          </p:cNvPicPr>
          <p:nvPr/>
        </p:nvPicPr>
        <p:blipFill>
          <a:blip r:embed="rId3"/>
          <a:srcRect/>
          <a:stretch>
            <a:fillRect/>
          </a:stretch>
        </p:blipFill>
        <p:spPr bwMode="auto">
          <a:xfrm>
            <a:off x="4360863" y="1597025"/>
            <a:ext cx="4648200" cy="3297238"/>
          </a:xfrm>
          <a:prstGeom prst="rect">
            <a:avLst/>
          </a:prstGeom>
          <a:noFill/>
          <a:ln w="9525">
            <a:noFill/>
            <a:miter lim="800000"/>
            <a:headEnd/>
            <a:tailEnd/>
          </a:ln>
        </p:spPr>
      </p:pic>
      <p:sp>
        <p:nvSpPr>
          <p:cNvPr id="8"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pic>
        <p:nvPicPr>
          <p:cNvPr id="39938" name="Picture 2" descr="hal1"/>
          <p:cNvPicPr>
            <a:picLocks noChangeAspect="1" noChangeArrowheads="1"/>
          </p:cNvPicPr>
          <p:nvPr/>
        </p:nvPicPr>
        <p:blipFill>
          <a:blip r:embed="rId2"/>
          <a:srcRect/>
          <a:stretch>
            <a:fillRect/>
          </a:stretch>
        </p:blipFill>
        <p:spPr bwMode="auto">
          <a:xfrm>
            <a:off x="0" y="-25400"/>
            <a:ext cx="9144000" cy="5740400"/>
          </a:xfrm>
          <a:prstGeom prst="rect">
            <a:avLst/>
          </a:prstGeom>
          <a:noFill/>
          <a:ln w="9525">
            <a:noFill/>
            <a:miter lim="800000"/>
            <a:headEnd/>
            <a:tailEnd/>
          </a:ln>
        </p:spPr>
      </p:pic>
      <p:sp>
        <p:nvSpPr>
          <p:cNvPr id="4"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pic>
        <p:nvPicPr>
          <p:cNvPr id="40962" name="Picture 2" descr="citation"/>
          <p:cNvPicPr>
            <a:picLocks noChangeAspect="1" noChangeArrowheads="1"/>
          </p:cNvPicPr>
          <p:nvPr/>
        </p:nvPicPr>
        <p:blipFill>
          <a:blip r:embed="rId2">
            <a:lum bright="60000" contrast="-60000"/>
          </a:blip>
          <a:srcRect/>
          <a:stretch>
            <a:fillRect/>
          </a:stretch>
        </p:blipFill>
        <p:spPr bwMode="auto">
          <a:xfrm>
            <a:off x="0" y="0"/>
            <a:ext cx="9144000" cy="5715000"/>
          </a:xfrm>
          <a:prstGeom prst="rect">
            <a:avLst/>
          </a:prstGeom>
          <a:noFill/>
          <a:ln w="9525">
            <a:noFill/>
            <a:miter lim="800000"/>
            <a:headEnd/>
            <a:tailEnd/>
          </a:ln>
        </p:spPr>
      </p:pic>
      <p:sp>
        <p:nvSpPr>
          <p:cNvPr id="40963" name="Text Box 4"/>
          <p:cNvSpPr txBox="1">
            <a:spLocks noChangeArrowheads="1"/>
          </p:cNvSpPr>
          <p:nvPr/>
        </p:nvSpPr>
        <p:spPr bwMode="auto">
          <a:xfrm>
            <a:off x="5230813" y="4025900"/>
            <a:ext cx="1828800" cy="461963"/>
          </a:xfrm>
          <a:prstGeom prst="rect">
            <a:avLst/>
          </a:prstGeom>
          <a:noFill/>
          <a:ln w="9525">
            <a:noFill/>
            <a:miter lim="800000"/>
            <a:headEnd/>
            <a:tailEnd/>
          </a:ln>
        </p:spPr>
        <p:txBody>
          <a:bodyPr lIns="91407" tIns="45704" rIns="91407" bIns="45704">
            <a:prstTxWarp prst="textNoShape">
              <a:avLst/>
            </a:prstTxWarp>
            <a:spAutoFit/>
          </a:bodyPr>
          <a:lstStyle/>
          <a:p>
            <a:r>
              <a:rPr lang="en-US" sz="2400" b="1">
                <a:solidFill>
                  <a:srgbClr val="FF0000"/>
                </a:solidFill>
                <a:latin typeface="Helvetica" pitchFamily="-111" charset="0"/>
                <a:ea typeface="Arial" pitchFamily="-111" charset="0"/>
                <a:cs typeface="Arial" pitchFamily="-111" charset="0"/>
                <a:sym typeface="Symbol" pitchFamily="-111" charset="2"/>
              </a:rPr>
              <a:t>(</a:t>
            </a:r>
            <a:r>
              <a:rPr lang="en-US" sz="2400" b="1">
                <a:solidFill>
                  <a:srgbClr val="FF0000"/>
                </a:solidFill>
                <a:latin typeface="Helvetica" pitchFamily="-111" charset="0"/>
                <a:ea typeface="Arial" pitchFamily="-111" charset="0"/>
                <a:cs typeface="Arial" pitchFamily="-111" charset="0"/>
              </a:rPr>
              <a:t> =</a:t>
            </a:r>
            <a:r>
              <a:rPr lang="en-US" sz="2400" b="1">
                <a:solidFill>
                  <a:srgbClr val="FF0000"/>
                </a:solidFill>
                <a:latin typeface="Helvetica" pitchFamily="-111" charset="0"/>
                <a:ea typeface="Arial" pitchFamily="-111" charset="0"/>
                <a:cs typeface="Arial" pitchFamily="-111" charset="0"/>
                <a:sym typeface="Symbol" pitchFamily="-111" charset="2"/>
              </a:rPr>
              <a:t> 3)</a:t>
            </a:r>
            <a:endParaRPr lang="en-US" sz="2400" b="1">
              <a:solidFill>
                <a:srgbClr val="FF0000"/>
              </a:solidFill>
              <a:latin typeface="Helvetica" pitchFamily="-111" charset="0"/>
              <a:ea typeface="Arial" pitchFamily="-111" charset="0"/>
              <a:cs typeface="Arial" pitchFamily="-111" charset="0"/>
            </a:endParaRPr>
          </a:p>
        </p:txBody>
      </p:sp>
      <p:sp>
        <p:nvSpPr>
          <p:cNvPr id="40964" name="Text Box 6"/>
          <p:cNvSpPr txBox="1">
            <a:spLocks noChangeArrowheads="1"/>
          </p:cNvSpPr>
          <p:nvPr/>
        </p:nvSpPr>
        <p:spPr bwMode="auto">
          <a:xfrm>
            <a:off x="268288" y="5200650"/>
            <a:ext cx="2209800" cy="339725"/>
          </a:xfrm>
          <a:prstGeom prst="rect">
            <a:avLst/>
          </a:prstGeom>
          <a:noFill/>
          <a:ln w="9525">
            <a:noFill/>
            <a:miter lim="800000"/>
            <a:headEnd/>
            <a:tailEnd/>
          </a:ln>
        </p:spPr>
        <p:txBody>
          <a:bodyPr lIns="91407" tIns="45704" rIns="91407" bIns="45704">
            <a:prstTxWarp prst="textNoShape">
              <a:avLst/>
            </a:prstTxWarp>
            <a:spAutoFit/>
          </a:bodyPr>
          <a:lstStyle/>
          <a:p>
            <a:r>
              <a:rPr lang="en-US" sz="1600">
                <a:latin typeface="Helvetica" pitchFamily="-111" charset="0"/>
                <a:ea typeface="Arial" pitchFamily="-111" charset="0"/>
                <a:cs typeface="Arial" pitchFamily="-111" charset="0"/>
              </a:rPr>
              <a:t>(S. Redner, 1998)</a:t>
            </a:r>
          </a:p>
        </p:txBody>
      </p:sp>
      <p:sp>
        <p:nvSpPr>
          <p:cNvPr id="40965" name="Text Box 7"/>
          <p:cNvSpPr txBox="1">
            <a:spLocks noChangeArrowheads="1"/>
          </p:cNvSpPr>
          <p:nvPr/>
        </p:nvSpPr>
        <p:spPr bwMode="auto">
          <a:xfrm>
            <a:off x="5230813" y="3638550"/>
            <a:ext cx="2703512" cy="460375"/>
          </a:xfrm>
          <a:prstGeom prst="rect">
            <a:avLst/>
          </a:prstGeom>
          <a:noFill/>
          <a:ln w="9525">
            <a:noFill/>
            <a:miter lim="800000"/>
            <a:headEnd/>
            <a:tailEnd/>
          </a:ln>
        </p:spPr>
        <p:txBody>
          <a:bodyPr lIns="91407" tIns="45704" rIns="91407" bIns="45704">
            <a:prstTxWarp prst="textNoShape">
              <a:avLst/>
            </a:prstTxWarp>
            <a:spAutoFit/>
          </a:bodyPr>
          <a:lstStyle/>
          <a:p>
            <a:r>
              <a:rPr lang="en-US" sz="2400" b="1">
                <a:solidFill>
                  <a:srgbClr val="FF0000"/>
                </a:solidFill>
                <a:latin typeface="Helvetica" pitchFamily="-111" charset="0"/>
                <a:ea typeface="Arial" pitchFamily="-111" charset="0"/>
                <a:cs typeface="Arial" pitchFamily="-111" charset="0"/>
              </a:rPr>
              <a:t>P(k) ~k</a:t>
            </a:r>
            <a:r>
              <a:rPr lang="en-US" sz="2400" b="1" baseline="30000">
                <a:solidFill>
                  <a:srgbClr val="FF0000"/>
                </a:solidFill>
                <a:latin typeface="Helvetica" pitchFamily="-111" charset="0"/>
                <a:ea typeface="Arial" pitchFamily="-111" charset="0"/>
                <a:cs typeface="Arial" pitchFamily="-111" charset="0"/>
              </a:rPr>
              <a:t>-</a:t>
            </a:r>
            <a:r>
              <a:rPr lang="en-US" sz="2400" b="1" baseline="30000">
                <a:solidFill>
                  <a:srgbClr val="FF0000"/>
                </a:solidFill>
                <a:latin typeface="Helvetica" pitchFamily="-111" charset="0"/>
                <a:ea typeface="Arial" pitchFamily="-111" charset="0"/>
                <a:cs typeface="Arial" pitchFamily="-111" charset="0"/>
                <a:sym typeface="Symbol" pitchFamily="-111" charset="2"/>
              </a:rPr>
              <a:t></a:t>
            </a:r>
            <a:endParaRPr lang="en-US" sz="2400" b="1">
              <a:solidFill>
                <a:srgbClr val="FF0000"/>
              </a:solidFill>
              <a:latin typeface="Helvetica" pitchFamily="-111" charset="0"/>
              <a:ea typeface="Arial" pitchFamily="-111" charset="0"/>
              <a:cs typeface="Arial" pitchFamily="-111" charset="0"/>
            </a:endParaRPr>
          </a:p>
        </p:txBody>
      </p:sp>
      <p:sp>
        <p:nvSpPr>
          <p:cNvPr id="40966" name="Text Box 14"/>
          <p:cNvSpPr txBox="1">
            <a:spLocks noChangeArrowheads="1"/>
          </p:cNvSpPr>
          <p:nvPr/>
        </p:nvSpPr>
        <p:spPr bwMode="auto">
          <a:xfrm>
            <a:off x="1516063" y="2540000"/>
            <a:ext cx="2590800" cy="307975"/>
          </a:xfrm>
          <a:prstGeom prst="rect">
            <a:avLst/>
          </a:prstGeom>
          <a:solidFill>
            <a:schemeClr val="bg1"/>
          </a:solidFill>
          <a:ln w="9525">
            <a:solidFill>
              <a:schemeClr val="tx1"/>
            </a:solidFill>
            <a:miter lim="800000"/>
            <a:headEnd/>
            <a:tailEnd/>
          </a:ln>
        </p:spPr>
        <p:txBody>
          <a:bodyPr>
            <a:prstTxWarp prst="textNoShape">
              <a:avLst/>
            </a:prstTxWarp>
            <a:spAutoFit/>
          </a:bodyPr>
          <a:lstStyle/>
          <a:p>
            <a:r>
              <a:rPr lang="en-US" sz="1400" b="1">
                <a:latin typeface="Helvetica" pitchFamily="-111" charset="0"/>
                <a:ea typeface="Arial" pitchFamily="-111" charset="0"/>
                <a:cs typeface="Arial" pitchFamily="-111" charset="0"/>
              </a:rPr>
              <a:t>1736 PRL papers (1988)</a:t>
            </a:r>
          </a:p>
        </p:txBody>
      </p:sp>
      <p:sp>
        <p:nvSpPr>
          <p:cNvPr id="4096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SCIENCE CITATION INDEX</a:t>
            </a:r>
          </a:p>
        </p:txBody>
      </p:sp>
      <p:sp>
        <p:nvSpPr>
          <p:cNvPr id="40969" name="Text Box 6"/>
          <p:cNvSpPr txBox="1">
            <a:spLocks noChangeArrowheads="1"/>
          </p:cNvSpPr>
          <p:nvPr/>
        </p:nvSpPr>
        <p:spPr bwMode="auto">
          <a:xfrm>
            <a:off x="268288" y="787400"/>
            <a:ext cx="3657600" cy="585788"/>
          </a:xfrm>
          <a:prstGeom prst="rect">
            <a:avLst/>
          </a:prstGeom>
          <a:noFill/>
          <a:ln w="9525">
            <a:noFill/>
            <a:miter lim="800000"/>
            <a:headEnd/>
            <a:tailEnd/>
          </a:ln>
        </p:spPr>
        <p:txBody>
          <a:bodyPr lIns="91407" tIns="45704" rIns="91407" bIns="45704">
            <a:prstTxWarp prst="textNoShape">
              <a:avLst/>
            </a:prstTxWarp>
            <a:spAutoFit/>
          </a:bodyPr>
          <a:lstStyle/>
          <a:p>
            <a:r>
              <a:rPr lang="en-US" sz="1600" b="1">
                <a:solidFill>
                  <a:srgbClr val="FF0000"/>
                </a:solidFill>
                <a:latin typeface="Helvetica" pitchFamily="-111" charset="0"/>
                <a:ea typeface="Helvetica" pitchFamily="-111" charset="0"/>
                <a:cs typeface="Helvetica" pitchFamily="-111" charset="0"/>
              </a:rPr>
              <a:t>Nodes</a:t>
            </a:r>
            <a:r>
              <a:rPr lang="en-US" sz="1600">
                <a:latin typeface="Helvetica" pitchFamily="-111" charset="0"/>
                <a:ea typeface="Helvetica" pitchFamily="-111" charset="0"/>
                <a:cs typeface="Helvetica" pitchFamily="-111" charset="0"/>
              </a:rPr>
              <a:t>: papers</a:t>
            </a:r>
          </a:p>
          <a:p>
            <a:r>
              <a:rPr lang="en-US" sz="1600" b="1">
                <a:solidFill>
                  <a:srgbClr val="FF0000"/>
                </a:solidFill>
                <a:latin typeface="Helvetica" pitchFamily="-111" charset="0"/>
                <a:ea typeface="Helvetica" pitchFamily="-111" charset="0"/>
                <a:cs typeface="Helvetica" pitchFamily="-111" charset="0"/>
              </a:rPr>
              <a:t>Links</a:t>
            </a:r>
            <a:r>
              <a:rPr lang="en-US" sz="1600">
                <a:latin typeface="Helvetica" pitchFamily="-111" charset="0"/>
                <a:ea typeface="Helvetica" pitchFamily="-111" charset="0"/>
                <a:cs typeface="Helvetica" pitchFamily="-111" charset="0"/>
              </a:rPr>
              <a:t>:   citations</a:t>
            </a:r>
          </a:p>
        </p:txBody>
      </p:sp>
      <p:grpSp>
        <p:nvGrpSpPr>
          <p:cNvPr id="40970" name="Group 8"/>
          <p:cNvGrpSpPr>
            <a:grpSpLocks/>
          </p:cNvGrpSpPr>
          <p:nvPr/>
        </p:nvGrpSpPr>
        <p:grpSpPr bwMode="auto">
          <a:xfrm>
            <a:off x="5059363" y="1173163"/>
            <a:ext cx="2600325" cy="2438400"/>
            <a:chOff x="2928" y="624"/>
            <a:chExt cx="1638" cy="1536"/>
          </a:xfrm>
        </p:grpSpPr>
        <p:pic>
          <p:nvPicPr>
            <p:cNvPr id="40972" name="Picture 9" descr="kpz"/>
            <p:cNvPicPr>
              <a:picLocks noChangeAspect="1" noChangeArrowheads="1"/>
            </p:cNvPicPr>
            <p:nvPr/>
          </p:nvPicPr>
          <p:blipFill>
            <a:blip r:embed="rId3"/>
            <a:srcRect/>
            <a:stretch>
              <a:fillRect/>
            </a:stretch>
          </p:blipFill>
          <p:spPr bwMode="auto">
            <a:xfrm>
              <a:off x="2928" y="624"/>
              <a:ext cx="1638" cy="1536"/>
            </a:xfrm>
            <a:prstGeom prst="rect">
              <a:avLst/>
            </a:prstGeom>
            <a:noFill/>
            <a:ln w="9525">
              <a:noFill/>
              <a:miter lim="800000"/>
              <a:headEnd/>
              <a:tailEnd/>
            </a:ln>
          </p:spPr>
        </p:pic>
        <p:sp>
          <p:nvSpPr>
            <p:cNvPr id="40973" name="Rectangle 10"/>
            <p:cNvSpPr>
              <a:spLocks noChangeArrowheads="1"/>
            </p:cNvSpPr>
            <p:nvPr/>
          </p:nvSpPr>
          <p:spPr bwMode="auto">
            <a:xfrm>
              <a:off x="4203" y="1928"/>
              <a:ext cx="288" cy="144"/>
            </a:xfrm>
            <a:prstGeom prst="rect">
              <a:avLst/>
            </a:prstGeom>
            <a:solidFill>
              <a:schemeClr val="bg1"/>
            </a:solidFill>
            <a:ln w="9525">
              <a:noFill/>
              <a:miter lim="800000"/>
              <a:headEnd/>
              <a:tailEnd/>
            </a:ln>
          </p:spPr>
          <p:txBody>
            <a:bodyPr wrap="none" anchor="ctr">
              <a:prstTxWarp prst="textNoShape">
                <a:avLst/>
              </a:prstTxWarp>
            </a:bodyPr>
            <a:lstStyle/>
            <a:p>
              <a:r>
                <a:rPr lang="en-US" sz="1600">
                  <a:ea typeface="Arial" pitchFamily="-111" charset="0"/>
                  <a:cs typeface="Arial" pitchFamily="-111" charset="0"/>
                </a:rPr>
                <a:t>578...</a:t>
              </a:r>
              <a:endParaRPr lang="en-US">
                <a:ea typeface="Arial" pitchFamily="-111" charset="0"/>
                <a:cs typeface="Arial" pitchFamily="-111" charset="0"/>
              </a:endParaRPr>
            </a:p>
          </p:txBody>
        </p:sp>
        <p:sp>
          <p:nvSpPr>
            <p:cNvPr id="40974" name="Rectangle 11"/>
            <p:cNvSpPr>
              <a:spLocks noChangeArrowheads="1"/>
            </p:cNvSpPr>
            <p:nvPr/>
          </p:nvSpPr>
          <p:spPr bwMode="auto">
            <a:xfrm>
              <a:off x="3984" y="672"/>
              <a:ext cx="384" cy="144"/>
            </a:xfrm>
            <a:prstGeom prst="rect">
              <a:avLst/>
            </a:prstGeom>
            <a:solidFill>
              <a:schemeClr val="bg1"/>
            </a:solidFill>
            <a:ln w="9525">
              <a:noFill/>
              <a:miter lim="800000"/>
              <a:headEnd/>
              <a:tailEnd/>
            </a:ln>
          </p:spPr>
          <p:txBody>
            <a:bodyPr wrap="none" anchor="ctr">
              <a:prstTxWarp prst="textNoShape">
                <a:avLst/>
              </a:prstTxWarp>
            </a:bodyPr>
            <a:lstStyle/>
            <a:p>
              <a:r>
                <a:rPr lang="en-US" sz="1600">
                  <a:ea typeface="Arial" pitchFamily="-111" charset="0"/>
                  <a:cs typeface="Arial" pitchFamily="-111" charset="0"/>
                </a:rPr>
                <a:t>      25</a:t>
              </a:r>
              <a:endParaRPr lang="en-US">
                <a:ea typeface="Arial" pitchFamily="-111" charset="0"/>
                <a:cs typeface="Arial" pitchFamily="-111" charset="0"/>
              </a:endParaRPr>
            </a:p>
          </p:txBody>
        </p:sp>
        <p:sp>
          <p:nvSpPr>
            <p:cNvPr id="40975" name="Rectangle 12"/>
            <p:cNvSpPr>
              <a:spLocks noChangeArrowheads="1"/>
            </p:cNvSpPr>
            <p:nvPr/>
          </p:nvSpPr>
          <p:spPr bwMode="auto">
            <a:xfrm>
              <a:off x="3103" y="1152"/>
              <a:ext cx="1117" cy="384"/>
            </a:xfrm>
            <a:prstGeom prst="rect">
              <a:avLst/>
            </a:prstGeom>
            <a:solidFill>
              <a:schemeClr val="bg1"/>
            </a:solidFill>
            <a:ln w="9525">
              <a:noFill/>
              <a:miter lim="800000"/>
              <a:headEnd/>
              <a:tailEnd/>
            </a:ln>
          </p:spPr>
          <p:txBody>
            <a:bodyPr wrap="none" anchor="ctr">
              <a:prstTxWarp prst="textNoShape">
                <a:avLst/>
              </a:prstTxWarp>
            </a:bodyPr>
            <a:lstStyle/>
            <a:p>
              <a:r>
                <a:rPr lang="en-US" sz="1600">
                  <a:ea typeface="Arial" pitchFamily="-111" charset="0"/>
                  <a:cs typeface="Arial" pitchFamily="-111" charset="0"/>
                </a:rPr>
                <a:t> H.E. Stanley,...</a:t>
              </a:r>
              <a:endParaRPr lang="en-US">
                <a:ea typeface="Arial" pitchFamily="-111" charset="0"/>
                <a:cs typeface="Arial" pitchFamily="-111" charset="0"/>
              </a:endParaRPr>
            </a:p>
          </p:txBody>
        </p:sp>
      </p:grpSp>
      <p:pic>
        <p:nvPicPr>
          <p:cNvPr id="40971" name="Picture 13" descr="pk_cum"/>
          <p:cNvPicPr>
            <a:picLocks noChangeAspect="1" noChangeArrowheads="1"/>
          </p:cNvPicPr>
          <p:nvPr/>
        </p:nvPicPr>
        <p:blipFill>
          <a:blip r:embed="rId4"/>
          <a:srcRect/>
          <a:stretch>
            <a:fillRect/>
          </a:stretch>
        </p:blipFill>
        <p:spPr bwMode="auto">
          <a:xfrm>
            <a:off x="1036638" y="2903538"/>
            <a:ext cx="3238500" cy="2343150"/>
          </a:xfrm>
          <a:prstGeom prst="rect">
            <a:avLst/>
          </a:prstGeom>
          <a:noFill/>
          <a:ln w="9525">
            <a:noFill/>
            <a:miter lim="800000"/>
            <a:headEnd/>
            <a:tailEnd/>
          </a:ln>
        </p:spPr>
      </p:pic>
      <p:sp>
        <p:nvSpPr>
          <p:cNvPr id="16"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4608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SCIENCE COAUTHORSHIP</a:t>
            </a:r>
          </a:p>
        </p:txBody>
      </p:sp>
      <p:pic>
        <p:nvPicPr>
          <p:cNvPr id="13" name="Picture 6" descr="untitled1"/>
          <p:cNvPicPr>
            <a:picLocks noChangeAspect="1" noChangeArrowheads="1"/>
          </p:cNvPicPr>
          <p:nvPr/>
        </p:nvPicPr>
        <p:blipFill>
          <a:blip r:embed="rId2"/>
          <a:srcRect/>
          <a:stretch>
            <a:fillRect/>
          </a:stretch>
        </p:blipFill>
        <p:spPr bwMode="auto">
          <a:xfrm>
            <a:off x="5630863" y="2563813"/>
            <a:ext cx="3508375" cy="2709862"/>
          </a:xfrm>
          <a:prstGeom prst="rect">
            <a:avLst/>
          </a:prstGeom>
          <a:noFill/>
          <a:ln w="9525">
            <a:noFill/>
            <a:miter lim="800000"/>
            <a:headEnd/>
            <a:tailEnd/>
          </a:ln>
        </p:spPr>
      </p:pic>
      <p:pic>
        <p:nvPicPr>
          <p:cNvPr id="14" name="Picture 7" descr="untitled2"/>
          <p:cNvPicPr>
            <a:picLocks noChangeAspect="1" noChangeArrowheads="1"/>
          </p:cNvPicPr>
          <p:nvPr/>
        </p:nvPicPr>
        <p:blipFill>
          <a:blip r:embed="rId3"/>
          <a:srcRect/>
          <a:stretch>
            <a:fillRect/>
          </a:stretch>
        </p:blipFill>
        <p:spPr bwMode="auto">
          <a:xfrm>
            <a:off x="0" y="1327150"/>
            <a:ext cx="4464050" cy="4383088"/>
          </a:xfrm>
          <a:prstGeom prst="rect">
            <a:avLst/>
          </a:prstGeom>
          <a:noFill/>
          <a:ln w="9525">
            <a:noFill/>
            <a:miter lim="800000"/>
            <a:headEnd/>
            <a:tailEnd/>
          </a:ln>
        </p:spPr>
      </p:pic>
      <p:grpSp>
        <p:nvGrpSpPr>
          <p:cNvPr id="2" name="Group 8"/>
          <p:cNvGrpSpPr>
            <a:grpSpLocks/>
          </p:cNvGrpSpPr>
          <p:nvPr/>
        </p:nvGrpSpPr>
        <p:grpSpPr bwMode="auto">
          <a:xfrm>
            <a:off x="5783263" y="646113"/>
            <a:ext cx="3279775" cy="1879600"/>
            <a:chOff x="3036" y="575"/>
            <a:chExt cx="2388" cy="1392"/>
          </a:xfrm>
        </p:grpSpPr>
        <p:pic>
          <p:nvPicPr>
            <p:cNvPr id="46089" name="Picture 9"/>
            <p:cNvPicPr>
              <a:picLocks noChangeAspect="1" noChangeArrowheads="1"/>
            </p:cNvPicPr>
            <p:nvPr/>
          </p:nvPicPr>
          <p:blipFill>
            <a:blip r:embed="rId4"/>
            <a:srcRect/>
            <a:stretch>
              <a:fillRect/>
            </a:stretch>
          </p:blipFill>
          <p:spPr bwMode="auto">
            <a:xfrm>
              <a:off x="3036" y="575"/>
              <a:ext cx="2388" cy="1392"/>
            </a:xfrm>
            <a:prstGeom prst="rect">
              <a:avLst/>
            </a:prstGeom>
            <a:noFill/>
            <a:ln w="12700">
              <a:noFill/>
              <a:miter lim="800000"/>
              <a:headEnd/>
              <a:tailEnd/>
            </a:ln>
          </p:spPr>
        </p:pic>
        <p:sp>
          <p:nvSpPr>
            <p:cNvPr id="46090" name="Text Box 10"/>
            <p:cNvSpPr txBox="1">
              <a:spLocks noChangeArrowheads="1"/>
            </p:cNvSpPr>
            <p:nvPr/>
          </p:nvSpPr>
          <p:spPr bwMode="auto">
            <a:xfrm>
              <a:off x="4157" y="640"/>
              <a:ext cx="1247" cy="342"/>
            </a:xfrm>
            <a:prstGeom prst="rect">
              <a:avLst/>
            </a:prstGeom>
            <a:noFill/>
            <a:ln w="12700">
              <a:noFill/>
              <a:miter lim="800000"/>
              <a:headEnd/>
              <a:tailEnd/>
            </a:ln>
          </p:spPr>
          <p:txBody>
            <a:bodyPr>
              <a:prstTxWarp prst="textNoShape">
                <a:avLst/>
              </a:prstTxWarp>
              <a:spAutoFit/>
            </a:bodyPr>
            <a:lstStyle/>
            <a:p>
              <a:r>
                <a:rPr lang="en-US" sz="1200" b="1">
                  <a:solidFill>
                    <a:srgbClr val="FF0000"/>
                  </a:solidFill>
                  <a:latin typeface="Helvetica" pitchFamily="-111" charset="0"/>
                  <a:ea typeface="Helvetica" pitchFamily="-111" charset="0"/>
                  <a:cs typeface="Helvetica" pitchFamily="-111" charset="0"/>
                </a:rPr>
                <a:t>M: math</a:t>
              </a:r>
            </a:p>
            <a:p>
              <a:r>
                <a:rPr lang="en-US" sz="1200" b="1">
                  <a:solidFill>
                    <a:srgbClr val="FF0000"/>
                  </a:solidFill>
                  <a:latin typeface="Helvetica" pitchFamily="-111" charset="0"/>
                  <a:ea typeface="Helvetica" pitchFamily="-111" charset="0"/>
                  <a:cs typeface="Helvetica" pitchFamily="-111" charset="0"/>
                </a:rPr>
                <a:t>NS: neuroscience</a:t>
              </a:r>
            </a:p>
          </p:txBody>
        </p:sp>
      </p:grpSp>
      <p:sp>
        <p:nvSpPr>
          <p:cNvPr id="46087" name="Text Box 3"/>
          <p:cNvSpPr txBox="1">
            <a:spLocks noChangeArrowheads="1"/>
          </p:cNvSpPr>
          <p:nvPr/>
        </p:nvSpPr>
        <p:spPr bwMode="auto">
          <a:xfrm>
            <a:off x="228600" y="701675"/>
            <a:ext cx="3886200" cy="584200"/>
          </a:xfrm>
          <a:prstGeom prst="rect">
            <a:avLst/>
          </a:prstGeom>
          <a:noFill/>
          <a:ln w="9525">
            <a:noFill/>
            <a:miter lim="800000"/>
            <a:headEnd/>
            <a:tailEnd/>
          </a:ln>
        </p:spPr>
        <p:txBody>
          <a:bodyPr lIns="91407" tIns="45704" rIns="91407" bIns="45704">
            <a:prstTxWarp prst="textNoShape">
              <a:avLst/>
            </a:prstTxWarp>
            <a:spAutoFit/>
          </a:bodyPr>
          <a:lstStyle/>
          <a:p>
            <a:r>
              <a:rPr lang="en-US" altLang="ko-KR" sz="1600" b="1">
                <a:solidFill>
                  <a:srgbClr val="FF0000"/>
                </a:solidFill>
                <a:latin typeface="Helvetica" pitchFamily="-111" charset="0"/>
                <a:ea typeface="Helvetica" pitchFamily="-111" charset="0"/>
                <a:cs typeface="Helvetica" pitchFamily="-111" charset="0"/>
              </a:rPr>
              <a:t>Nodes</a:t>
            </a:r>
            <a:r>
              <a:rPr lang="en-US" altLang="ko-KR" sz="1600">
                <a:latin typeface="Helvetica" pitchFamily="-111" charset="0"/>
                <a:ea typeface="Helvetica" pitchFamily="-111" charset="0"/>
                <a:cs typeface="Helvetica" pitchFamily="-111" charset="0"/>
              </a:rPr>
              <a:t>: scientist (authors) </a:t>
            </a:r>
          </a:p>
          <a:p>
            <a:r>
              <a:rPr lang="en-US" altLang="ko-KR" sz="1600" b="1">
                <a:solidFill>
                  <a:srgbClr val="FF0000"/>
                </a:solidFill>
                <a:latin typeface="Helvetica" pitchFamily="-111" charset="0"/>
                <a:ea typeface="Helvetica" pitchFamily="-111" charset="0"/>
                <a:cs typeface="Helvetica" pitchFamily="-111" charset="0"/>
              </a:rPr>
              <a:t>Links</a:t>
            </a:r>
            <a:r>
              <a:rPr lang="en-US" altLang="ko-KR" sz="1600">
                <a:latin typeface="Helvetica" pitchFamily="-111" charset="0"/>
                <a:ea typeface="Helvetica" pitchFamily="-111" charset="0"/>
                <a:cs typeface="Helvetica" pitchFamily="-111" charset="0"/>
              </a:rPr>
              <a:t>: joint publication</a:t>
            </a:r>
          </a:p>
        </p:txBody>
      </p:sp>
      <p:sp>
        <p:nvSpPr>
          <p:cNvPr id="46088" name="Text Box 4"/>
          <p:cNvSpPr txBox="1">
            <a:spLocks noChangeArrowheads="1"/>
          </p:cNvSpPr>
          <p:nvPr/>
        </p:nvSpPr>
        <p:spPr bwMode="auto">
          <a:xfrm>
            <a:off x="3744913" y="5156200"/>
            <a:ext cx="4267200" cy="276225"/>
          </a:xfrm>
          <a:prstGeom prst="rect">
            <a:avLst/>
          </a:prstGeom>
          <a:noFill/>
          <a:ln w="9525">
            <a:noFill/>
            <a:miter lim="800000"/>
            <a:headEnd/>
            <a:tailEnd/>
          </a:ln>
        </p:spPr>
        <p:txBody>
          <a:bodyPr lIns="91407" tIns="45704" rIns="91407" bIns="45704">
            <a:prstTxWarp prst="textNoShape">
              <a:avLst/>
            </a:prstTxWarp>
            <a:spAutoFit/>
          </a:bodyPr>
          <a:lstStyle/>
          <a:p>
            <a:r>
              <a:rPr lang="ko-KR" altLang="en-US" sz="1200">
                <a:latin typeface="Helvetica" pitchFamily="-111" charset="0"/>
                <a:ea typeface="Helvetica" pitchFamily="-111" charset="0"/>
                <a:cs typeface="Helvetica" pitchFamily="-111" charset="0"/>
              </a:rPr>
              <a:t>(</a:t>
            </a:r>
            <a:r>
              <a:rPr lang="en-US" altLang="ko-KR" sz="1200">
                <a:latin typeface="Helvetica" pitchFamily="-111" charset="0"/>
                <a:ea typeface="Helvetica" pitchFamily="-111" charset="0"/>
                <a:cs typeface="Helvetica" pitchFamily="-111" charset="0"/>
              </a:rPr>
              <a:t>Newman, 2000, Barabasi et al 2001)</a:t>
            </a:r>
          </a:p>
        </p:txBody>
      </p:sp>
      <p:sp>
        <p:nvSpPr>
          <p:cNvPr id="11"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47106" name="Text Box 3"/>
          <p:cNvSpPr txBox="1">
            <a:spLocks noChangeArrowheads="1"/>
          </p:cNvSpPr>
          <p:nvPr/>
        </p:nvSpPr>
        <p:spPr bwMode="auto">
          <a:xfrm>
            <a:off x="228600" y="881063"/>
            <a:ext cx="3124200" cy="584200"/>
          </a:xfrm>
          <a:prstGeom prst="rect">
            <a:avLst/>
          </a:prstGeom>
          <a:noFill/>
          <a:ln w="9525">
            <a:noFill/>
            <a:miter lim="800000"/>
            <a:headEnd/>
            <a:tailEnd/>
          </a:ln>
        </p:spPr>
        <p:txBody>
          <a:bodyPr lIns="91407" tIns="45704" rIns="91407" bIns="45704">
            <a:prstTxWarp prst="textNoShape">
              <a:avLst/>
            </a:prstTxWarp>
            <a:spAutoFit/>
          </a:bodyPr>
          <a:lstStyle/>
          <a:p>
            <a:r>
              <a:rPr lang="en-US" altLang="ko-KR" sz="1600" b="1">
                <a:solidFill>
                  <a:srgbClr val="FF0000"/>
                </a:solidFill>
                <a:latin typeface="Helvetica" pitchFamily="-111" charset="0"/>
                <a:ea typeface="Helvetica" pitchFamily="-111" charset="0"/>
                <a:cs typeface="Helvetica" pitchFamily="-111" charset="0"/>
              </a:rPr>
              <a:t>Nodes</a:t>
            </a:r>
            <a:r>
              <a:rPr lang="en-US" altLang="ko-KR" sz="1600">
                <a:latin typeface="Helvetica" pitchFamily="-111" charset="0"/>
                <a:ea typeface="Helvetica" pitchFamily="-111" charset="0"/>
                <a:cs typeface="Helvetica" pitchFamily="-111" charset="0"/>
              </a:rPr>
              <a:t>: online user  </a:t>
            </a:r>
          </a:p>
          <a:p>
            <a:r>
              <a:rPr lang="en-US" altLang="ko-KR" sz="1600" b="1">
                <a:solidFill>
                  <a:srgbClr val="FF0000"/>
                </a:solidFill>
                <a:latin typeface="Helvetica" pitchFamily="-111" charset="0"/>
                <a:ea typeface="Helvetica" pitchFamily="-111" charset="0"/>
                <a:cs typeface="Helvetica" pitchFamily="-111" charset="0"/>
              </a:rPr>
              <a:t>Links</a:t>
            </a:r>
            <a:r>
              <a:rPr lang="en-US" altLang="ko-KR" sz="1600">
                <a:latin typeface="Helvetica" pitchFamily="-111" charset="0"/>
                <a:ea typeface="Helvetica" pitchFamily="-111" charset="0"/>
                <a:cs typeface="Helvetica" pitchFamily="-111" charset="0"/>
              </a:rPr>
              <a:t>:  email contact</a:t>
            </a:r>
          </a:p>
        </p:txBody>
      </p:sp>
      <p:sp>
        <p:nvSpPr>
          <p:cNvPr id="47107" name="Text Box 4"/>
          <p:cNvSpPr txBox="1">
            <a:spLocks noChangeArrowheads="1"/>
          </p:cNvSpPr>
          <p:nvPr/>
        </p:nvSpPr>
        <p:spPr bwMode="auto">
          <a:xfrm>
            <a:off x="493713" y="5151438"/>
            <a:ext cx="4267200" cy="338137"/>
          </a:xfrm>
          <a:prstGeom prst="rect">
            <a:avLst/>
          </a:prstGeom>
          <a:noFill/>
          <a:ln w="9525">
            <a:noFill/>
            <a:miter lim="800000"/>
            <a:headEnd/>
            <a:tailEnd/>
          </a:ln>
        </p:spPr>
        <p:txBody>
          <a:bodyPr lIns="91407" tIns="45704" rIns="91407" bIns="45704">
            <a:prstTxWarp prst="textNoShape">
              <a:avLst/>
            </a:prstTxWarp>
            <a:spAutoFit/>
          </a:bodyPr>
          <a:lstStyle/>
          <a:p>
            <a:r>
              <a:rPr lang="en-US" altLang="ko-KR" sz="1600">
                <a:latin typeface="Helvetica" pitchFamily="-111" charset="0"/>
                <a:ea typeface="Helvetica" pitchFamily="-111" charset="0"/>
                <a:cs typeface="Helvetica" pitchFamily="-111" charset="0"/>
              </a:rPr>
              <a:t>Ebel, Mielsch, Bornholdtz, PRE 2002.</a:t>
            </a:r>
          </a:p>
        </p:txBody>
      </p:sp>
      <p:sp>
        <p:nvSpPr>
          <p:cNvPr id="47108" name="Text Box 6"/>
          <p:cNvSpPr txBox="1">
            <a:spLocks noChangeArrowheads="1"/>
          </p:cNvSpPr>
          <p:nvPr/>
        </p:nvSpPr>
        <p:spPr bwMode="auto">
          <a:xfrm>
            <a:off x="493713" y="1893888"/>
            <a:ext cx="2635250" cy="584200"/>
          </a:xfrm>
          <a:prstGeom prst="rect">
            <a:avLst/>
          </a:prstGeom>
          <a:noFill/>
          <a:ln w="12700">
            <a:noFill/>
            <a:miter lim="800000"/>
            <a:headEnd/>
            <a:tailEnd/>
          </a:ln>
        </p:spPr>
        <p:txBody>
          <a:bodyPr wrap="none">
            <a:prstTxWarp prst="textNoShape">
              <a:avLst/>
            </a:prstTxWarp>
            <a:spAutoFit/>
          </a:bodyPr>
          <a:lstStyle/>
          <a:p>
            <a:r>
              <a:rPr lang="en-US" altLang="ko-KR" sz="1600">
                <a:latin typeface="Helvetica" pitchFamily="-111" charset="0"/>
                <a:ea typeface="Helvetica" pitchFamily="-111" charset="0"/>
                <a:cs typeface="Helvetica" pitchFamily="-111" charset="0"/>
              </a:rPr>
              <a:t>Kiel University log files </a:t>
            </a:r>
          </a:p>
          <a:p>
            <a:r>
              <a:rPr lang="en-US" altLang="ko-KR" sz="1600">
                <a:latin typeface="Helvetica" pitchFamily="-111" charset="0"/>
                <a:ea typeface="Helvetica" pitchFamily="-111" charset="0"/>
                <a:cs typeface="Helvetica" pitchFamily="-111" charset="0"/>
              </a:rPr>
              <a:t>112 days, N=59,912 nodes</a:t>
            </a:r>
          </a:p>
        </p:txBody>
      </p:sp>
      <p:pic>
        <p:nvPicPr>
          <p:cNvPr id="47109" name="Picture 7"/>
          <p:cNvPicPr>
            <a:picLocks noChangeAspect="1" noChangeArrowheads="1"/>
          </p:cNvPicPr>
          <p:nvPr/>
        </p:nvPicPr>
        <p:blipFill>
          <a:blip r:embed="rId2"/>
          <a:srcRect/>
          <a:stretch>
            <a:fillRect/>
          </a:stretch>
        </p:blipFill>
        <p:spPr bwMode="auto">
          <a:xfrm>
            <a:off x="0" y="2579688"/>
            <a:ext cx="4038600" cy="2454275"/>
          </a:xfrm>
          <a:prstGeom prst="rect">
            <a:avLst/>
          </a:prstGeom>
          <a:noFill/>
          <a:ln w="12700">
            <a:noFill/>
            <a:miter lim="800000"/>
            <a:headEnd/>
            <a:tailEnd/>
          </a:ln>
        </p:spPr>
      </p:pic>
      <p:sp>
        <p:nvSpPr>
          <p:cNvPr id="562184" name="Text Box 8"/>
          <p:cNvSpPr txBox="1">
            <a:spLocks noChangeArrowheads="1"/>
          </p:cNvSpPr>
          <p:nvPr/>
        </p:nvSpPr>
        <p:spPr bwMode="auto">
          <a:xfrm>
            <a:off x="4945063" y="927100"/>
            <a:ext cx="3876675" cy="585788"/>
          </a:xfrm>
          <a:prstGeom prst="rect">
            <a:avLst/>
          </a:prstGeom>
          <a:noFill/>
          <a:ln w="9525">
            <a:noFill/>
            <a:miter lim="800000"/>
            <a:headEnd/>
            <a:tailEnd/>
          </a:ln>
        </p:spPr>
        <p:txBody>
          <a:bodyPr lIns="91407" tIns="45704" rIns="91407" bIns="45704">
            <a:prstTxWarp prst="textNoShape">
              <a:avLst/>
            </a:prstTxWarp>
            <a:spAutoFit/>
          </a:bodyPr>
          <a:lstStyle/>
          <a:p>
            <a:r>
              <a:rPr lang="en-US" altLang="ko-KR" sz="1600">
                <a:latin typeface="Helvetica" pitchFamily="-111" charset="0"/>
                <a:ea typeface="Helvetica" pitchFamily="-111" charset="0"/>
                <a:cs typeface="Helvetica" pitchFamily="-111" charset="0"/>
              </a:rPr>
              <a:t>Pussokram.com online community; </a:t>
            </a:r>
          </a:p>
          <a:p>
            <a:r>
              <a:rPr lang="en-US" altLang="ko-KR" sz="1600">
                <a:latin typeface="Helvetica" pitchFamily="-111" charset="0"/>
                <a:ea typeface="Helvetica" pitchFamily="-111" charset="0"/>
                <a:cs typeface="Helvetica" pitchFamily="-111" charset="0"/>
              </a:rPr>
              <a:t>512 days,  25,000 users.</a:t>
            </a:r>
          </a:p>
        </p:txBody>
      </p:sp>
      <p:pic>
        <p:nvPicPr>
          <p:cNvPr id="562185" name="Picture 9"/>
          <p:cNvPicPr>
            <a:picLocks noChangeAspect="1" noChangeArrowheads="1"/>
          </p:cNvPicPr>
          <p:nvPr/>
        </p:nvPicPr>
        <p:blipFill>
          <a:blip r:embed="rId3"/>
          <a:srcRect/>
          <a:stretch>
            <a:fillRect/>
          </a:stretch>
        </p:blipFill>
        <p:spPr bwMode="auto">
          <a:xfrm>
            <a:off x="4572000" y="1651000"/>
            <a:ext cx="4333875" cy="3328988"/>
          </a:xfrm>
          <a:prstGeom prst="rect">
            <a:avLst/>
          </a:prstGeom>
          <a:noFill/>
          <a:ln w="12700">
            <a:noFill/>
            <a:miter lim="800000"/>
            <a:headEnd/>
            <a:tailEnd/>
          </a:ln>
        </p:spPr>
      </p:pic>
      <p:sp>
        <p:nvSpPr>
          <p:cNvPr id="47112" name="Text Box 10"/>
          <p:cNvSpPr txBox="1">
            <a:spLocks noChangeArrowheads="1"/>
          </p:cNvSpPr>
          <p:nvPr/>
        </p:nvSpPr>
        <p:spPr bwMode="auto">
          <a:xfrm>
            <a:off x="4965700" y="5151438"/>
            <a:ext cx="2854325" cy="338137"/>
          </a:xfrm>
          <a:prstGeom prst="rect">
            <a:avLst/>
          </a:prstGeom>
          <a:noFill/>
          <a:ln w="12700">
            <a:noFill/>
            <a:miter lim="800000"/>
            <a:headEnd/>
            <a:tailEnd/>
          </a:ln>
        </p:spPr>
        <p:txBody>
          <a:bodyPr wrap="none">
            <a:prstTxWarp prst="textNoShape">
              <a:avLst/>
            </a:prstTxWarp>
            <a:spAutoFit/>
          </a:bodyPr>
          <a:lstStyle/>
          <a:p>
            <a:r>
              <a:rPr lang="en-US" sz="1600">
                <a:latin typeface="Helvetica" pitchFamily="-111" charset="0"/>
                <a:ea typeface="Helvetica" pitchFamily="-111" charset="0"/>
                <a:cs typeface="Helvetica" pitchFamily="-111" charset="0"/>
              </a:rPr>
              <a:t>Holme, Edling, Liljeros, 2002.</a:t>
            </a:r>
          </a:p>
        </p:txBody>
      </p:sp>
      <p:sp>
        <p:nvSpPr>
          <p:cNvPr id="47113"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ONLINE COMMUNITIES</a:t>
            </a:r>
          </a:p>
        </p:txBody>
      </p:sp>
      <p:sp>
        <p:nvSpPr>
          <p:cNvPr id="10"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6218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562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2184"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48131"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111" charset="0"/>
                <a:ea typeface="Helvetica" pitchFamily="-111" charset="0"/>
                <a:cs typeface="Helvetica" pitchFamily="-111" charset="0"/>
              </a:rPr>
              <a:t>ONLINE COMMUNITIES</a:t>
            </a:r>
          </a:p>
        </p:txBody>
      </p:sp>
      <p:pic>
        <p:nvPicPr>
          <p:cNvPr id="48132" name="Picture 9"/>
          <p:cNvPicPr>
            <a:picLocks noChangeAspect="1"/>
          </p:cNvPicPr>
          <p:nvPr/>
        </p:nvPicPr>
        <p:blipFill>
          <a:blip r:embed="rId3"/>
          <a:srcRect/>
          <a:stretch>
            <a:fillRect/>
          </a:stretch>
        </p:blipFill>
        <p:spPr bwMode="auto">
          <a:xfrm>
            <a:off x="784999" y="1686074"/>
            <a:ext cx="3378139" cy="2739185"/>
          </a:xfrm>
          <a:prstGeom prst="rect">
            <a:avLst/>
          </a:prstGeom>
          <a:noFill/>
          <a:ln w="9525">
            <a:noFill/>
            <a:miter lim="800000"/>
            <a:headEnd/>
            <a:tailEnd/>
          </a:ln>
        </p:spPr>
      </p:pic>
      <p:sp>
        <p:nvSpPr>
          <p:cNvPr id="48133" name="TextBox 10"/>
          <p:cNvSpPr txBox="1">
            <a:spLocks noChangeArrowheads="1"/>
          </p:cNvSpPr>
          <p:nvPr/>
        </p:nvSpPr>
        <p:spPr bwMode="auto">
          <a:xfrm>
            <a:off x="2149554" y="1269783"/>
            <a:ext cx="928688" cy="369887"/>
          </a:xfrm>
          <a:prstGeom prst="rect">
            <a:avLst/>
          </a:prstGeom>
          <a:noFill/>
          <a:ln w="9525">
            <a:noFill/>
            <a:miter lim="800000"/>
            <a:headEnd/>
            <a:tailEnd/>
          </a:ln>
        </p:spPr>
        <p:txBody>
          <a:bodyPr wrap="none">
            <a:prstTxWarp prst="textNoShape">
              <a:avLst/>
            </a:prstTxWarp>
            <a:spAutoFit/>
          </a:bodyPr>
          <a:lstStyle/>
          <a:p>
            <a:r>
              <a:rPr lang="hu-HU" dirty="0"/>
              <a:t>Twitter:</a:t>
            </a:r>
          </a:p>
        </p:txBody>
      </p:sp>
      <p:sp>
        <p:nvSpPr>
          <p:cNvPr id="48134" name="TextBox 11"/>
          <p:cNvSpPr txBox="1">
            <a:spLocks noChangeArrowheads="1"/>
          </p:cNvSpPr>
          <p:nvPr/>
        </p:nvSpPr>
        <p:spPr bwMode="auto">
          <a:xfrm>
            <a:off x="6064289" y="3363516"/>
            <a:ext cx="1690687" cy="276225"/>
          </a:xfrm>
          <a:prstGeom prst="rect">
            <a:avLst/>
          </a:prstGeom>
          <a:noFill/>
          <a:ln w="9525">
            <a:noFill/>
            <a:miter lim="800000"/>
            <a:headEnd/>
            <a:tailEnd/>
          </a:ln>
        </p:spPr>
        <p:txBody>
          <a:bodyPr wrap="none">
            <a:prstTxWarp prst="textNoShape">
              <a:avLst/>
            </a:prstTxWarp>
            <a:spAutoFit/>
          </a:bodyPr>
          <a:lstStyle/>
          <a:p>
            <a:r>
              <a:rPr lang="hu-HU" sz="1200" dirty="0"/>
              <a:t>Jake Hoffman, Yahoo, </a:t>
            </a:r>
          </a:p>
        </p:txBody>
      </p:sp>
      <p:pic>
        <p:nvPicPr>
          <p:cNvPr id="8" name="Picture 7"/>
          <p:cNvPicPr>
            <a:picLocks noChangeAspect="1"/>
          </p:cNvPicPr>
          <p:nvPr/>
        </p:nvPicPr>
        <p:blipFill>
          <a:blip r:embed="rId4"/>
          <a:stretch>
            <a:fillRect/>
          </a:stretch>
        </p:blipFill>
        <p:spPr>
          <a:xfrm>
            <a:off x="5067363" y="1662984"/>
            <a:ext cx="3580182" cy="3162762"/>
          </a:xfrm>
          <a:prstGeom prst="rect">
            <a:avLst/>
          </a:prstGeom>
        </p:spPr>
      </p:pic>
      <p:sp>
        <p:nvSpPr>
          <p:cNvPr id="9" name="TextBox 10"/>
          <p:cNvSpPr txBox="1">
            <a:spLocks noChangeArrowheads="1"/>
          </p:cNvSpPr>
          <p:nvPr/>
        </p:nvSpPr>
        <p:spPr bwMode="auto">
          <a:xfrm>
            <a:off x="6341380" y="1269783"/>
            <a:ext cx="1198390" cy="369332"/>
          </a:xfrm>
          <a:prstGeom prst="rect">
            <a:avLst/>
          </a:prstGeom>
          <a:noFill/>
          <a:ln w="9525">
            <a:noFill/>
            <a:miter lim="800000"/>
            <a:headEnd/>
            <a:tailEnd/>
          </a:ln>
        </p:spPr>
        <p:txBody>
          <a:bodyPr wrap="none">
            <a:prstTxWarp prst="textNoShape">
              <a:avLst/>
            </a:prstTxWarp>
            <a:spAutoFit/>
          </a:bodyPr>
          <a:lstStyle/>
          <a:p>
            <a:r>
              <a:rPr lang="hu-HU" dirty="0"/>
              <a:t>Facebook</a:t>
            </a:r>
          </a:p>
        </p:txBody>
      </p:sp>
      <p:sp>
        <p:nvSpPr>
          <p:cNvPr id="10" name="Rectangle 9"/>
          <p:cNvSpPr/>
          <p:nvPr/>
        </p:nvSpPr>
        <p:spPr>
          <a:xfrm>
            <a:off x="5117576" y="5009630"/>
            <a:ext cx="4025794" cy="369332"/>
          </a:xfrm>
          <a:prstGeom prst="rect">
            <a:avLst/>
          </a:prstGeom>
        </p:spPr>
        <p:txBody>
          <a:bodyPr wrap="square">
            <a:spAutoFit/>
          </a:bodyPr>
          <a:lstStyle/>
          <a:p>
            <a:r>
              <a:rPr lang="en-US" baseline="30000" dirty="0"/>
              <a:t>Brian Karrer, Lars </a:t>
            </a:r>
            <a:r>
              <a:rPr lang="en-US" baseline="30000" dirty="0" err="1"/>
              <a:t>Backstrom</a:t>
            </a:r>
            <a:r>
              <a:rPr lang="en-US" baseline="30000" dirty="0"/>
              <a:t>, Cameron </a:t>
            </a:r>
            <a:r>
              <a:rPr lang="en-US" baseline="30000" dirty="0" err="1"/>
              <a:t>Marlowm</a:t>
            </a:r>
            <a:r>
              <a:rPr lang="en-US" dirty="0"/>
              <a:t> </a:t>
            </a:r>
            <a:r>
              <a:rPr lang="en-US" baseline="30000" dirty="0"/>
              <a:t>2011</a:t>
            </a:r>
            <a:endParaRPr lang="en-US" dirty="0"/>
          </a:p>
        </p:txBody>
      </p:sp>
      <p:sp>
        <p:nvSpPr>
          <p:cNvPr id="11" name="TextBox 3"/>
          <p:cNvSpPr txBox="1">
            <a:spLocks noChangeArrowheads="1"/>
          </p:cNvSpPr>
          <p:nvPr/>
        </p:nvSpPr>
        <p:spPr bwMode="auto">
          <a:xfrm>
            <a:off x="6223958" y="5400675"/>
            <a:ext cx="2919412"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111" charset="0"/>
                <a:ea typeface="Helvetica" pitchFamily="-111" charset="0"/>
                <a:cs typeface="Helvetica" pitchFamily="-111" charset="0"/>
              </a:rPr>
              <a:t>Network Science: Scale-Free Networks</a:t>
            </a:r>
            <a:endParaRPr lang="en-US" sz="600" i="1" dirty="0">
              <a:solidFill>
                <a:srgbClr val="BFBFBF"/>
              </a:solidFill>
              <a:latin typeface="Helvetica" pitchFamily="-111" charset="0"/>
              <a:ea typeface="Helvetica" pitchFamily="-111" charset="0"/>
              <a:cs typeface="Helvetica" pitchFamily="-111"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1597529</TotalTime>
  <Words>1672</Words>
  <Application>Microsoft Office PowerPoint</Application>
  <PresentationFormat>On-screen Show (16:10)</PresentationFormat>
  <Paragraphs>348</Paragraphs>
  <Slides>32</Slides>
  <Notes>10</Notes>
  <HiddenSlides>0</HiddenSlides>
  <MMClips>3</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5" baseType="lpstr">
      <vt:lpstr>ＭＳ Ｐゴシック</vt:lpstr>
      <vt:lpstr>ＭＳ Ｐゴシック</vt:lpstr>
      <vt:lpstr>Arial</vt:lpstr>
      <vt:lpstr>Calibri</vt:lpstr>
      <vt:lpstr>굴림</vt:lpstr>
      <vt:lpstr>Helvetica</vt:lpstr>
      <vt:lpstr>Symbol</vt:lpstr>
      <vt:lpstr>Times New Roman</vt:lpstr>
      <vt:lpstr>Trajan Pro</vt:lpstr>
      <vt:lpstr>Wingdings</vt:lpstr>
      <vt:lpstr>ヒラギノ角ゴ Pro W3</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Science</dc:title>
  <dc:creator>Albert-László Barabási</dc:creator>
  <cp:lastModifiedBy>Windows User</cp:lastModifiedBy>
  <cp:revision>639</cp:revision>
  <dcterms:created xsi:type="dcterms:W3CDTF">2013-05-10T05:24:17Z</dcterms:created>
  <dcterms:modified xsi:type="dcterms:W3CDTF">2021-09-26T15:15:19Z</dcterms:modified>
</cp:coreProperties>
</file>