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2" r:id="rId2"/>
    <p:sldId id="294" r:id="rId3"/>
    <p:sldId id="328" r:id="rId4"/>
    <p:sldId id="329" r:id="rId5"/>
    <p:sldId id="326" r:id="rId6"/>
    <p:sldId id="327" r:id="rId7"/>
    <p:sldId id="295" r:id="rId8"/>
    <p:sldId id="296" r:id="rId9"/>
    <p:sldId id="297" r:id="rId10"/>
    <p:sldId id="330" r:id="rId11"/>
    <p:sldId id="299" r:id="rId12"/>
    <p:sldId id="325" r:id="rId13"/>
    <p:sldId id="300" r:id="rId14"/>
    <p:sldId id="331" r:id="rId15"/>
    <p:sldId id="304" r:id="rId16"/>
    <p:sldId id="305" r:id="rId17"/>
    <p:sldId id="306" r:id="rId18"/>
    <p:sldId id="307" r:id="rId19"/>
    <p:sldId id="308" r:id="rId20"/>
    <p:sldId id="332" r:id="rId21"/>
    <p:sldId id="333" r:id="rId22"/>
    <p:sldId id="309" r:id="rId23"/>
    <p:sldId id="310" r:id="rId24"/>
    <p:sldId id="324"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98"/>
  </p:normalViewPr>
  <p:slideViewPr>
    <p:cSldViewPr snapToGrid="0" snapToObjects="1">
      <p:cViewPr varScale="1">
        <p:scale>
          <a:sx n="100" d="100"/>
          <a:sy n="100" d="100"/>
        </p:scale>
        <p:origin x="1424" y="1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186953" y="268288"/>
            <a:ext cx="5669280" cy="3900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0" y="4208929"/>
            <a:ext cx="5458968" cy="1302860"/>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accent1"/>
                </a:solidFill>
                <a:latin typeface="+mj-lt"/>
                <a:ea typeface="+mj-ea"/>
                <a:cs typeface="+mj-cs"/>
              </a:defRPr>
            </a:lvl1pPr>
          </a:lstStyle>
          <a:p>
            <a:r>
              <a:rPr lang="tr-TR" dirty="0" err="1"/>
              <a:t>Click</a:t>
            </a:r>
            <a:r>
              <a:rPr lang="tr-TR" dirty="0"/>
              <a:t> </a:t>
            </a:r>
            <a:r>
              <a:rPr lang="tr-TR" dirty="0" err="1"/>
              <a:t>to</a:t>
            </a:r>
            <a:r>
              <a:rPr lang="tr-TR" dirty="0"/>
              <a:t> </a:t>
            </a:r>
            <a:r>
              <a:rPr lang="tr-TR" dirty="0" err="1"/>
              <a:t>edit</a:t>
            </a:r>
            <a:r>
              <a:rPr lang="tr-TR" dirty="0"/>
              <a:t> Master </a:t>
            </a:r>
            <a:r>
              <a:rPr lang="tr-TR" dirty="0" err="1"/>
              <a:t>title</a:t>
            </a:r>
            <a:r>
              <a:rPr lang="tr-TR" dirty="0"/>
              <a:t> </a:t>
            </a:r>
            <a:r>
              <a:rPr lang="tr-TR" dirty="0" err="1"/>
              <a:t>style</a:t>
            </a:r>
            <a:endParaRPr dirty="0"/>
          </a:p>
        </p:txBody>
      </p:sp>
      <p:sp>
        <p:nvSpPr>
          <p:cNvPr id="3" name="Subtitle 2"/>
          <p:cNvSpPr>
            <a:spLocks noGrp="1"/>
          </p:cNvSpPr>
          <p:nvPr>
            <p:ph type="subTitle" idx="1"/>
          </p:nvPr>
        </p:nvSpPr>
        <p:spPr>
          <a:xfrm>
            <a:off x="3200400" y="5511789"/>
            <a:ext cx="5458968" cy="621792"/>
          </a:xfrm>
        </p:spPr>
        <p:txBody>
          <a:bodyPr vert="horz" lIns="91440" tIns="45720" rIns="91440" bIns="45720" rtlCol="0">
            <a:normAutofit/>
          </a:bodyPr>
          <a:lstStyle>
            <a:lvl1pPr marL="0" indent="0" algn="l" defTabSz="914400" rtl="0" eaLnBrk="1" latinLnBrk="0" hangingPunct="1">
              <a:spcBef>
                <a:spcPts val="0"/>
              </a:spcBef>
              <a:buClr>
                <a:schemeClr val="accent1"/>
              </a:buClr>
              <a:buSzPct val="100000"/>
              <a:buFont typeface="Wingdings 2" pitchFamily="18" charset="2"/>
              <a:buNone/>
              <a:defRPr sz="16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Click to edit Master subtitle style</a:t>
            </a:r>
            <a:endParaRPr dirty="0"/>
          </a:p>
        </p:txBody>
      </p:sp>
      <p:sp>
        <p:nvSpPr>
          <p:cNvPr id="4" name="Date Placeholder 3"/>
          <p:cNvSpPr>
            <a:spLocks noGrp="1"/>
          </p:cNvSpPr>
          <p:nvPr>
            <p:ph type="dt" sz="half" idx="10"/>
          </p:nvPr>
        </p:nvSpPr>
        <p:spPr>
          <a:xfrm>
            <a:off x="3276600" y="390525"/>
            <a:ext cx="5504688" cy="365125"/>
          </a:xfrm>
        </p:spPr>
        <p:txBody>
          <a:bodyPr vert="horz" lIns="91440" tIns="45720" rIns="91440" bIns="45720" rtlCol="0" anchor="ctr"/>
          <a:lstStyle>
            <a:lvl1pPr marL="0" algn="r" defTabSz="914400" rtl="0" eaLnBrk="1" latinLnBrk="0" hangingPunct="1">
              <a:defRPr sz="2200" b="0" kern="1200" baseline="0">
                <a:solidFill>
                  <a:schemeClr val="bg1"/>
                </a:solidFill>
                <a:latin typeface="+mn-lt"/>
                <a:ea typeface="+mn-ea"/>
                <a:cs typeface="+mn-cs"/>
              </a:defRPr>
            </a:lvl1pPr>
          </a:lstStyle>
          <a:p>
            <a:fld id="{B1A24CD3-204F-4468-8EE4-28A6668D006A}" type="datetimeFigureOut">
              <a:rPr lang="en-US" smtClean="0"/>
              <a:t>10/12/21</a:t>
            </a:fld>
            <a:endParaRPr lang="en-US"/>
          </a:p>
        </p:txBody>
      </p:sp>
      <p:sp>
        <p:nvSpPr>
          <p:cNvPr id="5" name="Footer Placeholder 4"/>
          <p:cNvSpPr>
            <a:spLocks noGrp="1"/>
          </p:cNvSpPr>
          <p:nvPr>
            <p:ph type="ftr" sz="quarter" idx="11"/>
          </p:nvPr>
        </p:nvSpPr>
        <p:spPr>
          <a:xfrm>
            <a:off x="3218688" y="6356350"/>
            <a:ext cx="4736592" cy="365125"/>
          </a:xfrm>
        </p:spPr>
        <p:txBody>
          <a:bodyPr vert="horz" lIns="91440" tIns="45720" rIns="91440" bIns="45720" rtlCol="0" anchor="ctr"/>
          <a:lstStyle>
            <a:lvl1pPr marL="0" algn="l" defTabSz="914400" rtl="0" eaLnBrk="1" latinLnBrk="0" hangingPunct="1">
              <a:defRPr sz="1100" b="1" kern="1200">
                <a:solidFill>
                  <a:schemeClr val="tx2">
                    <a:lumMod val="60000"/>
                    <a:lumOff val="40000"/>
                  </a:schemeClr>
                </a:solidFill>
                <a:latin typeface="+mn-lt"/>
                <a:ea typeface="+mn-ea"/>
                <a:cs typeface="+mn-cs"/>
              </a:defRPr>
            </a:lvl1pPr>
          </a:lstStyle>
          <a:p>
            <a:endParaRPr lang="en-US"/>
          </a:p>
        </p:txBody>
      </p:sp>
      <p:sp>
        <p:nvSpPr>
          <p:cNvPr id="6" name="Slide Number Placeholder 5"/>
          <p:cNvSpPr>
            <a:spLocks noGrp="1"/>
          </p:cNvSpPr>
          <p:nvPr>
            <p:ph type="sldNum" sz="quarter" idx="12"/>
          </p:nvPr>
        </p:nvSpPr>
        <p:spPr>
          <a:xfrm>
            <a:off x="8256494"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tr-TR"/>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10/12/21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dirty="0"/>
          </a:p>
        </p:txBody>
      </p:sp>
      <p:sp>
        <p:nvSpPr>
          <p:cNvPr id="10" name="Content Placeholder 2"/>
          <p:cNvSpPr>
            <a:spLocks noGrp="1"/>
          </p:cNvSpPr>
          <p:nvPr>
            <p:ph sz="half" idx="14"/>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tr-TR"/>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10/12/21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dirty="0"/>
          </a:p>
        </p:txBody>
      </p:sp>
      <p:sp>
        <p:nvSpPr>
          <p:cNvPr id="11" name="Content Placeholder 2"/>
          <p:cNvSpPr>
            <a:spLocks noGrp="1"/>
          </p:cNvSpPr>
          <p:nvPr>
            <p:ph sz="half" idx="14"/>
          </p:nvPr>
        </p:nvSpPr>
        <p:spPr>
          <a:xfrm>
            <a:off x="45720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dirty="0"/>
          </a:p>
        </p:txBody>
      </p:sp>
      <p:sp>
        <p:nvSpPr>
          <p:cNvPr id="12" name="Content Placeholder 2"/>
          <p:cNvSpPr>
            <a:spLocks noGrp="1"/>
          </p:cNvSpPr>
          <p:nvPr>
            <p:ph sz="half" idx="15"/>
          </p:nvPr>
        </p:nvSpPr>
        <p:spPr>
          <a:xfrm>
            <a:off x="45720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tr-TR"/>
              <a:t>Click to edit Master title style</a:t>
            </a:r>
            <a:endParaRPr/>
          </a:p>
        </p:txBody>
      </p:sp>
      <p:sp>
        <p:nvSpPr>
          <p:cNvPr id="3" name="Date Placeholder 2"/>
          <p:cNvSpPr>
            <a:spLocks noGrp="1"/>
          </p:cNvSpPr>
          <p:nvPr>
            <p:ph type="dt" sz="half" idx="10"/>
          </p:nvPr>
        </p:nvSpPr>
        <p:spPr/>
        <p:txBody>
          <a:bodyPr/>
          <a:lstStyle/>
          <a:p>
            <a:fld id="{B1A24CD3-204F-4468-8EE4-28A6668D006A}" type="datetimeFigureOut">
              <a:rPr lang="en-US" smtClean="0"/>
              <a:t>10/12/21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B1A24CD3-204F-4468-8EE4-28A6668D006A}" type="datetimeFigureOut">
              <a:rPr lang="en-US" smtClean="0"/>
              <a:t>10/12/21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tr-TR"/>
              <a:t>Click to edit Master title style</a:t>
            </a:r>
            <a:endParaRPr/>
          </a:p>
        </p:txBody>
      </p:sp>
      <p:sp>
        <p:nvSpPr>
          <p:cNvPr id="3" name="Content Placeholder 2"/>
          <p:cNvSpPr>
            <a:spLocks noGrp="1"/>
          </p:cNvSpPr>
          <p:nvPr>
            <p:ph idx="1"/>
          </p:nvPr>
        </p:nvSpPr>
        <p:spPr>
          <a:xfrm>
            <a:off x="4762052" y="990600"/>
            <a:ext cx="3566160" cy="51355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dirty="0"/>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10/12/21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Rectangle 7"/>
          <p:cNvSpPr/>
          <p:nvPr/>
        </p:nvSpPr>
        <p:spPr>
          <a:xfrm>
            <a:off x="4746811" y="268288"/>
            <a:ext cx="4114800"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tr-TR"/>
              <a:t>Click to edit Master title style</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Click to edit Master text styles</a:t>
            </a:r>
          </a:p>
        </p:txBody>
      </p:sp>
      <p:sp>
        <p:nvSpPr>
          <p:cNvPr id="5" name="Date Placeholder 4"/>
          <p:cNvSpPr>
            <a:spLocks noGrp="1"/>
          </p:cNvSpPr>
          <p:nvPr>
            <p:ph type="dt" sz="half" idx="10"/>
          </p:nvPr>
        </p:nvSpPr>
        <p:spPr>
          <a:xfrm>
            <a:off x="161365" y="6124014"/>
            <a:ext cx="1752600" cy="365125"/>
          </a:xfrm>
        </p:spPr>
        <p:txBody>
          <a:bodyPr/>
          <a:lstStyle>
            <a:lvl1pPr algn="l">
              <a:defRPr/>
            </a:lvl1pPr>
          </a:lstStyle>
          <a:p>
            <a:fld id="{B1A24CD3-204F-4468-8EE4-28A6668D006A}" type="datetimeFigureOut">
              <a:rPr lang="en-US" smtClean="0"/>
              <a:t>10/12/21</a:t>
            </a:fld>
            <a:endParaRPr lang="en-US"/>
          </a:p>
        </p:txBody>
      </p:sp>
      <p:sp>
        <p:nvSpPr>
          <p:cNvPr id="6" name="Footer Placeholder 5"/>
          <p:cNvSpPr>
            <a:spLocks noGrp="1"/>
          </p:cNvSpPr>
          <p:nvPr>
            <p:ph type="ftr" sz="quarter" idx="11"/>
          </p:nvPr>
        </p:nvSpPr>
        <p:spPr>
          <a:xfrm>
            <a:off x="174812" y="6356350"/>
            <a:ext cx="3863788" cy="365125"/>
          </a:xfrm>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10" name="Picture Placeholder 9"/>
          <p:cNvSpPr>
            <a:spLocks noGrp="1"/>
          </p:cNvSpPr>
          <p:nvPr>
            <p:ph type="pic" sz="quarter" idx="13"/>
          </p:nvPr>
        </p:nvSpPr>
        <p:spPr>
          <a:xfrm>
            <a:off x="4760258" y="990600"/>
            <a:ext cx="4096512" cy="5611813"/>
          </a:xfrm>
        </p:spPr>
        <p:txBody>
          <a:bodyPr/>
          <a:lstStyle>
            <a:lvl1pPr>
              <a:buNone/>
              <a:defRPr/>
            </a:lvl1pPr>
          </a:lstStyle>
          <a:p>
            <a:r>
              <a:rPr lang="tr-TR"/>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8" name="Rectangle 7"/>
          <p:cNvSpPr/>
          <p:nvPr/>
        </p:nvSpPr>
        <p:spPr>
          <a:xfrm>
            <a:off x="7216775" y="268288"/>
            <a:ext cx="1639457"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tr-TR"/>
              <a:t>Click to edit Master title style</a:t>
            </a:r>
            <a:endParaRPr/>
          </a:p>
        </p:txBody>
      </p:sp>
      <p:sp>
        <p:nvSpPr>
          <p:cNvPr id="3" name="Picture Placeholder 2"/>
          <p:cNvSpPr>
            <a:spLocks noGrp="1"/>
          </p:cNvSpPr>
          <p:nvPr>
            <p:ph type="pic" idx="1"/>
          </p:nvPr>
        </p:nvSpPr>
        <p:spPr>
          <a:xfrm>
            <a:off x="269874" y="268288"/>
            <a:ext cx="6858000"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10/12/21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4 Pictures with Caption">
    <p:spTree>
      <p:nvGrpSpPr>
        <p:cNvPr id="1" name=""/>
        <p:cNvGrpSpPr/>
        <p:nvPr/>
      </p:nvGrpSpPr>
      <p:grpSpPr>
        <a:xfrm>
          <a:off x="0" y="0"/>
          <a:ext cx="0" cy="0"/>
          <a:chOff x="0" y="0"/>
          <a:chExt cx="0" cy="0"/>
        </a:xfrm>
      </p:grpSpPr>
      <p:sp>
        <p:nvSpPr>
          <p:cNvPr id="8" name="Rectangle 7"/>
          <p:cNvSpPr/>
          <p:nvPr/>
        </p:nvSpPr>
        <p:spPr>
          <a:xfrm>
            <a:off x="8135471" y="268288"/>
            <a:ext cx="720761"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tr-TR"/>
              <a:t>Click to edit Master title style</a:t>
            </a:r>
            <a:endParaRPr/>
          </a:p>
        </p:txBody>
      </p:sp>
      <p:sp>
        <p:nvSpPr>
          <p:cNvPr id="3" name="Picture Placeholder 2"/>
          <p:cNvSpPr>
            <a:spLocks noGrp="1"/>
          </p:cNvSpPr>
          <p:nvPr>
            <p:ph type="pic" idx="1"/>
          </p:nvPr>
        </p:nvSpPr>
        <p:spPr>
          <a:xfrm>
            <a:off x="269874" y="268288"/>
            <a:ext cx="3006726"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10/12/21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10" name="Picture Placeholder 2"/>
          <p:cNvSpPr>
            <a:spLocks noGrp="1"/>
          </p:cNvSpPr>
          <p:nvPr>
            <p:ph type="pic" idx="13"/>
          </p:nvPr>
        </p:nvSpPr>
        <p:spPr>
          <a:xfrm>
            <a:off x="3352800" y="268288"/>
            <a:ext cx="47019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Drag picture to placeholder or click icon to add</a:t>
            </a:r>
            <a:endParaRPr/>
          </a:p>
        </p:txBody>
      </p:sp>
      <p:sp>
        <p:nvSpPr>
          <p:cNvPr id="11" name="Picture Placeholder 2"/>
          <p:cNvSpPr>
            <a:spLocks noGrp="1"/>
          </p:cNvSpPr>
          <p:nvPr>
            <p:ph type="pic" idx="14"/>
          </p:nvPr>
        </p:nvSpPr>
        <p:spPr>
          <a:xfrm>
            <a:off x="33528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Drag picture to placeholder or click icon to add</a:t>
            </a:r>
            <a:endParaRPr/>
          </a:p>
        </p:txBody>
      </p:sp>
      <p:sp>
        <p:nvSpPr>
          <p:cNvPr id="12" name="Picture Placeholder 2"/>
          <p:cNvSpPr>
            <a:spLocks noGrp="1"/>
          </p:cNvSpPr>
          <p:nvPr>
            <p:ph type="pic" idx="15"/>
          </p:nvPr>
        </p:nvSpPr>
        <p:spPr>
          <a:xfrm>
            <a:off x="57505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tr-TR"/>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dirty="0"/>
          </a:p>
        </p:txBody>
      </p:sp>
      <p:sp>
        <p:nvSpPr>
          <p:cNvPr id="4" name="Date Placeholder 3"/>
          <p:cNvSpPr>
            <a:spLocks noGrp="1"/>
          </p:cNvSpPr>
          <p:nvPr>
            <p:ph type="dt" sz="half" idx="10"/>
          </p:nvPr>
        </p:nvSpPr>
        <p:spPr/>
        <p:txBody>
          <a:bodyPr/>
          <a:lstStyle/>
          <a:p>
            <a:fld id="{B1A24CD3-204F-4468-8EE4-28A6668D006A}" type="datetimeFigureOut">
              <a:rPr lang="en-US" smtClean="0"/>
              <a:t>10/12/21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543799" y="1035424"/>
            <a:ext cx="1322295" cy="5090739"/>
          </a:xfrm>
        </p:spPr>
        <p:txBody>
          <a:bodyPr vert="eaVert" anchor="t" anchorCtr="0"/>
          <a:lstStyle/>
          <a:p>
            <a:r>
              <a:rPr lang="tr-TR"/>
              <a:t>Click to edit Master title style</a:t>
            </a:r>
            <a:endParaRPr/>
          </a:p>
        </p:txBody>
      </p:sp>
      <p:sp>
        <p:nvSpPr>
          <p:cNvPr id="3" name="Vertical Text Placeholder 2"/>
          <p:cNvSpPr>
            <a:spLocks noGrp="1"/>
          </p:cNvSpPr>
          <p:nvPr>
            <p:ph type="body" orient="vert" idx="1"/>
          </p:nvPr>
        </p:nvSpPr>
        <p:spPr>
          <a:xfrm>
            <a:off x="457200" y="1035424"/>
            <a:ext cx="6019800" cy="5109789"/>
          </a:xfrm>
        </p:spPr>
        <p:txBody>
          <a:bodyPr vert="eaVert"/>
          <a:lstStyle>
            <a:lvl5pPr>
              <a:defRPr/>
            </a:lvl5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dirty="0"/>
          </a:p>
        </p:txBody>
      </p:sp>
      <p:sp>
        <p:nvSpPr>
          <p:cNvPr id="4" name="Date Placeholder 3"/>
          <p:cNvSpPr>
            <a:spLocks noGrp="1"/>
          </p:cNvSpPr>
          <p:nvPr>
            <p:ph type="dt" sz="half" idx="10"/>
          </p:nvPr>
        </p:nvSpPr>
        <p:spPr/>
        <p:txBody>
          <a:bodyPr/>
          <a:lstStyle/>
          <a:p>
            <a:fld id="{B1A24CD3-204F-4468-8EE4-28A6668D006A}" type="datetimeFigureOut">
              <a:rPr lang="en-US" smtClean="0"/>
              <a:t>10/12/21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268288"/>
            <a:ext cx="6508377" cy="1789112"/>
          </a:xfrm>
        </p:spPr>
        <p:txBody>
          <a:bodyPr/>
          <a:lstStyle/>
          <a:p>
            <a:r>
              <a:rPr lang="tr-TR"/>
              <a:t>Click to edit Master title style</a:t>
            </a:r>
            <a:endParaRPr/>
          </a:p>
        </p:txBody>
      </p:sp>
      <p:sp>
        <p:nvSpPr>
          <p:cNvPr id="3" name="Content Placeholder 2"/>
          <p:cNvSpPr>
            <a:spLocks noGrp="1"/>
          </p:cNvSpPr>
          <p:nvPr>
            <p:ph idx="1"/>
          </p:nvPr>
        </p:nvSpPr>
        <p:spPr>
          <a:xfrm>
            <a:off x="457199" y="2209800"/>
            <a:ext cx="8305801" cy="3916363"/>
          </a:xfrm>
        </p:spPr>
        <p:txBody>
          <a:bodyPr/>
          <a:lstStyle>
            <a:lvl5pPr>
              <a:defRPr/>
            </a:lvl5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B1A24CD3-204F-4468-8EE4-28A6668D006A}" type="datetimeFigureOut">
              <a:rPr lang="en-US" smtClean="0"/>
              <a:t>10/12/21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7" name="Rectangle 6"/>
          <p:cNvSpPr/>
          <p:nvPr/>
        </p:nvSpPr>
        <p:spPr>
          <a:xfrm>
            <a:off x="3186953" y="268288"/>
            <a:ext cx="5669280" cy="2560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399" y="4171950"/>
            <a:ext cx="5457919" cy="1085850"/>
          </a:xfrm>
        </p:spPr>
        <p:txBody>
          <a:bodyPr>
            <a:normAutofit/>
          </a:bodyPr>
          <a:lstStyle>
            <a:lvl1pPr>
              <a:defRPr sz="4600"/>
            </a:lvl1pPr>
          </a:lstStyle>
          <a:p>
            <a:r>
              <a:rPr lang="tr-TR"/>
              <a:t>Click to edit Master title style</a:t>
            </a:r>
            <a:endParaRPr/>
          </a:p>
        </p:txBody>
      </p:sp>
      <p:sp>
        <p:nvSpPr>
          <p:cNvPr id="3" name="Subtitle 2"/>
          <p:cNvSpPr>
            <a:spLocks noGrp="1"/>
          </p:cNvSpPr>
          <p:nvPr>
            <p:ph type="subTitle" idx="1"/>
          </p:nvPr>
        </p:nvSpPr>
        <p:spPr>
          <a:xfrm>
            <a:off x="3200401" y="5257799"/>
            <a:ext cx="5457918"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Click to edit Master subtitle style</a:t>
            </a:r>
            <a:endParaRPr dirty="0"/>
          </a:p>
        </p:txBody>
      </p:sp>
      <p:sp>
        <p:nvSpPr>
          <p:cNvPr id="4" name="Date Placeholder 3"/>
          <p:cNvSpPr>
            <a:spLocks noGrp="1"/>
          </p:cNvSpPr>
          <p:nvPr>
            <p:ph type="dt" sz="half" idx="10"/>
          </p:nvPr>
        </p:nvSpPr>
        <p:spPr>
          <a:xfrm>
            <a:off x="3276600" y="389965"/>
            <a:ext cx="5499847" cy="365125"/>
          </a:xfrm>
        </p:spPr>
        <p:txBody>
          <a:bodyPr/>
          <a:lstStyle>
            <a:lvl1pPr>
              <a:defRPr sz="2200" b="0" baseline="0">
                <a:solidFill>
                  <a:schemeClr val="bg1"/>
                </a:solidFill>
              </a:defRPr>
            </a:lvl1pPr>
          </a:lstStyle>
          <a:p>
            <a:fld id="{B1A24CD3-204F-4468-8EE4-28A6668D006A}" type="datetimeFigureOut">
              <a:rPr lang="en-US" smtClean="0"/>
              <a:t>10/12/21</a:t>
            </a:fld>
            <a:endParaRPr lang="en-US"/>
          </a:p>
        </p:txBody>
      </p:sp>
      <p:sp>
        <p:nvSpPr>
          <p:cNvPr id="5" name="Footer Placeholder 4"/>
          <p:cNvSpPr>
            <a:spLocks noGrp="1"/>
          </p:cNvSpPr>
          <p:nvPr>
            <p:ph type="ftr" sz="quarter" idx="11"/>
          </p:nvPr>
        </p:nvSpPr>
        <p:spPr>
          <a:xfrm>
            <a:off x="3213847" y="6356350"/>
            <a:ext cx="4734112" cy="365125"/>
          </a:xfrm>
        </p:spPr>
        <p:txBody>
          <a:bodyPr/>
          <a:lstStyle/>
          <a:p>
            <a:endParaRPr lang="en-US"/>
          </a:p>
        </p:txBody>
      </p:sp>
      <p:sp>
        <p:nvSpPr>
          <p:cNvPr id="6" name="Slide Number Placeholder 5"/>
          <p:cNvSpPr>
            <a:spLocks noGrp="1"/>
          </p:cNvSpPr>
          <p:nvPr>
            <p:ph type="sldNum" sz="quarter" idx="12"/>
          </p:nvPr>
        </p:nvSpPr>
        <p:spPr>
          <a:xfrm>
            <a:off x="8265459"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3200400" y="2877671"/>
            <a:ext cx="5646867" cy="1280160"/>
          </a:xfrm>
        </p:spPr>
        <p:txBody>
          <a:bodyPr/>
          <a:lstStyle>
            <a:lvl1pPr>
              <a:buNone/>
              <a:defRPr/>
            </a:lvl1pPr>
          </a:lstStyle>
          <a:p>
            <a:r>
              <a:rPr lang="tr-TR"/>
              <a:t>Drag picture to placeholder or click icon to add</a:t>
            </a:r>
            <a:endParaRPr/>
          </a:p>
        </p:txBody>
      </p:sp>
      <p:sp>
        <p:nvSpPr>
          <p:cNvPr id="10" name="Rectangle 9"/>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Content, and Picture">
    <p:spTree>
      <p:nvGrpSpPr>
        <p:cNvPr id="1" name=""/>
        <p:cNvGrpSpPr/>
        <p:nvPr/>
      </p:nvGrpSpPr>
      <p:grpSpPr>
        <a:xfrm>
          <a:off x="0" y="0"/>
          <a:ext cx="0" cy="0"/>
          <a:chOff x="0" y="0"/>
          <a:chExt cx="0" cy="0"/>
        </a:xfrm>
      </p:grpSpPr>
      <p:sp>
        <p:nvSpPr>
          <p:cNvPr id="7" name="Rectangle 6"/>
          <p:cNvSpPr/>
          <p:nvPr/>
        </p:nvSpPr>
        <p:spPr>
          <a:xfrm>
            <a:off x="269875"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178423" y="914400"/>
            <a:ext cx="6508377" cy="1143000"/>
          </a:xfrm>
        </p:spPr>
        <p:txBody>
          <a:bodyPr/>
          <a:lstStyle/>
          <a:p>
            <a:r>
              <a:rPr lang="tr-TR"/>
              <a:t>Click to edit Master title style</a:t>
            </a:r>
            <a:endParaRPr/>
          </a:p>
        </p:txBody>
      </p:sp>
      <p:sp>
        <p:nvSpPr>
          <p:cNvPr id="3" name="Content Placeholder 2"/>
          <p:cNvSpPr>
            <a:spLocks noGrp="1"/>
          </p:cNvSpPr>
          <p:nvPr>
            <p:ph idx="1"/>
          </p:nvPr>
        </p:nvSpPr>
        <p:spPr>
          <a:xfrm>
            <a:off x="2178423" y="2209800"/>
            <a:ext cx="6508377" cy="3916363"/>
          </a:xfrm>
        </p:spPr>
        <p:txBody>
          <a:bodyPr/>
          <a:lstStyle>
            <a:lvl5pPr>
              <a:defRPr/>
            </a:lvl5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B1A24CD3-204F-4468-8EE4-28A6668D006A}" type="datetimeFigureOut">
              <a:rPr lang="en-US" smtClean="0"/>
              <a:t>10/12/21</a:t>
            </a:fld>
            <a:endParaRPr lang="en-US"/>
          </a:p>
        </p:txBody>
      </p:sp>
      <p:sp>
        <p:nvSpPr>
          <p:cNvPr id="5" name="Footer Placeholder 4"/>
          <p:cNvSpPr>
            <a:spLocks noGrp="1"/>
          </p:cNvSpPr>
          <p:nvPr>
            <p:ph type="ftr" sz="quarter" idx="11"/>
          </p:nvPr>
        </p:nvSpPr>
        <p:spPr>
          <a:xfrm>
            <a:off x="2178423" y="6356350"/>
            <a:ext cx="4926852" cy="365125"/>
          </a:xfrm>
        </p:spPr>
        <p:txBody>
          <a:bodyPr/>
          <a:lstStyle/>
          <a:p>
            <a:endParaRPr lang="en-US"/>
          </a:p>
        </p:txBody>
      </p:sp>
      <p:sp>
        <p:nvSpPr>
          <p:cNvPr id="6" name="Slide Number Placeholder 5"/>
          <p:cNvSpPr>
            <a:spLocks noGrp="1"/>
          </p:cNvSpPr>
          <p:nvPr>
            <p:ph type="sldNum" sz="quarter" idx="12"/>
          </p:nvPr>
        </p:nvSpPr>
        <p:spPr>
          <a:xfrm>
            <a:off x="331694" y="361016"/>
            <a:ext cx="506506" cy="365125"/>
          </a:xfrm>
        </p:spPr>
        <p:txBody>
          <a:body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269875" y="1976718"/>
            <a:ext cx="1645920" cy="4625788"/>
          </a:xfrm>
        </p:spPr>
        <p:txBody>
          <a:bodyPr/>
          <a:lstStyle>
            <a:lvl1pPr>
              <a:buNone/>
              <a:defRPr/>
            </a:lvl1pPr>
          </a:lstStyle>
          <a:p>
            <a:r>
              <a:rPr lang="tr-TR"/>
              <a:t>Drag picture to placeholder or click icon to add</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7758952" y="268288"/>
            <a:ext cx="1099073" cy="635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62000" y="3429000"/>
            <a:ext cx="6414247" cy="1398494"/>
          </a:xfrm>
        </p:spPr>
        <p:txBody>
          <a:bodyPr anchor="b" anchorCtr="0"/>
          <a:lstStyle>
            <a:lvl1pPr algn="r">
              <a:defRPr sz="4600" b="0" cap="none" baseline="0"/>
            </a:lvl1pPr>
          </a:lstStyle>
          <a:p>
            <a:r>
              <a:rPr lang="tr-TR"/>
              <a:t>Click to edit Master title style</a:t>
            </a:r>
            <a:endParaRPr/>
          </a:p>
        </p:txBody>
      </p:sp>
      <p:sp>
        <p:nvSpPr>
          <p:cNvPr id="3" name="Text Placeholder 2"/>
          <p:cNvSpPr>
            <a:spLocks noGrp="1"/>
          </p:cNvSpPr>
          <p:nvPr>
            <p:ph type="body" idx="1"/>
          </p:nvPr>
        </p:nvSpPr>
        <p:spPr>
          <a:xfrm>
            <a:off x="762000" y="4824414"/>
            <a:ext cx="6414247"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Click to edit Master text styles</a:t>
            </a:r>
          </a:p>
        </p:txBody>
      </p:sp>
      <p:sp>
        <p:nvSpPr>
          <p:cNvPr id="4" name="Date Placeholder 3"/>
          <p:cNvSpPr>
            <a:spLocks noGrp="1"/>
          </p:cNvSpPr>
          <p:nvPr>
            <p:ph type="dt" sz="half" idx="10"/>
          </p:nvPr>
        </p:nvSpPr>
        <p:spPr>
          <a:xfrm>
            <a:off x="5562600" y="6356350"/>
            <a:ext cx="1622612" cy="365125"/>
          </a:xfrm>
        </p:spPr>
        <p:txBody>
          <a:bodyPr/>
          <a:lstStyle/>
          <a:p>
            <a:fld id="{B1A24CD3-204F-4468-8EE4-28A6668D006A}" type="datetimeFigureOut">
              <a:rPr lang="en-US" smtClean="0"/>
              <a:t>10/12/21</a:t>
            </a:fld>
            <a:endParaRPr lang="en-US"/>
          </a:p>
        </p:txBody>
      </p:sp>
      <p:sp>
        <p:nvSpPr>
          <p:cNvPr id="5" name="Footer Placeholder 4"/>
          <p:cNvSpPr>
            <a:spLocks noGrp="1"/>
          </p:cNvSpPr>
          <p:nvPr>
            <p:ph type="ftr" sz="quarter" idx="11"/>
          </p:nvPr>
        </p:nvSpPr>
        <p:spPr>
          <a:xfrm>
            <a:off x="174812" y="6356350"/>
            <a:ext cx="5311588" cy="365125"/>
          </a:xfrm>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7" name="Rectangle 6"/>
          <p:cNvSpPr/>
          <p:nvPr/>
        </p:nvSpPr>
        <p:spPr>
          <a:xfrm>
            <a:off x="269875" y="4773706"/>
            <a:ext cx="2971800" cy="18445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720354" y="3429001"/>
            <a:ext cx="4966446" cy="1398494"/>
          </a:xfrm>
        </p:spPr>
        <p:txBody>
          <a:bodyPr anchor="b" anchorCtr="0"/>
          <a:lstStyle>
            <a:lvl1pPr algn="r">
              <a:defRPr sz="4600" b="0" cap="none" baseline="0"/>
            </a:lvl1pPr>
          </a:lstStyle>
          <a:p>
            <a:r>
              <a:rPr lang="tr-TR"/>
              <a:t>Click to edit Master title style</a:t>
            </a:r>
            <a:endParaRPr/>
          </a:p>
        </p:txBody>
      </p:sp>
      <p:sp>
        <p:nvSpPr>
          <p:cNvPr id="3" name="Text Placeholder 2"/>
          <p:cNvSpPr>
            <a:spLocks noGrp="1"/>
          </p:cNvSpPr>
          <p:nvPr>
            <p:ph type="body" idx="1"/>
          </p:nvPr>
        </p:nvSpPr>
        <p:spPr>
          <a:xfrm>
            <a:off x="3720354"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Click to edit Master text styles</a:t>
            </a:r>
          </a:p>
        </p:txBody>
      </p:sp>
      <p:sp>
        <p:nvSpPr>
          <p:cNvPr id="6" name="Slide Number Placeholder 5"/>
          <p:cNvSpPr>
            <a:spLocks noGrp="1"/>
          </p:cNvSpPr>
          <p:nvPr>
            <p:ph type="sldNum" sz="quarter" idx="12"/>
          </p:nvPr>
        </p:nvSpPr>
        <p:spPr>
          <a:xfrm>
            <a:off x="351212" y="6104965"/>
            <a:ext cx="506506" cy="365125"/>
          </a:xfrm>
        </p:spPr>
        <p:txBody>
          <a:body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269874" y="268288"/>
            <a:ext cx="2971800" cy="4438650"/>
          </a:xfrm>
        </p:spPr>
        <p:txBody>
          <a:bodyPr/>
          <a:lstStyle>
            <a:lvl1pPr>
              <a:buNone/>
              <a:defRPr/>
            </a:lvl1pPr>
          </a:lstStyle>
          <a:p>
            <a:r>
              <a:rPr lang="tr-TR"/>
              <a:t>Drag picture to placeholder or click icon to add</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tr-TR"/>
              <a:t>Click to edit Master title style</a:t>
            </a:r>
            <a:endParaRPr/>
          </a:p>
        </p:txBody>
      </p:sp>
      <p:sp>
        <p:nvSpPr>
          <p:cNvPr id="3" name="Content Placeholder 2"/>
          <p:cNvSpPr>
            <a:spLocks noGrp="1"/>
          </p:cNvSpPr>
          <p:nvPr>
            <p:ph sz="half" idx="1"/>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dirty="0"/>
          </a:p>
        </p:txBody>
      </p:sp>
      <p:sp>
        <p:nvSpPr>
          <p:cNvPr id="4" name="Content Placeholder 3"/>
          <p:cNvSpPr>
            <a:spLocks noGrp="1"/>
          </p:cNvSpPr>
          <p:nvPr>
            <p:ph sz="half" idx="2"/>
          </p:nvPr>
        </p:nvSpPr>
        <p:spPr>
          <a:xfrm>
            <a:off x="428244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10/12/21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88352" cy="1143000"/>
          </a:xfrm>
        </p:spPr>
        <p:txBody>
          <a:bodyPr/>
          <a:lstStyle>
            <a:lvl1pPr>
              <a:defRPr/>
            </a:lvl1pPr>
          </a:lstStyle>
          <a:p>
            <a:r>
              <a:rPr lang="tr-TR"/>
              <a:t>Click to edit Master title style</a:t>
            </a:r>
            <a:endParaRPr/>
          </a:p>
        </p:txBody>
      </p:sp>
      <p:sp>
        <p:nvSpPr>
          <p:cNvPr id="3" name="Text Placeholder 2"/>
          <p:cNvSpPr>
            <a:spLocks noGrp="1"/>
          </p:cNvSpPr>
          <p:nvPr>
            <p:ph type="body" idx="1"/>
          </p:nvPr>
        </p:nvSpPr>
        <p:spPr>
          <a:xfrm>
            <a:off x="457200"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Click to edit Master text styles</a:t>
            </a:r>
          </a:p>
        </p:txBody>
      </p:sp>
      <p:sp>
        <p:nvSpPr>
          <p:cNvPr id="4" name="Content Placeholder 3"/>
          <p:cNvSpPr>
            <a:spLocks noGrp="1"/>
          </p:cNvSpPr>
          <p:nvPr>
            <p:ph sz="half" idx="2"/>
          </p:nvPr>
        </p:nvSpPr>
        <p:spPr>
          <a:xfrm>
            <a:off x="457200"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dirty="0"/>
          </a:p>
        </p:txBody>
      </p:sp>
      <p:sp>
        <p:nvSpPr>
          <p:cNvPr id="5" name="Text Placeholder 4"/>
          <p:cNvSpPr>
            <a:spLocks noGrp="1"/>
          </p:cNvSpPr>
          <p:nvPr>
            <p:ph type="body" sz="quarter" idx="3"/>
          </p:nvPr>
        </p:nvSpPr>
        <p:spPr>
          <a:xfrm>
            <a:off x="4279391"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Click to edit Master text styles</a:t>
            </a:r>
          </a:p>
        </p:txBody>
      </p:sp>
      <p:sp>
        <p:nvSpPr>
          <p:cNvPr id="6" name="Content Placeholder 5"/>
          <p:cNvSpPr>
            <a:spLocks noGrp="1"/>
          </p:cNvSpPr>
          <p:nvPr>
            <p:ph sz="quarter" idx="4"/>
          </p:nvPr>
        </p:nvSpPr>
        <p:spPr>
          <a:xfrm>
            <a:off x="4279391"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dirty="0"/>
          </a:p>
        </p:txBody>
      </p:sp>
      <p:sp>
        <p:nvSpPr>
          <p:cNvPr id="7" name="Date Placeholder 6"/>
          <p:cNvSpPr>
            <a:spLocks noGrp="1"/>
          </p:cNvSpPr>
          <p:nvPr>
            <p:ph type="dt" sz="half" idx="10"/>
          </p:nvPr>
        </p:nvSpPr>
        <p:spPr/>
        <p:txBody>
          <a:bodyPr/>
          <a:lstStyle/>
          <a:p>
            <a:fld id="{B1A24CD3-204F-4468-8EE4-28A6668D006A}" type="datetimeFigureOut">
              <a:rPr lang="en-US" smtClean="0"/>
              <a:t>10/12/21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tr-TR"/>
              <a:t>Click to edit Master title style</a:t>
            </a:r>
            <a:endParaRPr/>
          </a:p>
        </p:txBody>
      </p:sp>
      <p:sp>
        <p:nvSpPr>
          <p:cNvPr id="3" name="Content Placeholder 2"/>
          <p:cNvSpPr>
            <a:spLocks noGrp="1"/>
          </p:cNvSpPr>
          <p:nvPr>
            <p:ph sz="half" idx="1"/>
          </p:nvPr>
        </p:nvSpPr>
        <p:spPr>
          <a:xfrm>
            <a:off x="457199" y="2214562"/>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10/12/21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57199"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914400"/>
            <a:ext cx="6508377" cy="1143000"/>
          </a:xfrm>
          <a:prstGeom prst="rect">
            <a:avLst/>
          </a:prstGeom>
        </p:spPr>
        <p:txBody>
          <a:bodyPr vert="horz" lIns="91440" tIns="45720" rIns="91440" bIns="45720" rtlCol="0" anchor="b" anchorCtr="0">
            <a:noAutofit/>
          </a:bodyPr>
          <a:lstStyle/>
          <a:p>
            <a:r>
              <a:rPr lang="tr-TR"/>
              <a:t>Click to edit Master title style</a:t>
            </a:r>
            <a:endParaRPr/>
          </a:p>
        </p:txBody>
      </p:sp>
      <p:sp>
        <p:nvSpPr>
          <p:cNvPr id="3" name="Text Placeholder 2"/>
          <p:cNvSpPr>
            <a:spLocks noGrp="1"/>
          </p:cNvSpPr>
          <p:nvPr>
            <p:ph type="body" idx="1"/>
          </p:nvPr>
        </p:nvSpPr>
        <p:spPr>
          <a:xfrm>
            <a:off x="457199" y="2209800"/>
            <a:ext cx="6508377" cy="3916363"/>
          </a:xfrm>
          <a:prstGeom prst="rect">
            <a:avLst/>
          </a:prstGeom>
        </p:spPr>
        <p:txBody>
          <a:bodyPr vert="horz" lIns="91440" tIns="45720" rIns="91440" bIns="45720" rtlCol="0">
            <a:normAutofit/>
          </a:body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dirty="0"/>
          </a:p>
        </p:txBody>
      </p:sp>
      <p:sp>
        <p:nvSpPr>
          <p:cNvPr id="4" name="Date Placeholder 3"/>
          <p:cNvSpPr>
            <a:spLocks noGrp="1"/>
          </p:cNvSpPr>
          <p:nvPr>
            <p:ph type="dt" sz="half" idx="2"/>
          </p:nvPr>
        </p:nvSpPr>
        <p:spPr>
          <a:xfrm>
            <a:off x="7198659" y="6356350"/>
            <a:ext cx="1752600" cy="365125"/>
          </a:xfrm>
          <a:prstGeom prst="rect">
            <a:avLst/>
          </a:prstGeom>
        </p:spPr>
        <p:txBody>
          <a:bodyPr vert="horz" lIns="91440" tIns="45720" rIns="91440" bIns="45720" rtlCol="0" anchor="ctr"/>
          <a:lstStyle>
            <a:lvl1pPr algn="r">
              <a:defRPr sz="1100" b="1">
                <a:solidFill>
                  <a:schemeClr val="tx2">
                    <a:lumMod val="60000"/>
                    <a:lumOff val="40000"/>
                  </a:schemeClr>
                </a:solidFill>
              </a:defRPr>
            </a:lvl1pPr>
          </a:lstStyle>
          <a:p>
            <a:fld id="{B1A24CD3-204F-4468-8EE4-28A6668D006A}" type="datetimeFigureOut">
              <a:rPr lang="en-US" smtClean="0"/>
              <a:t>10/12/21</a:t>
            </a:fld>
            <a:endParaRPr lang="en-US"/>
          </a:p>
        </p:txBody>
      </p:sp>
      <p:sp>
        <p:nvSpPr>
          <p:cNvPr id="5" name="Footer Placeholder 4"/>
          <p:cNvSpPr>
            <a:spLocks noGrp="1"/>
          </p:cNvSpPr>
          <p:nvPr>
            <p:ph type="ftr" sz="quarter" idx="3"/>
          </p:nvPr>
        </p:nvSpPr>
        <p:spPr>
          <a:xfrm>
            <a:off x="174812" y="6356350"/>
            <a:ext cx="6007100" cy="365125"/>
          </a:xfrm>
          <a:prstGeom prst="rect">
            <a:avLst/>
          </a:prstGeom>
        </p:spPr>
        <p:txBody>
          <a:bodyPr vert="horz" lIns="91440" tIns="45720" rIns="91440" bIns="45720" rtlCol="0" anchor="ctr"/>
          <a:lstStyle>
            <a:lvl1pPr algn="l">
              <a:defRPr sz="1100" b="1">
                <a:solidFill>
                  <a:schemeClr val="tx2">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256494" y="361016"/>
            <a:ext cx="506506" cy="365125"/>
          </a:xfrm>
          <a:prstGeom prst="rect">
            <a:avLst/>
          </a:prstGeom>
        </p:spPr>
        <p:txBody>
          <a:bodyPr vert="horz" lIns="91440" tIns="45720" rIns="91440" bIns="45720" rtlCol="0" anchor="ctr"/>
          <a:lstStyle>
            <a:lvl1pPr algn="r">
              <a:defRPr sz="2200" b="1">
                <a:solidFill>
                  <a:schemeClr val="bg1"/>
                </a:solidFill>
              </a:defRPr>
            </a:lvl1pPr>
          </a:lstStyle>
          <a:p>
            <a:fld id="{57AF16DE-A0D5-4438-950F-5B1E159C2C2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txStyles>
    <p:titleStyle>
      <a:lvl1pPr algn="l" defTabSz="914400" rtl="0" eaLnBrk="1" latinLnBrk="0" hangingPunct="1">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00000"/>
        <a:buFont typeface="Wingdings 2" pitchFamily="18" charset="2"/>
        <a:buChar char="¡"/>
        <a:defRPr sz="2000" kern="1200">
          <a:solidFill>
            <a:schemeClr val="tx2"/>
          </a:solidFill>
          <a:latin typeface="+mn-lt"/>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lang="en-US" sz="1800" kern="1200" dirty="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aideadlin.es/"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design.caltech.edu/erik/Misc/Heilmeier_Questions.html" TargetMode="External"/><Relationship Id="rId2" Type="http://schemas.openxmlformats.org/officeDocument/2006/relationships/hyperlink" Target="http://www.cs.ucr.edu/~eamonn/Keogh_SIGKDD09_tutorial.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What is Research?</a:t>
            </a:r>
          </a:p>
        </p:txBody>
      </p:sp>
      <p:sp>
        <p:nvSpPr>
          <p:cNvPr id="3" name="Subtitle 2"/>
          <p:cNvSpPr>
            <a:spLocks noGrp="1"/>
          </p:cNvSpPr>
          <p:nvPr>
            <p:ph type="subTitle" idx="1"/>
          </p:nvPr>
        </p:nvSpPr>
        <p:spPr/>
        <p:txBody>
          <a:bodyPr/>
          <a:lstStyle/>
          <a:p>
            <a:r>
              <a:rPr lang="en-US" dirty="0" err="1"/>
              <a:t>Lirong</a:t>
            </a:r>
            <a:r>
              <a:rPr lang="en-US" dirty="0"/>
              <a:t> Xia</a:t>
            </a:r>
          </a:p>
          <a:p>
            <a:r>
              <a:rPr lang="en-US" dirty="0" err="1"/>
              <a:t>xial@cs.rpi.edu</a:t>
            </a:r>
            <a:endParaRPr lang="en-US" dirty="0"/>
          </a:p>
        </p:txBody>
      </p:sp>
      <p:sp>
        <p:nvSpPr>
          <p:cNvPr id="4" name="TextBox 3">
            <a:extLst>
              <a:ext uri="{FF2B5EF4-FFF2-40B4-BE49-F238E27FC236}">
                <a16:creationId xmlns:a16="http://schemas.microsoft.com/office/drawing/2014/main" id="{1F02912B-22A1-2A4E-8716-2D8F42586747}"/>
              </a:ext>
            </a:extLst>
          </p:cNvPr>
          <p:cNvSpPr txBox="1"/>
          <p:nvPr/>
        </p:nvSpPr>
        <p:spPr>
          <a:xfrm>
            <a:off x="2438400" y="6337737"/>
            <a:ext cx="6306535" cy="369332"/>
          </a:xfrm>
          <a:prstGeom prst="rect">
            <a:avLst/>
          </a:prstGeom>
          <a:noFill/>
        </p:spPr>
        <p:txBody>
          <a:bodyPr wrap="none" rtlCol="0">
            <a:spAutoFit/>
          </a:bodyPr>
          <a:lstStyle/>
          <a:p>
            <a:r>
              <a:rPr lang="en-US" dirty="0"/>
              <a:t>Acknowledgements: slides from Prof. Mohammed </a:t>
            </a:r>
            <a:r>
              <a:rPr lang="en-US" dirty="0" err="1"/>
              <a:t>Zaki</a:t>
            </a:r>
            <a:r>
              <a:rPr lang="en-US" dirty="0"/>
              <a:t> </a:t>
            </a:r>
          </a:p>
        </p:txBody>
      </p:sp>
    </p:spTree>
    <p:extLst>
      <p:ext uri="{BB962C8B-B14F-4D97-AF65-F5344CB8AC3E}">
        <p14:creationId xmlns:p14="http://schemas.microsoft.com/office/powerpoint/2010/main" val="2564788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575" y="1079599"/>
            <a:ext cx="8229600" cy="1143000"/>
          </a:xfrm>
        </p:spPr>
        <p:txBody>
          <a:bodyPr>
            <a:noAutofit/>
          </a:bodyPr>
          <a:lstStyle/>
          <a:p>
            <a:r>
              <a:rPr lang="en-US" sz="3600" dirty="0"/>
              <a:t>Algorithm for Ph.D.</a:t>
            </a:r>
            <a:br>
              <a:rPr lang="en-US" sz="3600" dirty="0"/>
            </a:br>
            <a:endParaRPr lang="en-US" sz="3600" dirty="0"/>
          </a:p>
        </p:txBody>
      </p:sp>
      <p:sp>
        <p:nvSpPr>
          <p:cNvPr id="3" name="Content Placeholder 2"/>
          <p:cNvSpPr>
            <a:spLocks noGrp="1"/>
          </p:cNvSpPr>
          <p:nvPr>
            <p:ph idx="1"/>
          </p:nvPr>
        </p:nvSpPr>
        <p:spPr/>
        <p:txBody>
          <a:bodyPr>
            <a:normAutofit/>
          </a:bodyPr>
          <a:lstStyle/>
          <a:p>
            <a:r>
              <a:rPr lang="en-US" dirty="0"/>
              <a:t>Goal: Discover, publish, graduate</a:t>
            </a:r>
          </a:p>
          <a:p>
            <a:r>
              <a:rPr lang="en-US" dirty="0"/>
              <a:t>While in the Ph.D. program</a:t>
            </a:r>
          </a:p>
          <a:p>
            <a:pPr lvl="1"/>
            <a:r>
              <a:rPr lang="en-US" dirty="0"/>
              <a:t>Find a topic</a:t>
            </a:r>
          </a:p>
          <a:p>
            <a:pPr lvl="1"/>
            <a:r>
              <a:rPr lang="en-US" dirty="0">
                <a:solidFill>
                  <a:srgbClr val="FF0000"/>
                </a:solidFill>
              </a:rPr>
              <a:t>Do the work</a:t>
            </a:r>
          </a:p>
          <a:p>
            <a:pPr lvl="1"/>
            <a:r>
              <a:rPr lang="en-US" dirty="0"/>
              <a:t>Write the paper</a:t>
            </a:r>
          </a:p>
          <a:p>
            <a:pPr lvl="1"/>
            <a:r>
              <a:rPr lang="en-US" dirty="0"/>
              <a:t>Submit/resubmit</a:t>
            </a:r>
          </a:p>
          <a:p>
            <a:r>
              <a:rPr lang="en-US" dirty="0"/>
              <a:t>Graduate</a:t>
            </a:r>
          </a:p>
        </p:txBody>
      </p:sp>
    </p:spTree>
    <p:extLst>
      <p:ext uri="{BB962C8B-B14F-4D97-AF65-F5344CB8AC3E}">
        <p14:creationId xmlns:p14="http://schemas.microsoft.com/office/powerpoint/2010/main" val="23708141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4167" y="-314286"/>
            <a:ext cx="6508377" cy="1789112"/>
          </a:xfrm>
        </p:spPr>
        <p:txBody>
          <a:bodyPr>
            <a:normAutofit/>
          </a:bodyPr>
          <a:lstStyle/>
          <a:p>
            <a:r>
              <a:rPr lang="en-US" b="1" dirty="0"/>
              <a:t>What do I do now I have a topic? </a:t>
            </a:r>
            <a:endParaRPr lang="en-US" dirty="0"/>
          </a:p>
        </p:txBody>
      </p:sp>
      <p:sp>
        <p:nvSpPr>
          <p:cNvPr id="3" name="Content Placeholder 2"/>
          <p:cNvSpPr>
            <a:spLocks noGrp="1"/>
          </p:cNvSpPr>
          <p:nvPr>
            <p:ph idx="1"/>
          </p:nvPr>
        </p:nvSpPr>
        <p:spPr>
          <a:xfrm>
            <a:off x="457200" y="1985091"/>
            <a:ext cx="8229600" cy="5115859"/>
          </a:xfrm>
        </p:spPr>
        <p:txBody>
          <a:bodyPr>
            <a:normAutofit/>
          </a:bodyPr>
          <a:lstStyle/>
          <a:p>
            <a:r>
              <a:rPr lang="en-US" b="1" dirty="0"/>
              <a:t>Review the literature </a:t>
            </a:r>
            <a:r>
              <a:rPr lang="en-US" dirty="0"/>
              <a:t>in the field </a:t>
            </a:r>
          </a:p>
          <a:p>
            <a:pPr lvl="1"/>
            <a:r>
              <a:rPr lang="en-US" dirty="0"/>
              <a:t>to ensure that the problem proposed on the basis of the supervisor’s knowledge is indeed the most appropriate one to tackle</a:t>
            </a:r>
          </a:p>
          <a:p>
            <a:pPr lvl="1"/>
            <a:r>
              <a:rPr lang="en-US" dirty="0"/>
              <a:t>google relevant keywords, ask your advisor</a:t>
            </a:r>
          </a:p>
          <a:p>
            <a:r>
              <a:rPr lang="en-US" dirty="0"/>
              <a:t>Prepare a </a:t>
            </a:r>
            <a:r>
              <a:rPr lang="en-US" b="1" dirty="0"/>
              <a:t>written statement</a:t>
            </a:r>
          </a:p>
          <a:p>
            <a:pPr lvl="1"/>
            <a:r>
              <a:rPr lang="en-US" dirty="0"/>
              <a:t> clearly defining the problem to be studied, carefully stating the aims of the project in such operational terms that it can be reasonably known when the aims have been achieved </a:t>
            </a:r>
          </a:p>
          <a:p>
            <a:r>
              <a:rPr lang="en-US" dirty="0"/>
              <a:t>Produce a </a:t>
            </a:r>
            <a:r>
              <a:rPr lang="en-US" b="1" dirty="0"/>
              <a:t>plan of work </a:t>
            </a:r>
          </a:p>
          <a:p>
            <a:pPr lvl="1"/>
            <a:r>
              <a:rPr lang="en-US" dirty="0"/>
              <a:t>methods to be used</a:t>
            </a:r>
          </a:p>
          <a:p>
            <a:pPr lvl="1"/>
            <a:r>
              <a:rPr lang="en-US" dirty="0"/>
              <a:t>resources required</a:t>
            </a:r>
          </a:p>
          <a:p>
            <a:pPr lvl="1"/>
            <a:r>
              <a:rPr lang="en-US" dirty="0"/>
              <a:t>assessment of the time required</a:t>
            </a:r>
          </a:p>
          <a:p>
            <a:endParaRPr lang="en-US" dirty="0"/>
          </a:p>
        </p:txBody>
      </p:sp>
    </p:spTree>
    <p:extLst>
      <p:ext uri="{BB962C8B-B14F-4D97-AF65-F5344CB8AC3E}">
        <p14:creationId xmlns:p14="http://schemas.microsoft.com/office/powerpoint/2010/main" val="31819732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Avoid Complex Solutions</a:t>
            </a:r>
          </a:p>
        </p:txBody>
      </p:sp>
      <p:sp>
        <p:nvSpPr>
          <p:cNvPr id="3" name="Content Placeholder 2"/>
          <p:cNvSpPr>
            <a:spLocks noGrp="1"/>
          </p:cNvSpPr>
          <p:nvPr>
            <p:ph idx="1"/>
          </p:nvPr>
        </p:nvSpPr>
        <p:spPr/>
        <p:txBody>
          <a:bodyPr>
            <a:normAutofit fontScale="85000" lnSpcReduction="20000"/>
          </a:bodyPr>
          <a:lstStyle/>
          <a:p>
            <a:r>
              <a:rPr lang="en-US" dirty="0"/>
              <a:t>...are less likely to generalize to datasets. </a:t>
            </a:r>
          </a:p>
          <a:p>
            <a:r>
              <a:rPr lang="en-US" dirty="0"/>
              <a:t>..are much easer to </a:t>
            </a:r>
            <a:r>
              <a:rPr lang="en-US" dirty="0" err="1"/>
              <a:t>overfit</a:t>
            </a:r>
            <a:r>
              <a:rPr lang="en-US" dirty="0"/>
              <a:t> with.</a:t>
            </a:r>
          </a:p>
          <a:p>
            <a:r>
              <a:rPr lang="en-US" dirty="0"/>
              <a:t>...are harder to explain well.</a:t>
            </a:r>
          </a:p>
          <a:p>
            <a:r>
              <a:rPr lang="en-US" dirty="0"/>
              <a:t>...are difficult to reproduce by others. </a:t>
            </a:r>
          </a:p>
          <a:p>
            <a:r>
              <a:rPr lang="en-US" dirty="0"/>
              <a:t>...are less likely to be cited. </a:t>
            </a:r>
          </a:p>
          <a:p>
            <a:r>
              <a:rPr lang="en-US" dirty="0"/>
              <a:t>Simplicity is a strength, not a weakness, acknowledge it and claim it as an advantage </a:t>
            </a:r>
          </a:p>
          <a:p>
            <a:r>
              <a:rPr lang="en-US" dirty="0"/>
              <a:t>Always start by eliminating simple answers</a:t>
            </a:r>
          </a:p>
          <a:p>
            <a:r>
              <a:rPr lang="en-US" dirty="0"/>
              <a:t>Your paper is implicitly claiming “</a:t>
            </a:r>
            <a:r>
              <a:rPr lang="en-US" i="1" dirty="0"/>
              <a:t>this is the simplest way to get results this good</a:t>
            </a:r>
            <a:r>
              <a:rPr lang="en-US" dirty="0"/>
              <a:t>”</a:t>
            </a:r>
          </a:p>
        </p:txBody>
      </p:sp>
    </p:spTree>
    <p:extLst>
      <p:ext uri="{BB962C8B-B14F-4D97-AF65-F5344CB8AC3E}">
        <p14:creationId xmlns:p14="http://schemas.microsoft.com/office/powerpoint/2010/main" val="15726832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Who is responsible? </a:t>
            </a:r>
            <a:endParaRPr lang="en-US" dirty="0"/>
          </a:p>
        </p:txBody>
      </p:sp>
      <p:sp>
        <p:nvSpPr>
          <p:cNvPr id="3" name="Content Placeholder 2"/>
          <p:cNvSpPr>
            <a:spLocks noGrp="1"/>
          </p:cNvSpPr>
          <p:nvPr>
            <p:ph idx="1"/>
          </p:nvPr>
        </p:nvSpPr>
        <p:spPr/>
        <p:txBody>
          <a:bodyPr>
            <a:normAutofit/>
          </a:bodyPr>
          <a:lstStyle/>
          <a:p>
            <a:r>
              <a:rPr lang="en-US" dirty="0"/>
              <a:t>Different from in college</a:t>
            </a:r>
          </a:p>
          <a:p>
            <a:r>
              <a:rPr lang="en-US" dirty="0"/>
              <a:t>Supervisor responsible for </a:t>
            </a:r>
          </a:p>
          <a:p>
            <a:pPr lvl="1"/>
            <a:r>
              <a:rPr lang="en-US" dirty="0"/>
              <a:t>Ensuring the topic is appropriate. However they may not be able to guarantee success, but in this case they should warn of the risk </a:t>
            </a:r>
          </a:p>
          <a:p>
            <a:pPr lvl="1"/>
            <a:r>
              <a:rPr lang="en-US" dirty="0"/>
              <a:t>Be available to discuss, suggest, read, comment,... </a:t>
            </a:r>
          </a:p>
          <a:p>
            <a:r>
              <a:rPr lang="en-US" dirty="0"/>
              <a:t>Student responsible for </a:t>
            </a:r>
          </a:p>
          <a:p>
            <a:pPr lvl="1"/>
            <a:r>
              <a:rPr lang="en-US" dirty="0"/>
              <a:t>Approaching the supervisor at regular intervals to discuss progress </a:t>
            </a:r>
          </a:p>
          <a:p>
            <a:pPr lvl="1"/>
            <a:r>
              <a:rPr lang="en-US" dirty="0"/>
              <a:t>Doing the work and writing the thesis </a:t>
            </a:r>
          </a:p>
          <a:p>
            <a:pPr lvl="1"/>
            <a:r>
              <a:rPr lang="en-US" dirty="0">
                <a:solidFill>
                  <a:srgbClr val="FF0000"/>
                </a:solidFill>
              </a:rPr>
              <a:t>You should “own” the research – inner drive</a:t>
            </a:r>
            <a:r>
              <a:rPr lang="en-US" dirty="0"/>
              <a:t>!</a:t>
            </a:r>
          </a:p>
        </p:txBody>
      </p:sp>
    </p:spTree>
    <p:extLst>
      <p:ext uri="{BB962C8B-B14F-4D97-AF65-F5344CB8AC3E}">
        <p14:creationId xmlns:p14="http://schemas.microsoft.com/office/powerpoint/2010/main" val="37976649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575" y="1079599"/>
            <a:ext cx="8229600" cy="1143000"/>
          </a:xfrm>
        </p:spPr>
        <p:txBody>
          <a:bodyPr>
            <a:noAutofit/>
          </a:bodyPr>
          <a:lstStyle/>
          <a:p>
            <a:r>
              <a:rPr lang="en-US" sz="3600" dirty="0"/>
              <a:t>Algorithm for Ph.D.</a:t>
            </a:r>
            <a:br>
              <a:rPr lang="en-US" sz="3600" dirty="0"/>
            </a:br>
            <a:endParaRPr lang="en-US" sz="3600" dirty="0"/>
          </a:p>
        </p:txBody>
      </p:sp>
      <p:sp>
        <p:nvSpPr>
          <p:cNvPr id="3" name="Content Placeholder 2"/>
          <p:cNvSpPr>
            <a:spLocks noGrp="1"/>
          </p:cNvSpPr>
          <p:nvPr>
            <p:ph idx="1"/>
          </p:nvPr>
        </p:nvSpPr>
        <p:spPr/>
        <p:txBody>
          <a:bodyPr>
            <a:normAutofit/>
          </a:bodyPr>
          <a:lstStyle/>
          <a:p>
            <a:r>
              <a:rPr lang="en-US" dirty="0"/>
              <a:t>Goal: Discover, publish, graduate</a:t>
            </a:r>
          </a:p>
          <a:p>
            <a:r>
              <a:rPr lang="en-US" dirty="0"/>
              <a:t>While in the Ph.D. program</a:t>
            </a:r>
          </a:p>
          <a:p>
            <a:pPr lvl="1"/>
            <a:r>
              <a:rPr lang="en-US" dirty="0"/>
              <a:t>Find a topic</a:t>
            </a:r>
          </a:p>
          <a:p>
            <a:pPr lvl="1"/>
            <a:r>
              <a:rPr lang="en-US" dirty="0"/>
              <a:t>Do the work</a:t>
            </a:r>
          </a:p>
          <a:p>
            <a:pPr lvl="1"/>
            <a:r>
              <a:rPr lang="en-US" dirty="0">
                <a:solidFill>
                  <a:srgbClr val="FF0000"/>
                </a:solidFill>
              </a:rPr>
              <a:t>Write the paper</a:t>
            </a:r>
          </a:p>
          <a:p>
            <a:pPr lvl="1"/>
            <a:r>
              <a:rPr lang="en-US" dirty="0"/>
              <a:t>Submit/resubmit</a:t>
            </a:r>
          </a:p>
          <a:p>
            <a:r>
              <a:rPr lang="en-US" dirty="0"/>
              <a:t>Graduate</a:t>
            </a:r>
          </a:p>
        </p:txBody>
      </p:sp>
    </p:spTree>
    <p:extLst>
      <p:ext uri="{BB962C8B-B14F-4D97-AF65-F5344CB8AC3E}">
        <p14:creationId xmlns:p14="http://schemas.microsoft.com/office/powerpoint/2010/main" val="34979591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6475" y="622399"/>
            <a:ext cx="8229600" cy="1143000"/>
          </a:xfrm>
        </p:spPr>
        <p:txBody>
          <a:bodyPr>
            <a:noAutofit/>
          </a:bodyPr>
          <a:lstStyle/>
          <a:p>
            <a:r>
              <a:rPr lang="en-US" sz="3600" dirty="0"/>
              <a:t>Procedure: Write the paper</a:t>
            </a:r>
          </a:p>
        </p:txBody>
      </p:sp>
      <p:sp>
        <p:nvSpPr>
          <p:cNvPr id="3" name="Content Placeholder 2"/>
          <p:cNvSpPr>
            <a:spLocks noGrp="1"/>
          </p:cNvSpPr>
          <p:nvPr>
            <p:ph idx="1"/>
          </p:nvPr>
        </p:nvSpPr>
        <p:spPr/>
        <p:txBody>
          <a:bodyPr>
            <a:normAutofit/>
          </a:bodyPr>
          <a:lstStyle/>
          <a:p>
            <a:r>
              <a:rPr lang="en-US" dirty="0"/>
              <a:t>Find problem/data </a:t>
            </a:r>
          </a:p>
          <a:p>
            <a:r>
              <a:rPr lang="en-US" dirty="0"/>
              <a:t>Start writing (</a:t>
            </a:r>
            <a:r>
              <a:rPr lang="en-US" i="1" dirty="0"/>
              <a:t>yes</a:t>
            </a:r>
            <a:r>
              <a:rPr lang="en-US" dirty="0"/>
              <a:t>, start writing </a:t>
            </a:r>
            <a:r>
              <a:rPr lang="en-US" i="1" dirty="0"/>
              <a:t>before </a:t>
            </a:r>
            <a:r>
              <a:rPr lang="en-US" dirty="0"/>
              <a:t>and </a:t>
            </a:r>
            <a:r>
              <a:rPr lang="en-US" i="1" dirty="0"/>
              <a:t>during </a:t>
            </a:r>
            <a:r>
              <a:rPr lang="en-US" dirty="0"/>
              <a:t>research)</a:t>
            </a:r>
          </a:p>
          <a:p>
            <a:r>
              <a:rPr lang="en-US" dirty="0"/>
              <a:t>Do research/solve problem</a:t>
            </a:r>
          </a:p>
          <a:p>
            <a:r>
              <a:rPr lang="en-US" dirty="0"/>
              <a:t>Finish 95% draft</a:t>
            </a:r>
          </a:p>
          <a:p>
            <a:r>
              <a:rPr lang="en-US" dirty="0"/>
              <a:t>Send preview to mock reviewers </a:t>
            </a:r>
          </a:p>
          <a:p>
            <a:r>
              <a:rPr lang="en-US" dirty="0"/>
              <a:t>Revise</a:t>
            </a:r>
          </a:p>
          <a:p>
            <a:r>
              <a:rPr lang="en-US" dirty="0"/>
              <a:t>Submit </a:t>
            </a:r>
          </a:p>
        </p:txBody>
      </p:sp>
    </p:spTree>
    <p:extLst>
      <p:ext uri="{BB962C8B-B14F-4D97-AF65-F5344CB8AC3E}">
        <p14:creationId xmlns:p14="http://schemas.microsoft.com/office/powerpoint/2010/main" val="40355085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Writing the Paper</a:t>
            </a:r>
          </a:p>
        </p:txBody>
      </p:sp>
      <p:sp>
        <p:nvSpPr>
          <p:cNvPr id="3" name="Content Placeholder 2"/>
          <p:cNvSpPr>
            <a:spLocks noGrp="1"/>
          </p:cNvSpPr>
          <p:nvPr>
            <p:ph idx="1"/>
          </p:nvPr>
        </p:nvSpPr>
        <p:spPr>
          <a:xfrm>
            <a:off x="457199" y="2209800"/>
            <a:ext cx="3622123" cy="3916363"/>
          </a:xfrm>
        </p:spPr>
        <p:txBody>
          <a:bodyPr>
            <a:normAutofit fontScale="55000" lnSpcReduction="20000"/>
          </a:bodyPr>
          <a:lstStyle/>
          <a:p>
            <a:r>
              <a:rPr lang="en-US" dirty="0"/>
              <a:t>Make a working title </a:t>
            </a:r>
          </a:p>
          <a:p>
            <a:r>
              <a:rPr lang="en-US" dirty="0"/>
              <a:t>Introduce the topic and define (informally at this stage) terminology </a:t>
            </a:r>
          </a:p>
          <a:p>
            <a:r>
              <a:rPr lang="en-US" dirty="0"/>
              <a:t>Motivation: Emphasize why is the topic important </a:t>
            </a:r>
          </a:p>
          <a:p>
            <a:r>
              <a:rPr lang="en-US" dirty="0"/>
              <a:t>Relate to current knowledge: what’s been done </a:t>
            </a:r>
          </a:p>
          <a:p>
            <a:r>
              <a:rPr lang="en-US" dirty="0"/>
              <a:t>Indicate the gap: what need’s to be done? </a:t>
            </a:r>
          </a:p>
          <a:p>
            <a:r>
              <a:rPr lang="en-US" dirty="0">
                <a:solidFill>
                  <a:srgbClr val="FF0000"/>
                </a:solidFill>
              </a:rPr>
              <a:t>Formally pose research questions </a:t>
            </a:r>
          </a:p>
          <a:p>
            <a:r>
              <a:rPr lang="en-US" dirty="0"/>
              <a:t>Explain any necessary background material. </a:t>
            </a:r>
          </a:p>
          <a:p>
            <a:r>
              <a:rPr lang="en-US" dirty="0"/>
              <a:t>Introduce formal definitions. </a:t>
            </a:r>
          </a:p>
          <a:p>
            <a:r>
              <a:rPr lang="en-US" dirty="0"/>
              <a:t>Introduce your novel algorithm/representation/data structure etc. </a:t>
            </a:r>
          </a:p>
        </p:txBody>
      </p:sp>
      <p:sp>
        <p:nvSpPr>
          <p:cNvPr id="5" name="Content Placeholder 2"/>
          <p:cNvSpPr txBox="1">
            <a:spLocks/>
          </p:cNvSpPr>
          <p:nvPr/>
        </p:nvSpPr>
        <p:spPr>
          <a:xfrm>
            <a:off x="4629659" y="2210174"/>
            <a:ext cx="3622123" cy="3916363"/>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spcBef>
                <a:spcPts val="1800"/>
              </a:spcBef>
              <a:buClr>
                <a:schemeClr val="accent1"/>
              </a:buClr>
              <a:buSzPct val="100000"/>
              <a:buFont typeface="Wingdings 2" pitchFamily="18" charset="2"/>
              <a:buChar char="¡"/>
              <a:defRPr sz="2000" kern="1200">
                <a:solidFill>
                  <a:schemeClr val="tx2"/>
                </a:solidFill>
                <a:latin typeface="+mn-lt"/>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lang="en-US" sz="1800" kern="1200" dirty="0">
                <a:solidFill>
                  <a:schemeClr val="tx2"/>
                </a:solidFill>
                <a:latin typeface="+mn-lt"/>
                <a:ea typeface="+mn-ea"/>
                <a:cs typeface="+mn-cs"/>
              </a:defRPr>
            </a:lvl9pPr>
          </a:lstStyle>
          <a:p>
            <a:r>
              <a:rPr lang="en-US" dirty="0"/>
              <a:t>Describe experimental set-up, explain what the experiments will show </a:t>
            </a:r>
          </a:p>
          <a:p>
            <a:r>
              <a:rPr lang="en-US" dirty="0"/>
              <a:t>Describe the datasets </a:t>
            </a:r>
          </a:p>
          <a:p>
            <a:r>
              <a:rPr lang="en-US" dirty="0"/>
              <a:t>Summarize results with figures/tables </a:t>
            </a:r>
          </a:p>
          <a:p>
            <a:r>
              <a:rPr lang="en-US" dirty="0"/>
              <a:t>Discuss results </a:t>
            </a:r>
          </a:p>
          <a:p>
            <a:r>
              <a:rPr lang="en-US" dirty="0"/>
              <a:t>Explain conflicting results, unexpected findings and discrepancies with other research </a:t>
            </a:r>
          </a:p>
          <a:p>
            <a:r>
              <a:rPr lang="en-US" dirty="0">
                <a:solidFill>
                  <a:srgbClr val="FF0000"/>
                </a:solidFill>
              </a:rPr>
              <a:t>State limitations of the study</a:t>
            </a:r>
            <a:r>
              <a:rPr lang="en-US" dirty="0"/>
              <a:t> </a:t>
            </a:r>
          </a:p>
          <a:p>
            <a:r>
              <a:rPr lang="en-US" dirty="0"/>
              <a:t>State importance of findings </a:t>
            </a:r>
          </a:p>
          <a:p>
            <a:r>
              <a:rPr lang="en-US" dirty="0"/>
              <a:t>Announce directions for further research </a:t>
            </a:r>
          </a:p>
          <a:p>
            <a:r>
              <a:rPr lang="en-US" dirty="0"/>
              <a:t>Acknowledgements </a:t>
            </a:r>
          </a:p>
          <a:p>
            <a:r>
              <a:rPr lang="en-US" dirty="0"/>
              <a:t>References </a:t>
            </a:r>
          </a:p>
        </p:txBody>
      </p:sp>
    </p:spTree>
    <p:extLst>
      <p:ext uri="{BB962C8B-B14F-4D97-AF65-F5344CB8AC3E}">
        <p14:creationId xmlns:p14="http://schemas.microsoft.com/office/powerpoint/2010/main" val="32807292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5213"/>
            <a:ext cx="6508377" cy="960450"/>
          </a:xfrm>
        </p:spPr>
        <p:txBody>
          <a:bodyPr/>
          <a:lstStyle/>
          <a:p>
            <a:r>
              <a:rPr lang="en-US" dirty="0"/>
              <a:t>Make Reviewer’s Life Easy</a:t>
            </a:r>
          </a:p>
        </p:txBody>
      </p:sp>
      <p:sp>
        <p:nvSpPr>
          <p:cNvPr id="3" name="Content Placeholder 2"/>
          <p:cNvSpPr>
            <a:spLocks noGrp="1"/>
          </p:cNvSpPr>
          <p:nvPr>
            <p:ph idx="1"/>
          </p:nvPr>
        </p:nvSpPr>
        <p:spPr>
          <a:xfrm>
            <a:off x="457200" y="1966946"/>
            <a:ext cx="8229600" cy="4622097"/>
          </a:xfrm>
        </p:spPr>
        <p:txBody>
          <a:bodyPr>
            <a:normAutofit fontScale="70000" lnSpcReduction="20000"/>
          </a:bodyPr>
          <a:lstStyle/>
          <a:p>
            <a:pPr marL="0" indent="0">
              <a:lnSpc>
                <a:spcPct val="120000"/>
              </a:lnSpc>
              <a:spcBef>
                <a:spcPts val="1200"/>
              </a:spcBef>
              <a:buNone/>
            </a:pPr>
            <a:r>
              <a:rPr lang="en-US" i="1" dirty="0"/>
              <a:t>I have often said reviewers make an initial impression on the first page and don’t change 80% of the time -- </a:t>
            </a:r>
            <a:r>
              <a:rPr lang="en-US" dirty="0"/>
              <a:t>Mike </a:t>
            </a:r>
            <a:r>
              <a:rPr lang="en-US" dirty="0" err="1"/>
              <a:t>Pazzani</a:t>
            </a:r>
            <a:r>
              <a:rPr lang="en-US" dirty="0"/>
              <a:t> </a:t>
            </a:r>
          </a:p>
          <a:p>
            <a:r>
              <a:rPr lang="en-US" dirty="0"/>
              <a:t>By the end of the introduction the reviewer </a:t>
            </a:r>
            <a:r>
              <a:rPr lang="en-US" i="1" dirty="0"/>
              <a:t>must </a:t>
            </a:r>
            <a:r>
              <a:rPr lang="en-US" dirty="0"/>
              <a:t>know. </a:t>
            </a:r>
          </a:p>
          <a:p>
            <a:pPr lvl="1"/>
            <a:r>
              <a:rPr lang="en-US" dirty="0"/>
              <a:t>What is the problem? </a:t>
            </a:r>
          </a:p>
          <a:p>
            <a:pPr lvl="1"/>
            <a:r>
              <a:rPr lang="en-US" dirty="0"/>
              <a:t>Why is it important? </a:t>
            </a:r>
          </a:p>
          <a:p>
            <a:pPr lvl="1"/>
            <a:r>
              <a:rPr lang="en-US" dirty="0"/>
              <a:t>What has been done?</a:t>
            </a:r>
          </a:p>
          <a:p>
            <a:pPr lvl="1"/>
            <a:r>
              <a:rPr lang="en-US" dirty="0"/>
              <a:t>Why not enough? </a:t>
            </a:r>
          </a:p>
          <a:p>
            <a:pPr lvl="1"/>
            <a:r>
              <a:rPr lang="en-US" dirty="0"/>
              <a:t>What is your approach?</a:t>
            </a:r>
          </a:p>
          <a:p>
            <a:pPr lvl="1"/>
            <a:r>
              <a:rPr lang="en-US" dirty="0"/>
              <a:t>How your approach is better?</a:t>
            </a:r>
          </a:p>
          <a:p>
            <a:r>
              <a:rPr lang="en-US" dirty="0"/>
              <a:t>Can you write a research statement for your paper in a single sentence? </a:t>
            </a:r>
          </a:p>
          <a:p>
            <a:pPr marL="400050" lvl="1" indent="0">
              <a:buNone/>
            </a:pPr>
            <a:r>
              <a:rPr lang="en-US" dirty="0"/>
              <a:t>“</a:t>
            </a:r>
            <a:r>
              <a:rPr lang="en-US" i="1" dirty="0"/>
              <a:t>I hate it when a paper under review does not give a concise definition of the problem”</a:t>
            </a:r>
            <a:endParaRPr lang="en-US" dirty="0"/>
          </a:p>
          <a:p>
            <a:r>
              <a:rPr lang="en-US" dirty="0"/>
              <a:t>Avoid “Junk” paragraphs: In section 2, we do blah, in Sec 3, we do more blah, and we conclude in section 6 with blah </a:t>
            </a:r>
            <a:r>
              <a:rPr lang="en-US" dirty="0" err="1"/>
              <a:t>blah</a:t>
            </a:r>
            <a:r>
              <a:rPr lang="en-US" dirty="0"/>
              <a:t>!</a:t>
            </a:r>
          </a:p>
          <a:p>
            <a:r>
              <a:rPr lang="en-US" dirty="0"/>
              <a:t>Instead: add a final paragraph to intro: “Summary of Contributions”. It should list the major contributions in bullet form, mentioning in which sections they can be found. This material doubles as an outline of the rest of the paper, saving space and eliminating redundancy. </a:t>
            </a:r>
          </a:p>
          <a:p>
            <a:endParaRPr lang="en-US" dirty="0"/>
          </a:p>
        </p:txBody>
      </p:sp>
    </p:spTree>
    <p:extLst>
      <p:ext uri="{BB962C8B-B14F-4D97-AF65-F5344CB8AC3E}">
        <p14:creationId xmlns:p14="http://schemas.microsoft.com/office/powerpoint/2010/main" val="23435430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Reproducibility</a:t>
            </a:r>
          </a:p>
        </p:txBody>
      </p:sp>
      <p:sp>
        <p:nvSpPr>
          <p:cNvPr id="3" name="Content Placeholder 2"/>
          <p:cNvSpPr>
            <a:spLocks noGrp="1"/>
          </p:cNvSpPr>
          <p:nvPr>
            <p:ph idx="1"/>
          </p:nvPr>
        </p:nvSpPr>
        <p:spPr/>
        <p:txBody>
          <a:bodyPr/>
          <a:lstStyle/>
          <a:p>
            <a:r>
              <a:rPr lang="en-US" dirty="0"/>
              <a:t>Mention all parameter setting, and make all data and code available</a:t>
            </a:r>
          </a:p>
          <a:p>
            <a:r>
              <a:rPr lang="en-US" dirty="0"/>
              <a:t>Set up a web-site as supplementary material</a:t>
            </a:r>
          </a:p>
          <a:p>
            <a:r>
              <a:rPr lang="en-US" dirty="0"/>
              <a:t>Treat this as an obligation to the community</a:t>
            </a:r>
          </a:p>
          <a:p>
            <a:r>
              <a:rPr lang="en-US" dirty="0"/>
              <a:t>But it will also lead to more citations – the actual currency of the research community</a:t>
            </a:r>
          </a:p>
          <a:p>
            <a:r>
              <a:rPr lang="en-US" dirty="0"/>
              <a:t>It will help document your work for later extension</a:t>
            </a:r>
          </a:p>
        </p:txBody>
      </p:sp>
    </p:spTree>
    <p:extLst>
      <p:ext uri="{BB962C8B-B14F-4D97-AF65-F5344CB8AC3E}">
        <p14:creationId xmlns:p14="http://schemas.microsoft.com/office/powerpoint/2010/main" val="21521309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Avoid Plagiarism Like the Plague!</a:t>
            </a:r>
          </a:p>
        </p:txBody>
      </p:sp>
      <p:sp>
        <p:nvSpPr>
          <p:cNvPr id="3" name="Content Placeholder 2"/>
          <p:cNvSpPr>
            <a:spLocks noGrp="1"/>
          </p:cNvSpPr>
          <p:nvPr>
            <p:ph idx="1"/>
          </p:nvPr>
        </p:nvSpPr>
        <p:spPr/>
        <p:txBody>
          <a:bodyPr/>
          <a:lstStyle/>
          <a:p>
            <a:r>
              <a:rPr lang="en-US" dirty="0"/>
              <a:t>Never copy and paste, </a:t>
            </a:r>
            <a:r>
              <a:rPr lang="en-US" b="1" dirty="0"/>
              <a:t>even from your own papers</a:t>
            </a:r>
          </a:p>
          <a:p>
            <a:r>
              <a:rPr lang="en-US" dirty="0"/>
              <a:t>Acknowledge all sources of text, figures, data, software, etc.</a:t>
            </a:r>
          </a:p>
          <a:p>
            <a:r>
              <a:rPr lang="en-US" dirty="0"/>
              <a:t>Write in your own words</a:t>
            </a:r>
          </a:p>
          <a:p>
            <a:r>
              <a:rPr lang="en-US" dirty="0"/>
              <a:t>Avoid temptation of repeating other papers’ description in your related work section</a:t>
            </a:r>
          </a:p>
          <a:p>
            <a:endParaRPr lang="en-US" dirty="0"/>
          </a:p>
        </p:txBody>
      </p:sp>
    </p:spTree>
    <p:extLst>
      <p:ext uri="{BB962C8B-B14F-4D97-AF65-F5344CB8AC3E}">
        <p14:creationId xmlns:p14="http://schemas.microsoft.com/office/powerpoint/2010/main" val="4257471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a:t>
            </a:r>
          </a:p>
        </p:txBody>
      </p:sp>
      <p:sp>
        <p:nvSpPr>
          <p:cNvPr id="3" name="Content Placeholder 2"/>
          <p:cNvSpPr>
            <a:spLocks noGrp="1"/>
          </p:cNvSpPr>
          <p:nvPr>
            <p:ph idx="1"/>
          </p:nvPr>
        </p:nvSpPr>
        <p:spPr>
          <a:xfrm>
            <a:off x="457199" y="2209800"/>
            <a:ext cx="8305801" cy="4379912"/>
          </a:xfrm>
        </p:spPr>
        <p:txBody>
          <a:bodyPr>
            <a:normAutofit lnSpcReduction="10000"/>
          </a:bodyPr>
          <a:lstStyle/>
          <a:p>
            <a:r>
              <a:rPr lang="en-US" dirty="0"/>
              <a:t>Scientific research: what question did you answer?</a:t>
            </a:r>
          </a:p>
          <a:p>
            <a:pPr lvl="1"/>
            <a:r>
              <a:rPr lang="en-US" dirty="0"/>
              <a:t>Can we build a self-driving car by neural networks?</a:t>
            </a:r>
          </a:p>
          <a:p>
            <a:r>
              <a:rPr lang="en-US" dirty="0"/>
              <a:t>Engineering research: what problem did you solve?</a:t>
            </a:r>
          </a:p>
          <a:p>
            <a:pPr lvl="1"/>
            <a:r>
              <a:rPr lang="en-US" dirty="0"/>
              <a:t>Build a X by Y layer neural network for self-driving car and achieve Z% accuracy</a:t>
            </a:r>
          </a:p>
          <a:p>
            <a:r>
              <a:rPr lang="en-US" dirty="0">
                <a:solidFill>
                  <a:srgbClr val="FF0000"/>
                </a:solidFill>
              </a:rPr>
              <a:t>Criteria</a:t>
            </a:r>
          </a:p>
          <a:p>
            <a:pPr lvl="1"/>
            <a:r>
              <a:rPr lang="en-US" dirty="0">
                <a:solidFill>
                  <a:srgbClr val="FF0000"/>
                </a:solidFill>
              </a:rPr>
              <a:t>Is the problem important?</a:t>
            </a:r>
          </a:p>
          <a:p>
            <a:pPr lvl="1"/>
            <a:r>
              <a:rPr lang="en-US" dirty="0">
                <a:solidFill>
                  <a:srgbClr val="FF0000"/>
                </a:solidFill>
              </a:rPr>
              <a:t>Is the work original</a:t>
            </a:r>
            <a:r>
              <a:rPr lang="en-US" dirty="0"/>
              <a:t>? </a:t>
            </a:r>
          </a:p>
          <a:p>
            <a:pPr lvl="1"/>
            <a:r>
              <a:rPr lang="en-US" dirty="0">
                <a:solidFill>
                  <a:srgbClr val="FF0000"/>
                </a:solidFill>
              </a:rPr>
              <a:t>Is your solution non-trivial</a:t>
            </a:r>
            <a:r>
              <a:rPr lang="en-US" dirty="0"/>
              <a:t>? e.g. a straight-forward implementation of a program or system is not sufficient, but may be if significant research is associated with it. </a:t>
            </a:r>
          </a:p>
          <a:p>
            <a:pPr lvl="1"/>
            <a:r>
              <a:rPr lang="en-US" dirty="0"/>
              <a:t>etc.</a:t>
            </a:r>
          </a:p>
        </p:txBody>
      </p:sp>
    </p:spTree>
    <p:extLst>
      <p:ext uri="{BB962C8B-B14F-4D97-AF65-F5344CB8AC3E}">
        <p14:creationId xmlns:p14="http://schemas.microsoft.com/office/powerpoint/2010/main" val="18291176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575" y="1079599"/>
            <a:ext cx="8229600" cy="1143000"/>
          </a:xfrm>
        </p:spPr>
        <p:txBody>
          <a:bodyPr>
            <a:noAutofit/>
          </a:bodyPr>
          <a:lstStyle/>
          <a:p>
            <a:r>
              <a:rPr lang="en-US" sz="3600" dirty="0"/>
              <a:t>Algorithm for Ph.D.</a:t>
            </a:r>
            <a:br>
              <a:rPr lang="en-US" sz="3600" dirty="0"/>
            </a:br>
            <a:endParaRPr lang="en-US" sz="3600" dirty="0"/>
          </a:p>
        </p:txBody>
      </p:sp>
      <p:sp>
        <p:nvSpPr>
          <p:cNvPr id="3" name="Content Placeholder 2"/>
          <p:cNvSpPr>
            <a:spLocks noGrp="1"/>
          </p:cNvSpPr>
          <p:nvPr>
            <p:ph idx="1"/>
          </p:nvPr>
        </p:nvSpPr>
        <p:spPr/>
        <p:txBody>
          <a:bodyPr>
            <a:normAutofit/>
          </a:bodyPr>
          <a:lstStyle/>
          <a:p>
            <a:r>
              <a:rPr lang="en-US" dirty="0"/>
              <a:t>Goal: Discover, publish, graduate</a:t>
            </a:r>
          </a:p>
          <a:p>
            <a:r>
              <a:rPr lang="en-US" dirty="0"/>
              <a:t>While in the Ph.D. program</a:t>
            </a:r>
          </a:p>
          <a:p>
            <a:pPr lvl="1"/>
            <a:r>
              <a:rPr lang="en-US" dirty="0"/>
              <a:t>Find a topic</a:t>
            </a:r>
          </a:p>
          <a:p>
            <a:pPr lvl="1"/>
            <a:r>
              <a:rPr lang="en-US" dirty="0"/>
              <a:t>Do the work</a:t>
            </a:r>
          </a:p>
          <a:p>
            <a:pPr lvl="1"/>
            <a:r>
              <a:rPr lang="en-US" dirty="0">
                <a:solidFill>
                  <a:schemeClr val="tx1"/>
                </a:solidFill>
              </a:rPr>
              <a:t>Write the paper</a:t>
            </a:r>
          </a:p>
          <a:p>
            <a:pPr lvl="1"/>
            <a:r>
              <a:rPr lang="en-US" dirty="0">
                <a:solidFill>
                  <a:srgbClr val="FF0000"/>
                </a:solidFill>
              </a:rPr>
              <a:t>Submit/resubmit</a:t>
            </a:r>
          </a:p>
          <a:p>
            <a:r>
              <a:rPr lang="en-US" dirty="0"/>
              <a:t>Graduate</a:t>
            </a:r>
          </a:p>
        </p:txBody>
      </p:sp>
    </p:spTree>
    <p:extLst>
      <p:ext uri="{BB962C8B-B14F-4D97-AF65-F5344CB8AC3E}">
        <p14:creationId xmlns:p14="http://schemas.microsoft.com/office/powerpoint/2010/main" val="4324249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4CDD8-BE5B-B74D-A01E-04D1F480F008}"/>
              </a:ext>
            </a:extLst>
          </p:cNvPr>
          <p:cNvSpPr>
            <a:spLocks noGrp="1"/>
          </p:cNvSpPr>
          <p:nvPr>
            <p:ph type="title"/>
          </p:nvPr>
        </p:nvSpPr>
        <p:spPr/>
        <p:txBody>
          <a:bodyPr/>
          <a:lstStyle/>
          <a:p>
            <a:r>
              <a:rPr lang="en-US" dirty="0"/>
              <a:t>Conferences vs. Journals</a:t>
            </a:r>
          </a:p>
        </p:txBody>
      </p:sp>
      <p:sp>
        <p:nvSpPr>
          <p:cNvPr id="3" name="Content Placeholder 2">
            <a:extLst>
              <a:ext uri="{FF2B5EF4-FFF2-40B4-BE49-F238E27FC236}">
                <a16:creationId xmlns:a16="http://schemas.microsoft.com/office/drawing/2014/main" id="{9A93EEB2-EAB7-8A41-946D-0138AA7743E2}"/>
              </a:ext>
            </a:extLst>
          </p:cNvPr>
          <p:cNvSpPr>
            <a:spLocks noGrp="1"/>
          </p:cNvSpPr>
          <p:nvPr>
            <p:ph idx="1"/>
          </p:nvPr>
        </p:nvSpPr>
        <p:spPr/>
        <p:txBody>
          <a:bodyPr/>
          <a:lstStyle/>
          <a:p>
            <a:r>
              <a:rPr lang="en-US" dirty="0"/>
              <a:t>Conferences</a:t>
            </a:r>
          </a:p>
          <a:p>
            <a:pPr lvl="1"/>
            <a:r>
              <a:rPr lang="en-US" dirty="0"/>
              <a:t>have deadlines, e.g., </a:t>
            </a:r>
            <a:r>
              <a:rPr lang="en-US" dirty="0">
                <a:hlinkClick r:id="rId2"/>
              </a:rPr>
              <a:t>https://aideadlin.es/</a:t>
            </a:r>
            <a:endParaRPr lang="en-US" dirty="0"/>
          </a:p>
          <a:p>
            <a:pPr lvl="1"/>
            <a:r>
              <a:rPr lang="en-US" dirty="0"/>
              <a:t>page limit</a:t>
            </a:r>
          </a:p>
          <a:p>
            <a:pPr lvl="1"/>
            <a:r>
              <a:rPr lang="en-US" dirty="0"/>
              <a:t>good to publish new ideas/partial results</a:t>
            </a:r>
          </a:p>
          <a:p>
            <a:pPr lvl="1"/>
            <a:r>
              <a:rPr lang="en-US" dirty="0"/>
              <a:t>main source of publication for CS</a:t>
            </a:r>
          </a:p>
          <a:p>
            <a:r>
              <a:rPr lang="en-US" dirty="0"/>
              <a:t>Journals</a:t>
            </a:r>
          </a:p>
          <a:p>
            <a:pPr lvl="1"/>
            <a:r>
              <a:rPr lang="en-US" dirty="0"/>
              <a:t>no deadlines (except special issues)</a:t>
            </a:r>
          </a:p>
          <a:p>
            <a:pPr lvl="1"/>
            <a:r>
              <a:rPr lang="en-US" dirty="0"/>
              <a:t>publish complete works, often as extensions of conference papers</a:t>
            </a:r>
          </a:p>
        </p:txBody>
      </p:sp>
    </p:spTree>
    <p:extLst>
      <p:ext uri="{BB962C8B-B14F-4D97-AF65-F5344CB8AC3E}">
        <p14:creationId xmlns:p14="http://schemas.microsoft.com/office/powerpoint/2010/main" val="42290919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Issues</a:t>
            </a:r>
          </a:p>
        </p:txBody>
      </p:sp>
      <p:sp>
        <p:nvSpPr>
          <p:cNvPr id="3" name="Content Placeholder 2"/>
          <p:cNvSpPr>
            <a:spLocks noGrp="1"/>
          </p:cNvSpPr>
          <p:nvPr>
            <p:ph idx="1"/>
          </p:nvPr>
        </p:nvSpPr>
        <p:spPr/>
        <p:txBody>
          <a:bodyPr>
            <a:normAutofit lnSpcReduction="10000"/>
          </a:bodyPr>
          <a:lstStyle/>
          <a:p>
            <a:r>
              <a:rPr lang="en-US" dirty="0"/>
              <a:t>Motivation: It is very important to convince the reviewers that your work is </a:t>
            </a:r>
            <a:r>
              <a:rPr lang="en-US" i="1" dirty="0"/>
              <a:t>original</a:t>
            </a:r>
            <a:endParaRPr lang="en-US" dirty="0"/>
          </a:p>
          <a:p>
            <a:pPr lvl="1"/>
            <a:r>
              <a:rPr lang="en-US" dirty="0"/>
              <a:t>Do a detailed literature search</a:t>
            </a:r>
          </a:p>
          <a:p>
            <a:pPr lvl="1"/>
            <a:r>
              <a:rPr lang="en-US" dirty="0"/>
              <a:t>Use mock reviewers</a:t>
            </a:r>
          </a:p>
          <a:p>
            <a:pPr lvl="1"/>
            <a:r>
              <a:rPr lang="en-US" dirty="0"/>
              <a:t>Explain why your work is different </a:t>
            </a:r>
          </a:p>
          <a:p>
            <a:r>
              <a:rPr lang="en-US" dirty="0"/>
              <a:t>Avoid “Laundry List” Citations </a:t>
            </a:r>
          </a:p>
          <a:p>
            <a:r>
              <a:rPr lang="en-US" dirty="0"/>
              <a:t>Always write your paper imagining the most cynical reviewer looking over your shoulder. This reviewer does not particularly like you, does not have a lot of time to spend on your paper, and does not think you are working in an interesting area. But he </a:t>
            </a:r>
            <a:r>
              <a:rPr lang="en-US" i="1" dirty="0"/>
              <a:t>will </a:t>
            </a:r>
            <a:r>
              <a:rPr lang="en-US" dirty="0"/>
              <a:t>listen to reason. </a:t>
            </a:r>
          </a:p>
          <a:p>
            <a:endParaRPr lang="en-US" dirty="0"/>
          </a:p>
          <a:p>
            <a:endParaRPr lang="en-US" dirty="0"/>
          </a:p>
        </p:txBody>
      </p:sp>
    </p:spTree>
    <p:extLst>
      <p:ext uri="{BB962C8B-B14F-4D97-AF65-F5344CB8AC3E}">
        <p14:creationId xmlns:p14="http://schemas.microsoft.com/office/powerpoint/2010/main" val="19266540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392354"/>
            <a:ext cx="6508377" cy="1789112"/>
          </a:xfrm>
        </p:spPr>
        <p:txBody>
          <a:bodyPr>
            <a:normAutofit/>
          </a:bodyPr>
          <a:lstStyle/>
          <a:p>
            <a:r>
              <a:rPr lang="en-US" dirty="0" err="1"/>
              <a:t>Heilmeier</a:t>
            </a:r>
            <a:r>
              <a:rPr lang="en-US" dirty="0"/>
              <a:t> Questions</a:t>
            </a:r>
            <a:br>
              <a:rPr lang="en-US" dirty="0"/>
            </a:br>
            <a:r>
              <a:rPr lang="en-US" sz="3600" dirty="0"/>
              <a:t>(Director of ARPA in 70s)</a:t>
            </a:r>
          </a:p>
        </p:txBody>
      </p:sp>
      <p:sp>
        <p:nvSpPr>
          <p:cNvPr id="3" name="Content Placeholder 2"/>
          <p:cNvSpPr>
            <a:spLocks noGrp="1"/>
          </p:cNvSpPr>
          <p:nvPr>
            <p:ph idx="1"/>
          </p:nvPr>
        </p:nvSpPr>
        <p:spPr>
          <a:xfrm>
            <a:off x="457200" y="1997868"/>
            <a:ext cx="8119035" cy="4936565"/>
          </a:xfrm>
        </p:spPr>
        <p:txBody>
          <a:bodyPr>
            <a:normAutofit fontScale="85000" lnSpcReduction="20000"/>
          </a:bodyPr>
          <a:lstStyle/>
          <a:p>
            <a:pPr marL="514350" indent="-514350">
              <a:buFont typeface="+mj-lt"/>
              <a:buAutoNum type="arabicPeriod"/>
            </a:pPr>
            <a:r>
              <a:rPr lang="en-US" dirty="0"/>
              <a:t>What are you trying to do? Articulate your objectives using absolutely no jargon.  What is the problem?  Why is it hard?</a:t>
            </a:r>
          </a:p>
          <a:p>
            <a:pPr marL="514350" indent="-514350">
              <a:buFont typeface="+mj-lt"/>
              <a:buAutoNum type="arabicPeriod"/>
            </a:pPr>
            <a:r>
              <a:rPr lang="en-US" dirty="0"/>
              <a:t>How is it done today, and what are the limits of current practice?</a:t>
            </a:r>
          </a:p>
          <a:p>
            <a:pPr marL="514350" indent="-514350">
              <a:buFont typeface="+mj-lt"/>
              <a:buAutoNum type="arabicPeriod"/>
            </a:pPr>
            <a:r>
              <a:rPr lang="en-US" dirty="0"/>
              <a:t>What's new in your approach and why do you think it will be successful?</a:t>
            </a:r>
          </a:p>
          <a:p>
            <a:pPr marL="514350" indent="-514350">
              <a:buFont typeface="+mj-lt"/>
              <a:buAutoNum type="arabicPeriod"/>
            </a:pPr>
            <a:r>
              <a:rPr lang="en-US" dirty="0"/>
              <a:t>Who cares?</a:t>
            </a:r>
          </a:p>
          <a:p>
            <a:pPr marL="514350" indent="-514350">
              <a:buFont typeface="+mj-lt"/>
              <a:buAutoNum type="arabicPeriod"/>
            </a:pPr>
            <a:r>
              <a:rPr lang="en-US" dirty="0"/>
              <a:t>If you're successful, what difference will it make?   What impact will success have?  How will it be measured?</a:t>
            </a:r>
          </a:p>
          <a:p>
            <a:pPr marL="514350" indent="-514350">
              <a:buFont typeface="+mj-lt"/>
              <a:buAutoNum type="arabicPeriod"/>
            </a:pPr>
            <a:r>
              <a:rPr lang="en-US" dirty="0"/>
              <a:t>What are the risks and the payoffs?</a:t>
            </a:r>
          </a:p>
          <a:p>
            <a:pPr marL="514350" indent="-514350">
              <a:buFont typeface="+mj-lt"/>
              <a:buAutoNum type="arabicPeriod"/>
            </a:pPr>
            <a:r>
              <a:rPr lang="en-US" dirty="0"/>
              <a:t>How much will it cost?</a:t>
            </a:r>
          </a:p>
          <a:p>
            <a:pPr marL="514350" indent="-514350">
              <a:buFont typeface="+mj-lt"/>
              <a:buAutoNum type="arabicPeriod"/>
            </a:pPr>
            <a:r>
              <a:rPr lang="en-US" dirty="0"/>
              <a:t>How long will it take?</a:t>
            </a:r>
          </a:p>
          <a:p>
            <a:pPr marL="514350" indent="-514350">
              <a:buFont typeface="+mj-lt"/>
              <a:buAutoNum type="arabicPeriod"/>
            </a:pPr>
            <a:r>
              <a:rPr lang="en-US" dirty="0"/>
              <a:t>What are the midterm and final "exams" to check for success?  How will progress be measured?	</a:t>
            </a:r>
          </a:p>
        </p:txBody>
      </p:sp>
    </p:spTree>
    <p:extLst>
      <p:ext uri="{BB962C8B-B14F-4D97-AF65-F5344CB8AC3E}">
        <p14:creationId xmlns:p14="http://schemas.microsoft.com/office/powerpoint/2010/main" val="4049990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Slide Sources</a:t>
            </a:r>
            <a:endParaRPr lang="en-US" dirty="0"/>
          </a:p>
        </p:txBody>
      </p:sp>
      <p:sp>
        <p:nvSpPr>
          <p:cNvPr id="3" name="Content Placeholder 2"/>
          <p:cNvSpPr>
            <a:spLocks noGrp="1"/>
          </p:cNvSpPr>
          <p:nvPr>
            <p:ph idx="1"/>
          </p:nvPr>
        </p:nvSpPr>
        <p:spPr/>
        <p:txBody>
          <a:bodyPr>
            <a:normAutofit/>
          </a:bodyPr>
          <a:lstStyle/>
          <a:p>
            <a:r>
              <a:rPr lang="en-US" dirty="0">
                <a:hlinkClick r:id="rId2"/>
              </a:rPr>
              <a:t>http://www.cs.ucr.edu/~eamonn/Keogh_SIGKDD09_tutorial.pdf</a:t>
            </a:r>
            <a:endParaRPr lang="en-US" dirty="0"/>
          </a:p>
          <a:p>
            <a:r>
              <a:rPr lang="en-US" dirty="0">
                <a:hlinkClick r:id="rId3"/>
              </a:rPr>
              <a:t>http://www.design.caltech.edu/erik/Misc/Heilmeier_Questions.html</a:t>
            </a:r>
            <a:endParaRPr lang="en-US" dirty="0"/>
          </a:p>
          <a:p>
            <a:pPr marL="0" indent="0">
              <a:buNone/>
            </a:pPr>
            <a:endParaRPr lang="en-US" dirty="0"/>
          </a:p>
        </p:txBody>
      </p:sp>
    </p:spTree>
    <p:extLst>
      <p:ext uri="{BB962C8B-B14F-4D97-AF65-F5344CB8AC3E}">
        <p14:creationId xmlns:p14="http://schemas.microsoft.com/office/powerpoint/2010/main" val="3369466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575" y="1079599"/>
            <a:ext cx="8229600" cy="1143000"/>
          </a:xfrm>
        </p:spPr>
        <p:txBody>
          <a:bodyPr>
            <a:noAutofit/>
          </a:bodyPr>
          <a:lstStyle/>
          <a:p>
            <a:r>
              <a:rPr lang="en-US" sz="3600" dirty="0"/>
              <a:t>Algorithm for Ph.D.</a:t>
            </a:r>
            <a:br>
              <a:rPr lang="en-US" sz="3600" dirty="0"/>
            </a:br>
            <a:endParaRPr lang="en-US" sz="3600" dirty="0"/>
          </a:p>
        </p:txBody>
      </p:sp>
      <p:sp>
        <p:nvSpPr>
          <p:cNvPr id="3" name="Content Placeholder 2"/>
          <p:cNvSpPr>
            <a:spLocks noGrp="1"/>
          </p:cNvSpPr>
          <p:nvPr>
            <p:ph idx="1"/>
          </p:nvPr>
        </p:nvSpPr>
        <p:spPr/>
        <p:txBody>
          <a:bodyPr>
            <a:normAutofit/>
          </a:bodyPr>
          <a:lstStyle/>
          <a:p>
            <a:r>
              <a:rPr lang="en-US" dirty="0"/>
              <a:t>Goal: Discover, publish, graduate</a:t>
            </a:r>
          </a:p>
          <a:p>
            <a:r>
              <a:rPr lang="en-US" dirty="0"/>
              <a:t>While in the Ph.D. program</a:t>
            </a:r>
          </a:p>
          <a:p>
            <a:pPr lvl="1"/>
            <a:r>
              <a:rPr lang="en-US" dirty="0"/>
              <a:t>Find a topic</a:t>
            </a:r>
          </a:p>
          <a:p>
            <a:pPr lvl="1"/>
            <a:r>
              <a:rPr lang="en-US" dirty="0"/>
              <a:t>Do the work</a:t>
            </a:r>
          </a:p>
          <a:p>
            <a:pPr lvl="1"/>
            <a:r>
              <a:rPr lang="en-US" dirty="0"/>
              <a:t>Write the paper</a:t>
            </a:r>
          </a:p>
          <a:p>
            <a:pPr lvl="1"/>
            <a:r>
              <a:rPr lang="en-US" dirty="0"/>
              <a:t>Submit/resubmit</a:t>
            </a:r>
          </a:p>
          <a:p>
            <a:r>
              <a:rPr lang="en-US" dirty="0"/>
              <a:t>Graduate</a:t>
            </a:r>
          </a:p>
        </p:txBody>
      </p:sp>
    </p:spTree>
    <p:extLst>
      <p:ext uri="{BB962C8B-B14F-4D97-AF65-F5344CB8AC3E}">
        <p14:creationId xmlns:p14="http://schemas.microsoft.com/office/powerpoint/2010/main" val="26040252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575" y="1079599"/>
            <a:ext cx="8229600" cy="1143000"/>
          </a:xfrm>
        </p:spPr>
        <p:txBody>
          <a:bodyPr>
            <a:noAutofit/>
          </a:bodyPr>
          <a:lstStyle/>
          <a:p>
            <a:r>
              <a:rPr lang="en-US" sz="3600" dirty="0"/>
              <a:t>Algorithm for Ph.D.</a:t>
            </a:r>
            <a:br>
              <a:rPr lang="en-US" sz="3600" dirty="0"/>
            </a:br>
            <a:endParaRPr lang="en-US" sz="3600" dirty="0"/>
          </a:p>
        </p:txBody>
      </p:sp>
      <p:sp>
        <p:nvSpPr>
          <p:cNvPr id="3" name="Content Placeholder 2"/>
          <p:cNvSpPr>
            <a:spLocks noGrp="1"/>
          </p:cNvSpPr>
          <p:nvPr>
            <p:ph idx="1"/>
          </p:nvPr>
        </p:nvSpPr>
        <p:spPr/>
        <p:txBody>
          <a:bodyPr>
            <a:normAutofit/>
          </a:bodyPr>
          <a:lstStyle/>
          <a:p>
            <a:r>
              <a:rPr lang="en-US" dirty="0"/>
              <a:t>Goal: Discover, publish, graduate</a:t>
            </a:r>
          </a:p>
          <a:p>
            <a:r>
              <a:rPr lang="en-US" dirty="0"/>
              <a:t>While in the Ph.D. program</a:t>
            </a:r>
          </a:p>
          <a:p>
            <a:pPr lvl="1"/>
            <a:r>
              <a:rPr lang="en-US" dirty="0">
                <a:solidFill>
                  <a:srgbClr val="FF0000"/>
                </a:solidFill>
              </a:rPr>
              <a:t>Find a topic</a:t>
            </a:r>
          </a:p>
          <a:p>
            <a:pPr lvl="1"/>
            <a:r>
              <a:rPr lang="en-US" dirty="0"/>
              <a:t>Do the work</a:t>
            </a:r>
          </a:p>
          <a:p>
            <a:pPr lvl="1"/>
            <a:r>
              <a:rPr lang="en-US" dirty="0"/>
              <a:t>Write the paper</a:t>
            </a:r>
          </a:p>
          <a:p>
            <a:pPr lvl="1"/>
            <a:r>
              <a:rPr lang="en-US" dirty="0"/>
              <a:t>Submit/resubmit</a:t>
            </a:r>
          </a:p>
          <a:p>
            <a:r>
              <a:rPr lang="en-US" dirty="0"/>
              <a:t>Graduate</a:t>
            </a:r>
          </a:p>
        </p:txBody>
      </p:sp>
    </p:spTree>
    <p:extLst>
      <p:ext uri="{BB962C8B-B14F-4D97-AF65-F5344CB8AC3E}">
        <p14:creationId xmlns:p14="http://schemas.microsoft.com/office/powerpoint/2010/main" val="4240579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Reproducibility</a:t>
            </a:r>
          </a:p>
        </p:txBody>
      </p:sp>
      <p:sp>
        <p:nvSpPr>
          <p:cNvPr id="3" name="Content Placeholder 2"/>
          <p:cNvSpPr>
            <a:spLocks noGrp="1"/>
          </p:cNvSpPr>
          <p:nvPr>
            <p:ph idx="1"/>
          </p:nvPr>
        </p:nvSpPr>
        <p:spPr/>
        <p:txBody>
          <a:bodyPr>
            <a:normAutofit lnSpcReduction="10000"/>
          </a:bodyPr>
          <a:lstStyle/>
          <a:p>
            <a:r>
              <a:rPr lang="en-US" dirty="0"/>
              <a:t>Reproducibility is one of the main principles of the scientific method, and refers to the ability of a test or experiment to be accurately reproduced, or replicated, by someone else working independently. </a:t>
            </a:r>
          </a:p>
          <a:p>
            <a:pPr marL="0" indent="0">
              <a:buNone/>
            </a:pPr>
            <a:r>
              <a:rPr lang="en-US" dirty="0"/>
              <a:t>	“</a:t>
            </a:r>
            <a:r>
              <a:rPr lang="en-US" i="1" dirty="0"/>
              <a:t>The vast body of results being generated by current 	computational science practice suffer a large and 	growing credibility gap: it is impossible to believe most of 	the computational results shown in conferences and 	papers” – David </a:t>
            </a:r>
            <a:r>
              <a:rPr lang="en-US" i="1" dirty="0" err="1"/>
              <a:t>Donoho</a:t>
            </a:r>
            <a:endParaRPr lang="en-US" i="1" dirty="0"/>
          </a:p>
          <a:p>
            <a:r>
              <a:rPr lang="en-US" dirty="0"/>
              <a:t>Your research statement should be </a:t>
            </a:r>
            <a:r>
              <a:rPr lang="en-US" b="1" dirty="0"/>
              <a:t>falsifiable </a:t>
            </a:r>
            <a:endParaRPr lang="en-US" dirty="0"/>
          </a:p>
          <a:p>
            <a:pPr marL="400050" lvl="1" indent="0">
              <a:buNone/>
            </a:pPr>
            <a:r>
              <a:rPr lang="en-US" b="1" dirty="0"/>
              <a:t>Falsifiability </a:t>
            </a:r>
            <a:r>
              <a:rPr lang="en-US" dirty="0"/>
              <a:t>(or </a:t>
            </a:r>
            <a:r>
              <a:rPr lang="en-US" b="1" dirty="0"/>
              <a:t>refutability</a:t>
            </a:r>
            <a:r>
              <a:rPr lang="en-US" dirty="0"/>
              <a:t>) is the logical possibility that a claim can be shown false by an observation or a physical experiment. </a:t>
            </a:r>
          </a:p>
        </p:txBody>
      </p:sp>
    </p:spTree>
    <p:extLst>
      <p:ext uri="{BB962C8B-B14F-4D97-AF65-F5344CB8AC3E}">
        <p14:creationId xmlns:p14="http://schemas.microsoft.com/office/powerpoint/2010/main" val="258785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Makes a Good Research Problem? </a:t>
            </a:r>
          </a:p>
        </p:txBody>
      </p:sp>
      <p:sp>
        <p:nvSpPr>
          <p:cNvPr id="3" name="Content Placeholder 2"/>
          <p:cNvSpPr>
            <a:spLocks noGrp="1"/>
          </p:cNvSpPr>
          <p:nvPr>
            <p:ph idx="1"/>
          </p:nvPr>
        </p:nvSpPr>
        <p:spPr/>
        <p:txBody>
          <a:bodyPr>
            <a:normAutofit/>
          </a:bodyPr>
          <a:lstStyle/>
          <a:p>
            <a:r>
              <a:rPr lang="en-US" b="1" dirty="0"/>
              <a:t>Important: </a:t>
            </a:r>
            <a:r>
              <a:rPr lang="en-US" dirty="0"/>
              <a:t>If you can solve it, you can make money, or save lives, or help children learn a new language, or</a:t>
            </a:r>
          </a:p>
          <a:p>
            <a:r>
              <a:rPr lang="en-US" b="1" dirty="0"/>
              <a:t>Feasible</a:t>
            </a:r>
            <a:r>
              <a:rPr lang="en-US" dirty="0"/>
              <a:t>: Doing DNA analysis of the Loch  Ness Monster would be interesting, but... </a:t>
            </a:r>
          </a:p>
          <a:p>
            <a:r>
              <a:rPr lang="en-US" b="1" dirty="0"/>
              <a:t>Moderately risky</a:t>
            </a:r>
            <a:r>
              <a:rPr lang="en-US" dirty="0"/>
              <a:t>: Some problems are all-or-nothing. Such problems may be too risky for young scientists</a:t>
            </a:r>
          </a:p>
          <a:p>
            <a:r>
              <a:rPr lang="en-US" b="1" dirty="0"/>
              <a:t>Clear metric for success</a:t>
            </a:r>
            <a:r>
              <a:rPr lang="en-US" dirty="0"/>
              <a:t>: Some problems fulfill the criteria above, but it is hard to know when you are making progress on them</a:t>
            </a:r>
          </a:p>
          <a:p>
            <a:endParaRPr lang="en-US" dirty="0"/>
          </a:p>
        </p:txBody>
      </p:sp>
    </p:spTree>
    <p:extLst>
      <p:ext uri="{BB962C8B-B14F-4D97-AF65-F5344CB8AC3E}">
        <p14:creationId xmlns:p14="http://schemas.microsoft.com/office/powerpoint/2010/main" val="7157957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Choosing a Topic</a:t>
            </a:r>
          </a:p>
        </p:txBody>
      </p:sp>
      <p:sp>
        <p:nvSpPr>
          <p:cNvPr id="3" name="Content Placeholder 2"/>
          <p:cNvSpPr>
            <a:spLocks noGrp="1"/>
          </p:cNvSpPr>
          <p:nvPr>
            <p:ph idx="1"/>
          </p:nvPr>
        </p:nvSpPr>
        <p:spPr/>
        <p:txBody>
          <a:bodyPr>
            <a:normAutofit/>
          </a:bodyPr>
          <a:lstStyle/>
          <a:p>
            <a:r>
              <a:rPr lang="en-US" b="1" dirty="0"/>
              <a:t>Read.</a:t>
            </a:r>
            <a:r>
              <a:rPr lang="en-US" dirty="0"/>
              <a:t> Good ideas often come from reading, discussing, explaining (and teaching) what someone else is doing </a:t>
            </a:r>
          </a:p>
          <a:p>
            <a:r>
              <a:rPr lang="en-US" b="1" dirty="0"/>
              <a:t>Discuss.</a:t>
            </a:r>
            <a:r>
              <a:rPr lang="en-US" dirty="0"/>
              <a:t> Group discussions can be fertile breeding grounds for new ideas </a:t>
            </a:r>
          </a:p>
          <a:p>
            <a:r>
              <a:rPr lang="en-US" b="1" dirty="0"/>
              <a:t>Present.</a:t>
            </a:r>
            <a:r>
              <a:rPr lang="en-US" dirty="0"/>
              <a:t> Read current research papers in areas that interest you, force yourself to present and explain them to others, and ideas will strike you </a:t>
            </a:r>
          </a:p>
          <a:p>
            <a:endParaRPr lang="en-US" dirty="0"/>
          </a:p>
        </p:txBody>
      </p:sp>
    </p:spTree>
    <p:extLst>
      <p:ext uri="{BB962C8B-B14F-4D97-AF65-F5344CB8AC3E}">
        <p14:creationId xmlns:p14="http://schemas.microsoft.com/office/powerpoint/2010/main" val="26376784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507806"/>
            <a:ext cx="6508377" cy="1789112"/>
          </a:xfrm>
        </p:spPr>
        <p:txBody>
          <a:bodyPr>
            <a:normAutofit/>
          </a:bodyPr>
          <a:lstStyle/>
          <a:p>
            <a:r>
              <a:rPr lang="en-US" dirty="0"/>
              <a:t>Finding Research Problems </a:t>
            </a:r>
          </a:p>
        </p:txBody>
      </p:sp>
      <p:sp>
        <p:nvSpPr>
          <p:cNvPr id="3" name="Content Placeholder 2"/>
          <p:cNvSpPr>
            <a:spLocks noGrp="1"/>
          </p:cNvSpPr>
          <p:nvPr>
            <p:ph idx="1"/>
          </p:nvPr>
        </p:nvSpPr>
        <p:spPr>
          <a:xfrm>
            <a:off x="457200" y="1600200"/>
            <a:ext cx="8229600" cy="4839447"/>
          </a:xfrm>
        </p:spPr>
        <p:txBody>
          <a:bodyPr>
            <a:normAutofit/>
          </a:bodyPr>
          <a:lstStyle/>
          <a:p>
            <a:r>
              <a:rPr lang="en-US" dirty="0"/>
              <a:t>Suppose you think idea </a:t>
            </a:r>
            <a:r>
              <a:rPr lang="en-US" b="1" dirty="0"/>
              <a:t>X </a:t>
            </a:r>
            <a:r>
              <a:rPr lang="en-US" dirty="0"/>
              <a:t>is very good </a:t>
            </a:r>
          </a:p>
          <a:p>
            <a:r>
              <a:rPr lang="en-US" dirty="0"/>
              <a:t>Can you extend </a:t>
            </a:r>
            <a:r>
              <a:rPr lang="en-US" b="1" dirty="0"/>
              <a:t>X </a:t>
            </a:r>
            <a:r>
              <a:rPr lang="en-US" dirty="0"/>
              <a:t>by…</a:t>
            </a:r>
          </a:p>
          <a:p>
            <a:pPr lvl="1"/>
            <a:r>
              <a:rPr lang="en-US" dirty="0"/>
              <a:t>Making it more accurate (</a:t>
            </a:r>
            <a:r>
              <a:rPr lang="en-US" i="1" dirty="0"/>
              <a:t>statistically significantly </a:t>
            </a:r>
            <a:r>
              <a:rPr lang="en-US" dirty="0"/>
              <a:t>more accurate)</a:t>
            </a:r>
          </a:p>
          <a:p>
            <a:pPr lvl="1"/>
            <a:r>
              <a:rPr lang="en-US" dirty="0"/>
              <a:t>Making it faster (usually an order of magnitude, or no one cares)</a:t>
            </a:r>
          </a:p>
          <a:p>
            <a:pPr lvl="1"/>
            <a:r>
              <a:rPr lang="en-US" dirty="0"/>
              <a:t>Making it work for a different data type (including uncertain data) </a:t>
            </a:r>
          </a:p>
          <a:p>
            <a:pPr lvl="1"/>
            <a:r>
              <a:rPr lang="en-US" dirty="0"/>
              <a:t>Making it work for parallel/distributed systems</a:t>
            </a:r>
          </a:p>
          <a:p>
            <a:pPr lvl="1"/>
            <a:r>
              <a:rPr lang="en-US" dirty="0"/>
              <a:t>Removing a parameter/assumption</a:t>
            </a:r>
          </a:p>
          <a:p>
            <a:pPr lvl="1"/>
            <a:r>
              <a:rPr lang="en-US" dirty="0"/>
              <a:t>Making it simpler </a:t>
            </a:r>
          </a:p>
          <a:p>
            <a:pPr lvl="1"/>
            <a:r>
              <a:rPr lang="en-US" dirty="0"/>
              <a:t>Explaining </a:t>
            </a:r>
            <a:r>
              <a:rPr lang="en-US" i="1" dirty="0"/>
              <a:t>why </a:t>
            </a:r>
            <a:r>
              <a:rPr lang="en-US" dirty="0"/>
              <a:t>it works so well</a:t>
            </a:r>
          </a:p>
          <a:p>
            <a:r>
              <a:rPr lang="en-US" dirty="0"/>
              <a:t>Caveat: Can lead to incremental, boring, low-risk papers </a:t>
            </a:r>
          </a:p>
          <a:p>
            <a:endParaRPr lang="en-US" dirty="0"/>
          </a:p>
          <a:p>
            <a:endParaRPr lang="en-US" dirty="0"/>
          </a:p>
        </p:txBody>
      </p:sp>
    </p:spTree>
    <p:extLst>
      <p:ext uri="{BB962C8B-B14F-4D97-AF65-F5344CB8AC3E}">
        <p14:creationId xmlns:p14="http://schemas.microsoft.com/office/powerpoint/2010/main" val="40487355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Choosing a Topic: Caveats</a:t>
            </a:r>
          </a:p>
        </p:txBody>
      </p:sp>
      <p:sp>
        <p:nvSpPr>
          <p:cNvPr id="3" name="Content Placeholder 2"/>
          <p:cNvSpPr>
            <a:spLocks noGrp="1"/>
          </p:cNvSpPr>
          <p:nvPr>
            <p:ph idx="1"/>
          </p:nvPr>
        </p:nvSpPr>
        <p:spPr/>
        <p:txBody>
          <a:bodyPr>
            <a:normAutofit/>
          </a:bodyPr>
          <a:lstStyle/>
          <a:p>
            <a:r>
              <a:rPr lang="en-US" b="1" dirty="0"/>
              <a:t>Look at suggested open questions in related works</a:t>
            </a:r>
            <a:r>
              <a:rPr lang="en-US" dirty="0"/>
              <a:t>, but…</a:t>
            </a:r>
          </a:p>
          <a:p>
            <a:pPr lvl="1"/>
            <a:r>
              <a:rPr lang="en-US" dirty="0"/>
              <a:t>The authors’ suggestions for future research may not be the ones that spawn the best questions</a:t>
            </a:r>
          </a:p>
          <a:p>
            <a:pPr lvl="1"/>
            <a:r>
              <a:rPr lang="en-US" dirty="0"/>
              <a:t>Those suggestions are probably ones the authors themselves haven’t been able (or bothered) to pursue successfully</a:t>
            </a:r>
          </a:p>
          <a:p>
            <a:r>
              <a:rPr lang="en-US" dirty="0">
                <a:solidFill>
                  <a:schemeClr val="tx1"/>
                </a:solidFill>
              </a:rPr>
              <a:t>Capitalize on your more detached position to</a:t>
            </a:r>
            <a:r>
              <a:rPr lang="en-US" b="1" dirty="0">
                <a:solidFill>
                  <a:schemeClr val="tx1"/>
                </a:solidFill>
              </a:rPr>
              <a:t> </a:t>
            </a:r>
            <a:r>
              <a:rPr lang="en-US" dirty="0">
                <a:solidFill>
                  <a:srgbClr val="FF0000"/>
                </a:solidFill>
              </a:rPr>
              <a:t>escape from the author’s mindset </a:t>
            </a:r>
            <a:r>
              <a:rPr lang="en-US" dirty="0">
                <a:solidFill>
                  <a:schemeClr val="tx1"/>
                </a:solidFill>
              </a:rPr>
              <a:t>and think more laterally about what (s)he’s working on, rather than joining him in the tunnel of his vision and identifying open issues through her/his eyes</a:t>
            </a:r>
          </a:p>
          <a:p>
            <a:endParaRPr lang="en-US" dirty="0"/>
          </a:p>
        </p:txBody>
      </p:sp>
    </p:spTree>
    <p:extLst>
      <p:ext uri="{BB962C8B-B14F-4D97-AF65-F5344CB8AC3E}">
        <p14:creationId xmlns:p14="http://schemas.microsoft.com/office/powerpoint/2010/main" val="1973034453"/>
      </p:ext>
    </p:extLst>
  </p:cSld>
  <p:clrMapOvr>
    <a:masterClrMapping/>
  </p:clrMapOvr>
</p:sld>
</file>

<file path=ppt/theme/theme1.xml><?xml version="1.0" encoding="utf-8"?>
<a:theme xmlns:a="http://schemas.openxmlformats.org/drawingml/2006/main" name="Plaza">
  <a:themeElements>
    <a:clrScheme name="Plaza">
      <a:dk1>
        <a:sysClr val="windowText" lastClr="000000"/>
      </a:dk1>
      <a:lt1>
        <a:sysClr val="window" lastClr="FFFFFF"/>
      </a:lt1>
      <a:dk2>
        <a:srgbClr val="333333"/>
      </a:dk2>
      <a:lt2>
        <a:srgbClr val="CCCCCC"/>
      </a:lt2>
      <a:accent1>
        <a:srgbClr val="990000"/>
      </a:accent1>
      <a:accent2>
        <a:srgbClr val="580101"/>
      </a:accent2>
      <a:accent3>
        <a:srgbClr val="E94A00"/>
      </a:accent3>
      <a:accent4>
        <a:srgbClr val="EB8F00"/>
      </a:accent4>
      <a:accent5>
        <a:srgbClr val="A4A4A4"/>
      </a:accent5>
      <a:accent6>
        <a:srgbClr val="666666"/>
      </a:accent6>
      <a:hlink>
        <a:srgbClr val="D01010"/>
      </a:hlink>
      <a:folHlink>
        <a:srgbClr val="E6682E"/>
      </a:folHlink>
    </a:clrScheme>
    <a:fontScheme name="Plaza">
      <a:majorFont>
        <a:latin typeface="Century Gothic"/>
        <a:ea typeface=""/>
        <a:cs typeface=""/>
        <a:font script="Jpan" typeface="メイリオ"/>
      </a:majorFont>
      <a:minorFont>
        <a:latin typeface="Century Gothic"/>
        <a:ea typeface=""/>
        <a:cs typeface=""/>
        <a:font script="Jpan" typeface="メイリオ"/>
      </a:minorFont>
    </a:fontScheme>
    <a:fmtScheme name="Plaza">
      <a:fillStyleLst>
        <a:solidFill>
          <a:schemeClr val="phClr"/>
        </a:solidFill>
        <a:gradFill rotWithShape="1">
          <a:gsLst>
            <a:gs pos="0">
              <a:schemeClr val="phClr">
                <a:tint val="100000"/>
                <a:shade val="60000"/>
                <a:satMod val="135000"/>
              </a:schemeClr>
            </a:gs>
            <a:gs pos="100000">
              <a:schemeClr val="phClr">
                <a:tint val="100000"/>
                <a:shade val="100000"/>
                <a:satMod val="135000"/>
              </a:schemeClr>
            </a:gs>
          </a:gsLst>
          <a:lin ang="16200000" scaled="1"/>
        </a:gradFill>
        <a:gradFill rotWithShape="1">
          <a:gsLst>
            <a:gs pos="0">
              <a:schemeClr val="phClr">
                <a:shade val="70000"/>
                <a:satMod val="120000"/>
              </a:schemeClr>
            </a:gs>
            <a:gs pos="35000">
              <a:schemeClr val="phClr">
                <a:shade val="100000"/>
                <a:satMod val="150000"/>
              </a:schemeClr>
            </a:gs>
            <a:gs pos="70000">
              <a:schemeClr val="phClr">
                <a:tint val="100000"/>
                <a:shade val="100000"/>
                <a:satMod val="200000"/>
                <a:greenMod val="100000"/>
              </a:schemeClr>
            </a:gs>
            <a:gs pos="100000">
              <a:schemeClr val="phClr">
                <a:tint val="100000"/>
                <a:shade val="100000"/>
                <a:satMod val="250000"/>
                <a:greenMod val="100000"/>
              </a:schemeClr>
            </a:gs>
          </a:gsLst>
          <a:lin ang="162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a:effectStyle>
        <a:effectStyle>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phClr">
                <a:tint val="6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Plaza.thmx</Template>
  <TotalTime>1315</TotalTime>
  <Words>1750</Words>
  <Application>Microsoft Macintosh PowerPoint</Application>
  <PresentationFormat>On-screen Show (4:3)</PresentationFormat>
  <Paragraphs>193</Paragraphs>
  <Slides>24</Slides>
  <Notes>0</Notes>
  <HiddenSlides>4</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Century Gothic</vt:lpstr>
      <vt:lpstr>Wingdings 2</vt:lpstr>
      <vt:lpstr>Plaza</vt:lpstr>
      <vt:lpstr>What is Research?</vt:lpstr>
      <vt:lpstr>Research?</vt:lpstr>
      <vt:lpstr>Algorithm for Ph.D. </vt:lpstr>
      <vt:lpstr>Algorithm for Ph.D. </vt:lpstr>
      <vt:lpstr>Reproducibility</vt:lpstr>
      <vt:lpstr>What Makes a Good Research Problem? </vt:lpstr>
      <vt:lpstr>Choosing a Topic</vt:lpstr>
      <vt:lpstr>Finding Research Problems </vt:lpstr>
      <vt:lpstr>Choosing a Topic: Caveats</vt:lpstr>
      <vt:lpstr>Algorithm for Ph.D. </vt:lpstr>
      <vt:lpstr>What do I do now I have a topic? </vt:lpstr>
      <vt:lpstr>Avoid Complex Solutions</vt:lpstr>
      <vt:lpstr>Who is responsible? </vt:lpstr>
      <vt:lpstr>Algorithm for Ph.D. </vt:lpstr>
      <vt:lpstr>Procedure: Write the paper</vt:lpstr>
      <vt:lpstr>Writing the Paper</vt:lpstr>
      <vt:lpstr>Make Reviewer’s Life Easy</vt:lpstr>
      <vt:lpstr>Reproducibility</vt:lpstr>
      <vt:lpstr>Avoid Plagiarism Like the Plague!</vt:lpstr>
      <vt:lpstr>Algorithm for Ph.D. </vt:lpstr>
      <vt:lpstr>Conferences vs. Journals</vt:lpstr>
      <vt:lpstr>Other Issues</vt:lpstr>
      <vt:lpstr>Heilmeier Questions (Director of ARPA in 70s)</vt:lpstr>
      <vt:lpstr>Slide Sources</vt:lpstr>
    </vt:vector>
  </TitlesOfParts>
  <Company>Rensselaer Polytechnic Institute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Graduate School</dc:title>
  <dc:creator>Sibel Adali</dc:creator>
  <cp:lastModifiedBy>Xia, Lirong</cp:lastModifiedBy>
  <cp:revision>132</cp:revision>
  <dcterms:created xsi:type="dcterms:W3CDTF">2016-08-28T19:31:49Z</dcterms:created>
  <dcterms:modified xsi:type="dcterms:W3CDTF">2021-10-13T03:53:40Z</dcterms:modified>
</cp:coreProperties>
</file>