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2" r:id="rId9"/>
    <p:sldId id="263" r:id="rId10"/>
    <p:sldId id="268" r:id="rId11"/>
    <p:sldId id="269" r:id="rId12"/>
    <p:sldId id="270" r:id="rId13"/>
    <p:sldId id="265" r:id="rId14"/>
    <p:sldId id="271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2"/>
    <p:restoredTop sz="88546"/>
  </p:normalViewPr>
  <p:slideViewPr>
    <p:cSldViewPr snapToGrid="0" snapToObjects="1">
      <p:cViewPr>
        <p:scale>
          <a:sx n="80" d="100"/>
          <a:sy n="80" d="100"/>
        </p:scale>
        <p:origin x="-653" y="-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09BA9-E301-5948-BB24-9320EC1DAF0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D9F3C-B986-EC49-9EF9-56E193AB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7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 equivalent to rate of snow fall</a:t>
                </a:r>
              </a:p>
              <a:p>
                <a:r>
                  <a:rPr lang="en-US" dirty="0"/>
                  <a:t>Mu equivalent to rate at which plows clear the streets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𝜏</m:t>
                    </m:r>
                    <m:r>
                      <a:rPr lang="el-GR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highlight>
                              <a:srgbClr val="FFFF00"/>
                            </a:highlight>
                            <a:latin typeface="Cambria Math"/>
                          </a:rPr>
                        </m:ctrlPr>
                      </m:fPr>
                      <m:num>
                        <m:r>
                          <a:rPr lang="el-GR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l-GR" i="1" dirty="0">
                                <a:highlight>
                                  <a:srgbClr val="FFFF00"/>
                                </a:highligh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 the characteristic time to reach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highlight>
                              <a:srgbClr val="FFFF00"/>
                            </a:highlight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 susceptible individuals (~36%)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 equivalent to rate of snow fall</a:t>
                </a:r>
              </a:p>
              <a:p>
                <a:r>
                  <a:rPr lang="en-US" dirty="0"/>
                  <a:t>Mu equivalent to rate at which plows clear the streets</a:t>
                </a:r>
              </a:p>
              <a:p>
                <a:endParaRPr lang="en-US" dirty="0"/>
              </a:p>
              <a:p>
                <a:r>
                  <a:rPr lang="el-GR" i="0" dirty="0">
                    <a:latin typeface="Cambria Math" panose="02040503050406030204" pitchFamily="18" charset="0"/>
                  </a:rPr>
                  <a:t> </a:t>
                </a:r>
                <a:r>
                  <a:rPr lang="el-GR" i="0" dirty="0">
                    <a:highlight>
                      <a:srgbClr val="FFFF00"/>
                    </a:highlight>
                    <a:latin typeface="Cambria Math" panose="02040503050406030204" pitchFamily="18" charset="0"/>
                  </a:rPr>
                  <a:t>𝜏=1</a:t>
                </a:r>
                <a:r>
                  <a:rPr lang="en-US" b="0" i="0" dirty="0">
                    <a:highlight>
                      <a:srgbClr val="FFFF00"/>
                    </a:highlight>
                    <a:latin typeface="Cambria Math" panose="02040503050406030204" pitchFamily="18" charset="0"/>
                  </a:rPr>
                  <a:t>/</a:t>
                </a:r>
                <a:r>
                  <a:rPr lang="el-GR" i="0" dirty="0">
                    <a:highlight>
                      <a:srgbClr val="FFFF00"/>
                    </a:highlight>
                    <a:latin typeface="Cambria Math" panose="02040503050406030204" pitchFamily="18" charset="0"/>
                  </a:rPr>
                  <a:t>𝛽⟨</a:t>
                </a:r>
                <a:r>
                  <a:rPr lang="en-US" i="0" dirty="0">
                    <a:highlight>
                      <a:srgbClr val="FFFF00"/>
                    </a:highlight>
                    <a:latin typeface="Cambria Math" panose="02040503050406030204" pitchFamily="18" charset="0"/>
                  </a:rPr>
                  <a:t>𝑘⟩ </a:t>
                </a:r>
                <a:r>
                  <a:rPr lang="en-US" dirty="0">
                    <a:highlight>
                      <a:srgbClr val="FFFF00"/>
                    </a:highlight>
                  </a:rPr>
                  <a:t> the characteristic time to reach </a:t>
                </a:r>
                <a:r>
                  <a:rPr lang="en-US" b="0" i="0">
                    <a:highlight>
                      <a:srgbClr val="FFFF00"/>
                    </a:highlight>
                    <a:latin typeface="Cambria Math" panose="02040503050406030204" pitchFamily="18" charset="0"/>
                  </a:rPr>
                  <a:t>1/𝑒</a:t>
                </a:r>
                <a:r>
                  <a:rPr lang="en-US" dirty="0">
                    <a:highlight>
                      <a:srgbClr val="FFFF00"/>
                    </a:highlight>
                  </a:rPr>
                  <a:t> susceptible individuals (~36%)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D9F3C-B986-EC49-9EF9-56E193ABB3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>
                <a:highlight>
                  <a:srgbClr val="FFFF00"/>
                </a:highlight>
              </a:rPr>
              <a:t>Gc</a:t>
            </a:r>
            <a:r>
              <a:rPr lang="en-US" i="0" dirty="0">
                <a:highlight>
                  <a:srgbClr val="FFFF00"/>
                </a:highlight>
              </a:rPr>
              <a:t> amount of people needed to be immunized dependent (if infection rate rises, then higher immunized rate is needed)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>
                <a:highlight>
                  <a:srgbClr val="FFFF00"/>
                </a:highlight>
              </a:rPr>
              <a:t>Historically people isolate themselves by various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>
                <a:highlight>
                  <a:srgbClr val="FFFF00"/>
                </a:highlight>
              </a:rPr>
              <a:t>In this case </a:t>
            </a:r>
            <a:r>
              <a:rPr lang="en-US" i="0" dirty="0" err="1">
                <a:highlight>
                  <a:srgbClr val="FFFF00"/>
                </a:highlight>
              </a:rPr>
              <a:t>tao</a:t>
            </a:r>
            <a:r>
              <a:rPr lang="en-US" i="0" dirty="0">
                <a:highlight>
                  <a:srgbClr val="FFFF00"/>
                </a:highlight>
              </a:rPr>
              <a:t> becomes negative and the disease is eradicated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D9F3C-B986-EC49-9EF9-56E193ABB3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Gc</a:t>
            </a:r>
            <a:r>
              <a:rPr lang="en-US" dirty="0"/>
              <a:t> now dependent more on the hubs (&lt;k^2&gt;) than the average node with low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D9F3C-B986-EC49-9EF9-56E193ABB3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6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13BE9-FD2C-E648-84DB-AEA5A5298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Immunization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2DD92D-F644-B641-BEEA-027376C49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Austin Egri</a:t>
            </a:r>
          </a:p>
        </p:txBody>
      </p:sp>
    </p:spTree>
    <p:extLst>
      <p:ext uri="{BB962C8B-B14F-4D97-AF65-F5344CB8AC3E}">
        <p14:creationId xmlns:p14="http://schemas.microsoft.com/office/powerpoint/2010/main" val="97924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0A5F4-C788-7E41-A77D-463B7758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Immunize the Hubs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xmlns="" id="{78A44A55-21F2-404D-B246-10C4A7853843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23900" y="2855968"/>
                <a:ext cx="3855720" cy="3011432"/>
              </a:xfrm>
            </p:spPr>
            <p:txBody>
              <a:bodyPr/>
              <a:lstStyle/>
              <a:p>
                <a:r>
                  <a:rPr lang="en-US" dirty="0"/>
                  <a:t>Immunizing  all nodes with degree 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The more hubs that are immunized, the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becomes, thus increasing the chance the disease dies out</a:t>
                </a: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78A44A55-21F2-404D-B246-10C4A7853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23900" y="2855968"/>
                <a:ext cx="3855720" cy="3011432"/>
              </a:xfrm>
              <a:blipFill>
                <a:blip r:embed="rId2"/>
                <a:stretch>
                  <a:fillRect l="-656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8308042-0169-5042-AFCA-E93B5445044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302031-6B4C-3A45-8DB1-81B57EBE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20" y="1763171"/>
            <a:ext cx="6659880" cy="338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3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B64C2-208C-364E-8567-FF6AC8D9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&amp; Immunization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A72D5A-1902-CC4F-8343-DF6644039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9839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Scale-free networks are robust to random node/link failures, but removing hubs/nodes with highest connectivity, they fall apart</a:t>
            </a:r>
          </a:p>
          <a:p>
            <a:r>
              <a:rPr lang="en-US" dirty="0"/>
              <a:t>This problem similar to attack problem on scale-free networks</a:t>
            </a:r>
          </a:p>
          <a:p>
            <a:endParaRPr lang="en-US" dirty="0"/>
          </a:p>
          <a:p>
            <a:r>
              <a:rPr lang="en-US" dirty="0"/>
              <a:t>See network (a)</a:t>
            </a:r>
          </a:p>
          <a:p>
            <a:pPr lvl="1"/>
            <a:r>
              <a:rPr lang="en-US" dirty="0"/>
              <a:t>5 largest hubs removed (b)</a:t>
            </a:r>
          </a:p>
          <a:p>
            <a:pPr lvl="1"/>
            <a:r>
              <a:rPr lang="en-US" dirty="0"/>
              <a:t>Network is shattered</a:t>
            </a:r>
          </a:p>
          <a:p>
            <a:pPr lvl="1"/>
            <a:endParaRPr lang="en-US" dirty="0"/>
          </a:p>
          <a:p>
            <a:r>
              <a:rPr lang="en-US" dirty="0"/>
              <a:t>Issue</a:t>
            </a:r>
          </a:p>
          <a:p>
            <a:pPr lvl="1"/>
            <a:r>
              <a:rPr lang="en-US" dirty="0"/>
              <a:t>Hub identification difficult due to minimal network map knowledge</a:t>
            </a:r>
          </a:p>
          <a:p>
            <a:pPr lvl="1"/>
            <a:r>
              <a:rPr lang="en-US" dirty="0"/>
              <a:t>Friendship Paradox:</a:t>
            </a:r>
          </a:p>
          <a:p>
            <a:pPr lvl="2"/>
            <a:r>
              <a:rPr lang="en-US" dirty="0"/>
              <a:t>Average neighbors of a node have higher degree than node itself</a:t>
            </a:r>
          </a:p>
          <a:p>
            <a:pPr lvl="2"/>
            <a:r>
              <a:rPr lang="en-US" dirty="0"/>
              <a:t>Algorithm: </a:t>
            </a:r>
          </a:p>
          <a:p>
            <a:pPr lvl="3"/>
            <a:r>
              <a:rPr lang="en-US" dirty="0"/>
              <a:t>take fraction of infected people</a:t>
            </a:r>
          </a:p>
          <a:p>
            <a:pPr lvl="3"/>
            <a:r>
              <a:rPr lang="en-US" dirty="0"/>
              <a:t>Immunize a single random individual the infected individual had contact with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094C49-FF16-AA44-82A8-C7002CA90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3" y="3063633"/>
            <a:ext cx="5217713" cy="266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3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E4EB55-4DCB-F54B-A691-4C7378FF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17665"/>
            <a:ext cx="3855720" cy="2157884"/>
          </a:xfrm>
        </p:spPr>
        <p:txBody>
          <a:bodyPr/>
          <a:lstStyle/>
          <a:p>
            <a:r>
              <a:rPr lang="en-US" dirty="0"/>
              <a:t>Selective Immunization of Scale-free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3A9657F-6B8E-224A-870E-18C05F1AC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on the left as a function of the degree exponent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Random Immunization</a:t>
                </a:r>
              </a:p>
              <a:p>
                <a:pPr lvl="1"/>
                <a:r>
                  <a:rPr lang="en-US" dirty="0"/>
                  <a:t>For heterogeneous networks (small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≅1</m:t>
                    </m:r>
                  </m:oMath>
                </a14:m>
                <a:r>
                  <a:rPr lang="en-US" dirty="0"/>
                  <a:t>, but in high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networks, immunizing a smaller portion eradicates the disease</a:t>
                </a:r>
              </a:p>
              <a:p>
                <a:r>
                  <a:rPr lang="en-US" dirty="0"/>
                  <a:t>Selective Immunization</a:t>
                </a:r>
              </a:p>
              <a:p>
                <a:pPr lvl="1"/>
                <a:r>
                  <a:rPr lang="en-US" dirty="0"/>
                  <a:t>Using the biased strategy,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&lt; 30%</a:t>
                </a:r>
              </a:p>
              <a:p>
                <a:pPr lvl="1"/>
                <a:r>
                  <a:rPr lang="en-US" dirty="0"/>
                  <a:t>Immunize random neighbor of 30% of the nodes, to eradicate disease</a:t>
                </a:r>
              </a:p>
              <a:p>
                <a:pPr lvl="1"/>
                <a:r>
                  <a:rPr lang="en-US" dirty="0"/>
                  <a:t>MUCH more efficient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A9657F-6B8E-224A-870E-18C05F1AC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733" r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B4638E-BFA1-5F45-B2DD-E3AA42584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3146612"/>
            <a:ext cx="3855720" cy="27207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EF37B1-7464-5347-BFF1-DAB32C04B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5" y="3146612"/>
            <a:ext cx="5272549" cy="37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7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FE15C-6766-3D4A-B562-5F966E4D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Pathogens be Eradicated?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D62CDBE-8BA2-B641-BA60-B61A2ED0FB8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84FE7A-5943-134C-9BDE-392E38371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43684"/>
            <a:ext cx="4228110" cy="3711494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Eradication: the compete elimination of a pathogen from a population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Smallpox started w/ mass vaccination strategy, but was unsuccessful in high population areas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Eventually developed network based vaccination (treat anyone in contact with infected individual), and smallpox became first disease to become officially eradicated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Process: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Select disease with only human carriers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Vaccination exists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Mixed success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Smallpox, rinderpest successful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Hookworm, malaria, yellow fever unsuccessful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Right: </a:t>
            </a:r>
            <a:r>
              <a:rPr lang="en-US" dirty="0" err="1"/>
              <a:t>Rahima</a:t>
            </a:r>
            <a:r>
              <a:rPr lang="en-US" dirty="0"/>
              <a:t> Banu, last smallpox patient (1976)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B9D80D-5276-CA48-BB1A-047AAE07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20" y="-11789"/>
            <a:ext cx="5135880" cy="68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39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75B7B2C-8797-2C46-911F-678A77D1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id="{D5BA66D5-68BC-FE42-8AD3-CA0FC01FD4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Immunization increases the difficulty for a disease to spread</a:t>
                </a:r>
              </a:p>
              <a:p>
                <a:r>
                  <a:rPr lang="en-US" dirty="0"/>
                  <a:t>Random networks/Scale-free networks with high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require near total immunization</a:t>
                </a:r>
              </a:p>
              <a:p>
                <a:r>
                  <a:rPr lang="en-US" dirty="0"/>
                  <a:t>Effective vaccination and immunization strategy prevents disease outbreak</a:t>
                </a:r>
              </a:p>
              <a:p>
                <a:pPr lvl="1"/>
                <a:r>
                  <a:rPr lang="en-US" dirty="0"/>
                  <a:t>Eradication occurs when effective strategy combined with effective vaccine works well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5BA66D5-68BC-FE42-8AD3-CA0FC01FD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1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16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32DB6-D1F1-614F-B22B-FA57431B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BA79C1-B107-054A-937B-A00C850CD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/>
              <a:t>Barabási</a:t>
            </a:r>
            <a:r>
              <a:rPr lang="en-US" dirty="0"/>
              <a:t>, Albert-László, and </a:t>
            </a:r>
            <a:r>
              <a:rPr lang="en-US" dirty="0" err="1"/>
              <a:t>Márton</a:t>
            </a:r>
            <a:r>
              <a:rPr lang="en-US" dirty="0"/>
              <a:t> </a:t>
            </a:r>
            <a:r>
              <a:rPr lang="en-US" dirty="0" err="1"/>
              <a:t>Pásfai</a:t>
            </a:r>
            <a:r>
              <a:rPr lang="en-US" dirty="0"/>
              <a:t>. </a:t>
            </a:r>
            <a:r>
              <a:rPr lang="en-US" i="1" dirty="0"/>
              <a:t>Network Science</a:t>
            </a:r>
            <a:r>
              <a:rPr lang="en-US" dirty="0"/>
              <a:t>. Cambridge University Press, 2016.</a:t>
            </a:r>
          </a:p>
        </p:txBody>
      </p:sp>
    </p:spTree>
    <p:extLst>
      <p:ext uri="{BB962C8B-B14F-4D97-AF65-F5344CB8AC3E}">
        <p14:creationId xmlns:p14="http://schemas.microsoft.com/office/powerpoint/2010/main" val="3123957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4865A5-C5EE-6047-8A5F-31542E148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22" y="139069"/>
            <a:ext cx="3448050" cy="6607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7F6593-FA5D-B240-A336-07F7BEC8A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05" y="139069"/>
            <a:ext cx="2344790" cy="317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2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DCCE4-533A-2C4F-91D3-871148C7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6F7B7-E2B2-AE40-BEB0-A11A545AE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71600"/>
            <a:ext cx="9601200" cy="4800600"/>
          </a:xfrm>
        </p:spPr>
        <p:txBody>
          <a:bodyPr>
            <a:normAutofit/>
          </a:bodyPr>
          <a:lstStyle/>
          <a:p>
            <a:r>
              <a:rPr lang="en-US" dirty="0"/>
              <a:t>Random Immunization</a:t>
            </a:r>
          </a:p>
          <a:p>
            <a:pPr lvl="1"/>
            <a:r>
              <a:rPr lang="en-US" dirty="0"/>
              <a:t>Random Networks</a:t>
            </a:r>
          </a:p>
          <a:p>
            <a:pPr lvl="1"/>
            <a:r>
              <a:rPr lang="en-US" dirty="0"/>
              <a:t>Heterogeneous Networks</a:t>
            </a:r>
          </a:p>
          <a:p>
            <a:r>
              <a:rPr lang="en-US" dirty="0"/>
              <a:t>How to Halt an Epidemic</a:t>
            </a:r>
          </a:p>
          <a:p>
            <a:r>
              <a:rPr lang="en-US" dirty="0"/>
              <a:t>Vaccination strategies in Scale-Free Networks</a:t>
            </a:r>
          </a:p>
          <a:p>
            <a:pPr lvl="1"/>
            <a:r>
              <a:rPr lang="en-US" dirty="0"/>
              <a:t>Immunizing the Hubs</a:t>
            </a:r>
          </a:p>
          <a:p>
            <a:pPr lvl="1"/>
            <a:r>
              <a:rPr lang="en-US" dirty="0"/>
              <a:t>Robustness and Immunization</a:t>
            </a:r>
          </a:p>
          <a:p>
            <a:pPr lvl="1"/>
            <a:r>
              <a:rPr lang="en-US" dirty="0"/>
              <a:t>Selective Immunization for Scale-Free Networks</a:t>
            </a:r>
          </a:p>
          <a:p>
            <a:pPr lvl="1"/>
            <a:r>
              <a:rPr lang="en-US" dirty="0"/>
              <a:t>Random Immunization</a:t>
            </a:r>
          </a:p>
          <a:p>
            <a:pPr lvl="1"/>
            <a:r>
              <a:rPr lang="en-US" dirty="0"/>
              <a:t>Selective Immunization</a:t>
            </a:r>
          </a:p>
          <a:p>
            <a:r>
              <a:rPr lang="en-US" dirty="0"/>
              <a:t>Can Pathogens be Eradicated?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0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8FC68D-0BB2-AD4E-97DA-87021AEC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788FBC-67D0-C544-B1FA-01C1E22E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82533"/>
          </a:xfrm>
        </p:spPr>
        <p:txBody>
          <a:bodyPr/>
          <a:lstStyle/>
          <a:p>
            <a:r>
              <a:rPr lang="en-US" dirty="0"/>
              <a:t>Method specifying how vaccines, treatments, drugs distributed</a:t>
            </a:r>
          </a:p>
          <a:p>
            <a:pPr lvl="1"/>
            <a:r>
              <a:rPr lang="en-US" i="0" dirty="0"/>
              <a:t>Ideal: distributed to everyone</a:t>
            </a:r>
          </a:p>
          <a:p>
            <a:pPr lvl="1"/>
            <a:endParaRPr lang="en-US" dirty="0"/>
          </a:p>
          <a:p>
            <a:r>
              <a:rPr lang="en-US" dirty="0"/>
              <a:t> Aim to minimize pandemic threat by effective distribution</a:t>
            </a:r>
          </a:p>
          <a:p>
            <a:r>
              <a:rPr lang="en-US" dirty="0"/>
              <a:t>Pathogen spreading rate: </a:t>
            </a:r>
            <a:r>
              <a:rPr lang="el-GR" i="1" dirty="0"/>
              <a:t>λ</a:t>
            </a:r>
            <a:endParaRPr lang="en-US" i="1" dirty="0"/>
          </a:p>
          <a:p>
            <a:r>
              <a:rPr lang="en-US" dirty="0"/>
              <a:t>Pathogen critical threshold: </a:t>
            </a:r>
            <a:r>
              <a:rPr lang="el-GR" i="1" dirty="0"/>
              <a:t>λ</a:t>
            </a:r>
            <a:r>
              <a:rPr lang="en-US" i="1" baseline="-25000" dirty="0"/>
              <a:t>c</a:t>
            </a:r>
          </a:p>
          <a:p>
            <a:pPr lvl="1"/>
            <a:r>
              <a:rPr lang="en-US" i="0" dirty="0"/>
              <a:t>If </a:t>
            </a:r>
            <a:r>
              <a:rPr lang="el-GR" dirty="0"/>
              <a:t>λ</a:t>
            </a:r>
            <a:r>
              <a:rPr lang="en-US" dirty="0"/>
              <a:t> &lt; </a:t>
            </a:r>
            <a:r>
              <a:rPr lang="el-GR" dirty="0"/>
              <a:t>λ</a:t>
            </a:r>
            <a:r>
              <a:rPr lang="en-US" baseline="-25000" dirty="0"/>
              <a:t>c</a:t>
            </a:r>
            <a:r>
              <a:rPr lang="en-US" dirty="0"/>
              <a:t>,</a:t>
            </a:r>
            <a:r>
              <a:rPr lang="en-US" i="0" dirty="0"/>
              <a:t> the virus naturally dies out</a:t>
            </a:r>
            <a:r>
              <a:rPr lang="en-US" dirty="0"/>
              <a:t> </a:t>
            </a:r>
          </a:p>
          <a:p>
            <a:r>
              <a:rPr lang="en-US" dirty="0"/>
              <a:t>Epidemic threshold vanishes In Scale-free network models</a:t>
            </a:r>
          </a:p>
          <a:p>
            <a:pPr lvl="1"/>
            <a:r>
              <a:rPr lang="en-US" i="0" dirty="0"/>
              <a:t>Is this strategy valid?</a:t>
            </a:r>
          </a:p>
          <a:p>
            <a:pPr lvl="1"/>
            <a:endParaRPr lang="en-US" dirty="0"/>
          </a:p>
          <a:p>
            <a:pPr lvl="1"/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83298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FCC308-D155-B54C-86C3-F2FDA08F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Immunization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05879B5-715B-CD40-B255-959D48740C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1251" y="1862847"/>
                <a:ext cx="9601200" cy="430935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Immunization Objectives: </a:t>
                </a:r>
              </a:p>
              <a:p>
                <a:pPr lvl="1"/>
                <a:r>
                  <a:rPr lang="en-US" i="0" dirty="0"/>
                  <a:t>Primary: protect immunized persons from disease</a:t>
                </a:r>
              </a:p>
              <a:p>
                <a:pPr lvl="1"/>
                <a:r>
                  <a:rPr lang="en-US" i="0" dirty="0"/>
                  <a:t>Secondary: reduce speed at which pathogen spreads in population</a:t>
                </a:r>
              </a:p>
              <a:p>
                <a:r>
                  <a:rPr lang="en-US" i="0" dirty="0"/>
                  <a:t>SIS (Susceptible-Infected Susceptible ) Model</a:t>
                </a:r>
              </a:p>
              <a:p>
                <a:pPr lvl="1"/>
                <a:r>
                  <a:rPr lang="el-GR" dirty="0"/>
                  <a:t>β</a:t>
                </a:r>
                <a:r>
                  <a:rPr lang="en-US" dirty="0"/>
                  <a:t> = rate at which an individual becomes infected</a:t>
                </a:r>
              </a:p>
              <a:p>
                <a:pPr lvl="1"/>
                <a:r>
                  <a:rPr lang="el-GR" dirty="0"/>
                  <a:t>µ</a:t>
                </a:r>
                <a:r>
                  <a:rPr lang="en-US" dirty="0"/>
                  <a:t> = rate at which infected individuals recover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i="0" dirty="0"/>
              </a:p>
              <a:p>
                <a:r>
                  <a:rPr lang="en-US" i="1" dirty="0"/>
                  <a:t>g </a:t>
                </a:r>
                <a:r>
                  <a:rPr lang="en-US" dirty="0"/>
                  <a:t>Nodes immunized to pathogen, </a:t>
                </a:r>
                <a:r>
                  <a:rPr lang="en-US" i="1" dirty="0"/>
                  <a:t>(1-g) </a:t>
                </a:r>
                <a:r>
                  <a:rPr lang="en-US" dirty="0"/>
                  <a:t>nodes susceptible</a:t>
                </a:r>
              </a:p>
              <a:p>
                <a:r>
                  <a:rPr lang="en-US" dirty="0"/>
                  <a:t>Degree of susceptible nodes changes from &lt;k&gt; to &lt;k&gt;(1-g)</a:t>
                </a:r>
              </a:p>
              <a:p>
                <a:r>
                  <a:rPr lang="en-US" dirty="0"/>
                  <a:t>Spreading rate changes from </a:t>
                </a:r>
                <a:r>
                  <a:rPr lang="el-GR" dirty="0"/>
                  <a:t>λ</a:t>
                </a:r>
                <a:r>
                  <a:rPr lang="en-US" dirty="0"/>
                  <a:t> = </a:t>
                </a:r>
                <a:r>
                  <a:rPr lang="el-GR" i="1" dirty="0"/>
                  <a:t>β/µ</a:t>
                </a:r>
                <a:r>
                  <a:rPr lang="en-US" i="1" dirty="0"/>
                  <a:t> to </a:t>
                </a:r>
                <a:r>
                  <a:rPr lang="en-US" dirty="0"/>
                  <a:t> </a:t>
                </a:r>
                <a:r>
                  <a:rPr lang="el-GR" dirty="0"/>
                  <a:t>λ</a:t>
                </a:r>
                <a:r>
                  <a:rPr lang="en-US" dirty="0"/>
                  <a:t>’ =  </a:t>
                </a:r>
                <a:r>
                  <a:rPr lang="el-GR" dirty="0"/>
                  <a:t>λ</a:t>
                </a:r>
                <a:r>
                  <a:rPr lang="en-US" dirty="0"/>
                  <a:t> (1-g)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5879B5-715B-CD40-B255-959D48740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251" y="1862847"/>
                <a:ext cx="9601200" cy="4309353"/>
              </a:xfrm>
              <a:blipFill>
                <a:blip r:embed="rId3"/>
                <a:stretch>
                  <a:fillRect l="-528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68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4D03E-606B-4A40-8623-5FD9C975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28713"/>
          </a:xfrm>
        </p:spPr>
        <p:txBody>
          <a:bodyPr/>
          <a:lstStyle/>
          <a:p>
            <a:r>
              <a:rPr lang="en-US" dirty="0"/>
              <a:t>Random Immunization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130537A-B03B-7E4A-A801-37AE870F28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9601200" cy="4406630"/>
              </a:xfrm>
            </p:spPr>
            <p:txBody>
              <a:bodyPr/>
              <a:lstStyle/>
              <a:p>
                <a:r>
                  <a:rPr lang="en-US" dirty="0"/>
                  <a:t>Random Networks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l-GR" dirty="0"/>
                  <a:t>λ</a:t>
                </a:r>
                <a:r>
                  <a:rPr lang="en-US" i="0" dirty="0"/>
                  <a:t>’ could fall below epidemic threshold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1−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&gt;+1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0" dirty="0"/>
                  <a:t>Note how vaccinations lower the rate of spreading and also make it easier for the disease to become eradicated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0537A-B03B-7E4A-A801-37AE870F28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9601200" cy="4406630"/>
              </a:xfrm>
              <a:blipFill>
                <a:blip r:embed="rId3"/>
                <a:stretch>
                  <a:fillRect l="-661" t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41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045B9-2E35-0040-9B99-13BC2DF5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Immunization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100445B-6332-BA48-9903-E38E1D4208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Heterogenous Networks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i="0" dirty="0"/>
                  <a:t>new immunization rate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i="0" dirty="0"/>
                  <a:t>to fall below the epidemic threshold</a:t>
                </a:r>
              </a:p>
              <a:p>
                <a:pPr lvl="1"/>
                <a:r>
                  <a:rPr lang="en-US" i="0" dirty="0"/>
                  <a:t>In a scale free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i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&gt;→</m:t>
                    </m:r>
                    <m:r>
                      <m:rPr>
                        <m:nor/>
                      </m:rPr>
                      <a:rPr lang="en-US" i="0"/>
                      <m:t>∞</m:t>
                    </m:r>
                  </m:oMath>
                </a14:m>
                <a:r>
                  <a:rPr lang="en-US" i="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i="0" dirty="0"/>
              </a:p>
              <a:p>
                <a:pPr lvl="2"/>
                <a:r>
                  <a:rPr lang="en-US" dirty="0"/>
                  <a:t>This implies that virtually every person would have to be immunized</a:t>
                </a:r>
              </a:p>
              <a:p>
                <a:pPr lvl="2"/>
                <a:r>
                  <a:rPr lang="en-US" i="0" dirty="0"/>
                  <a:t>80%-100% in practice (95% for disease such as measles)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00445B-6332-BA48-9903-E38E1D420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1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44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BB873-5F13-0743-B277-D20857FF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Immunization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CABCFF-BF9E-AA42-97B5-9C6109663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72455"/>
          </a:xfrm>
        </p:spPr>
        <p:txBody>
          <a:bodyPr>
            <a:normAutofit/>
          </a:bodyPr>
          <a:lstStyle/>
          <a:p>
            <a:r>
              <a:rPr lang="en-US" dirty="0"/>
              <a:t>An example</a:t>
            </a:r>
          </a:p>
          <a:p>
            <a:pPr lvl="1"/>
            <a:r>
              <a:rPr lang="en-US" dirty="0"/>
              <a:t>Digital Virus spreading on email network</a:t>
            </a:r>
          </a:p>
          <a:p>
            <a:pPr lvl="1"/>
            <a:r>
              <a:rPr lang="en-US" dirty="0"/>
              <a:t>Random, undirected</a:t>
            </a:r>
          </a:p>
          <a:p>
            <a:pPr lvl="1"/>
            <a:r>
              <a:rPr lang="en-US" dirty="0"/>
              <a:t>〈k〉</a:t>
            </a:r>
            <a:r>
              <a:rPr lang="en-US" i="0" dirty="0"/>
              <a:t>=3.26	</a:t>
            </a:r>
          </a:p>
          <a:p>
            <a:pPr lvl="1"/>
            <a:r>
              <a:rPr lang="el-GR" i="0" dirty="0"/>
              <a:t> </a:t>
            </a:r>
            <a:r>
              <a:rPr lang="el-GR" dirty="0"/>
              <a:t>λ</a:t>
            </a:r>
            <a:r>
              <a:rPr lang="el-GR" i="0" dirty="0"/>
              <a:t>=1</a:t>
            </a:r>
            <a:r>
              <a:rPr lang="en-US" i="0" dirty="0"/>
              <a:t> (spreading rate)</a:t>
            </a:r>
          </a:p>
          <a:p>
            <a:pPr lvl="1"/>
            <a:r>
              <a:rPr lang="en-US" dirty="0"/>
              <a:t>Solve for </a:t>
            </a:r>
            <a:r>
              <a:rPr lang="en-US" dirty="0" err="1"/>
              <a:t>g</a:t>
            </a:r>
            <a:r>
              <a:rPr lang="en-US" baseline="-25000" dirty="0" err="1"/>
              <a:t>c</a:t>
            </a:r>
            <a:r>
              <a:rPr lang="en-US" i="0" dirty="0"/>
              <a:t>=0.76</a:t>
            </a:r>
          </a:p>
          <a:p>
            <a:pPr lvl="1"/>
            <a:r>
              <a:rPr lang="en-US" i="0" dirty="0"/>
              <a:t>So 76% of computers would need the anti-virus software</a:t>
            </a:r>
          </a:p>
          <a:p>
            <a:pPr lvl="1"/>
            <a:endParaRPr lang="en-US" i="0" dirty="0"/>
          </a:p>
          <a:p>
            <a:pPr lvl="1"/>
            <a:r>
              <a:rPr lang="en-US" i="0" dirty="0"/>
              <a:t>Since email network is actually scale-free, with &lt;</a:t>
            </a:r>
            <a:r>
              <a:rPr lang="en-US" dirty="0"/>
              <a:t>k</a:t>
            </a:r>
            <a:r>
              <a:rPr lang="en-US" baseline="30000" dirty="0"/>
              <a:t>2</a:t>
            </a:r>
            <a:r>
              <a:rPr lang="en-US" dirty="0"/>
              <a:t>&gt;</a:t>
            </a:r>
            <a:r>
              <a:rPr lang="en-US" i="0" dirty="0"/>
              <a:t>=1,271, </a:t>
            </a:r>
            <a:r>
              <a:rPr lang="en-US" dirty="0" err="1"/>
              <a:t>g</a:t>
            </a:r>
            <a:r>
              <a:rPr lang="en-US" baseline="-25000" dirty="0" err="1"/>
              <a:t>c</a:t>
            </a:r>
            <a:r>
              <a:rPr lang="en-US" i="0" dirty="0"/>
              <a:t>=0.997 for </a:t>
            </a:r>
            <a:r>
              <a:rPr lang="el-GR" dirty="0"/>
              <a:t>λ</a:t>
            </a:r>
            <a:r>
              <a:rPr lang="el-GR" i="0" dirty="0"/>
              <a:t>=1</a:t>
            </a:r>
            <a:endParaRPr lang="en-US" i="0" dirty="0"/>
          </a:p>
          <a:p>
            <a:pPr lvl="1"/>
            <a:r>
              <a:rPr lang="en-US" i="0" dirty="0"/>
              <a:t>This means virtually all computers must have the antiviral software</a:t>
            </a:r>
          </a:p>
          <a:p>
            <a:pPr lvl="1"/>
            <a:r>
              <a:rPr lang="en-US" i="0" dirty="0"/>
              <a:t>Impractical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4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D7EFF-2BB3-E340-8482-DA754B64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Halt an Epidemic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3D0A79-8561-824D-AE6F-41B4FF447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Interventions to control/delay epidemic outbreak</a:t>
            </a:r>
          </a:p>
          <a:p>
            <a:pPr lvl="1"/>
            <a:r>
              <a:rPr lang="en-US" dirty="0"/>
              <a:t>Transmission-Reducing Interventions</a:t>
            </a:r>
          </a:p>
          <a:p>
            <a:pPr lvl="2"/>
            <a:r>
              <a:rPr lang="en-US" dirty="0"/>
              <a:t>Face masks, gloves, hand washing </a:t>
            </a:r>
          </a:p>
          <a:p>
            <a:pPr lvl="1"/>
            <a:r>
              <a:rPr lang="en-US" dirty="0"/>
              <a:t>Contact-Reducing Interventions</a:t>
            </a:r>
          </a:p>
          <a:p>
            <a:pPr lvl="2"/>
            <a:r>
              <a:rPr lang="en-US" dirty="0"/>
              <a:t>Patient quarantine, school closings, mall/movie theater closings</a:t>
            </a:r>
          </a:p>
          <a:p>
            <a:pPr lvl="2"/>
            <a:r>
              <a:rPr lang="en-US" dirty="0"/>
              <a:t>Make network more sparse</a:t>
            </a:r>
          </a:p>
          <a:p>
            <a:pPr lvl="1"/>
            <a:r>
              <a:rPr lang="en-US" dirty="0"/>
              <a:t>Vaccinations</a:t>
            </a:r>
          </a:p>
          <a:p>
            <a:pPr lvl="2"/>
            <a:r>
              <a:rPr lang="en-US" dirty="0"/>
              <a:t>Permanently remove vaccinated nodes from the network</a:t>
            </a:r>
          </a:p>
        </p:txBody>
      </p:sp>
    </p:spTree>
    <p:extLst>
      <p:ext uri="{BB962C8B-B14F-4D97-AF65-F5344CB8AC3E}">
        <p14:creationId xmlns:p14="http://schemas.microsoft.com/office/powerpoint/2010/main" val="355883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12D2E7-80C3-354F-9BA4-C9663254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Vaccination Strategies in Scale-Free Networks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D69721B-5BAD-F848-A716-36B2447E6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792574-E785-6147-97CA-1C6DC457D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Random Immunization is ineffective.  How can we minimize the network?</a:t>
            </a:r>
          </a:p>
          <a:p>
            <a:r>
              <a:rPr lang="en-US" dirty="0"/>
              <a:t> A: Reduce variance &lt;k</a:t>
            </a:r>
            <a:r>
              <a:rPr lang="en-US" baseline="30000" dirty="0"/>
              <a:t>2</a:t>
            </a:r>
            <a:r>
              <a:rPr lang="en-US" dirty="0"/>
              <a:t>&gt; of underlying contact network (Scale-Free Network)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21D59B-9439-9547-AA0C-84AAE9D4A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217" y="1550376"/>
            <a:ext cx="6594362" cy="369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69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1560</TotalTime>
  <Words>820</Words>
  <Application>Microsoft Office PowerPoint</Application>
  <PresentationFormat>Custom</PresentationFormat>
  <Paragraphs>131</Paragraphs>
  <Slides>16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Crop</vt:lpstr>
      <vt:lpstr>Immunization</vt:lpstr>
      <vt:lpstr>Outline</vt:lpstr>
      <vt:lpstr>Immunization Strategies</vt:lpstr>
      <vt:lpstr>Random Immunization</vt:lpstr>
      <vt:lpstr>Random Immunization</vt:lpstr>
      <vt:lpstr>Random Immunization</vt:lpstr>
      <vt:lpstr>Random Immunization</vt:lpstr>
      <vt:lpstr>How to Halt an Epidemic</vt:lpstr>
      <vt:lpstr>Vaccination Strategies in Scale-Free Networks</vt:lpstr>
      <vt:lpstr>Immunize the Hubs</vt:lpstr>
      <vt:lpstr>Robustness &amp; Immunization</vt:lpstr>
      <vt:lpstr>Selective Immunization of Scale-free Networks</vt:lpstr>
      <vt:lpstr>Can Pathogens be Eradicated?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Immunization</dc:title>
  <dc:creator>Austin Egri</dc:creator>
  <cp:lastModifiedBy>szymansk</cp:lastModifiedBy>
  <cp:revision>133</cp:revision>
  <dcterms:created xsi:type="dcterms:W3CDTF">2018-12-03T18:13:59Z</dcterms:created>
  <dcterms:modified xsi:type="dcterms:W3CDTF">2018-12-06T18:54:23Z</dcterms:modified>
</cp:coreProperties>
</file>