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9144000"/>
  <p:notesSz cx="6858000" cy="9144000"/>
  <p:embeddedFontLst>
    <p:embeddedFont>
      <p:font typeface="Tahoma"/>
      <p:regular r:id="rId29"/>
      <p:bold r:id="rId30"/>
    </p:embeddedFont>
    <p:embeddedFont>
      <p:font typeface="Helvetica Neue"/>
      <p:regular r:id="rId31"/>
      <p:bold r:id="rId32"/>
      <p:italic r:id="rId33"/>
      <p:boldItalic r:id="rId34"/>
    </p:embeddedFont>
    <p:embeddedFont>
      <p:font typeface="Helvetica Neue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ahoma-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regular.fntdata"/><Relationship Id="rId30" Type="http://schemas.openxmlformats.org/officeDocument/2006/relationships/font" Target="fonts/Tahoma-bold.fntdata"/><Relationship Id="rId11" Type="http://schemas.openxmlformats.org/officeDocument/2006/relationships/slide" Target="slides/slide7.xml"/><Relationship Id="rId33" Type="http://schemas.openxmlformats.org/officeDocument/2006/relationships/font" Target="fonts/HelveticaNeue-italic.fntdata"/><Relationship Id="rId10" Type="http://schemas.openxmlformats.org/officeDocument/2006/relationships/slide" Target="slides/slide6.xml"/><Relationship Id="rId32" Type="http://schemas.openxmlformats.org/officeDocument/2006/relationships/font" Target="fonts/HelveticaNeue-bold.fntdata"/><Relationship Id="rId13" Type="http://schemas.openxmlformats.org/officeDocument/2006/relationships/slide" Target="slides/slide9.xml"/><Relationship Id="rId35" Type="http://schemas.openxmlformats.org/officeDocument/2006/relationships/font" Target="fonts/HelveticaNeueLight-regular.fntdata"/><Relationship Id="rId12" Type="http://schemas.openxmlformats.org/officeDocument/2006/relationships/slide" Target="slides/slide8.xml"/><Relationship Id="rId34" Type="http://schemas.openxmlformats.org/officeDocument/2006/relationships/font" Target="fonts/HelveticaNeue-boldItalic.fntdata"/><Relationship Id="rId15" Type="http://schemas.openxmlformats.org/officeDocument/2006/relationships/slide" Target="slides/slide11.xml"/><Relationship Id="rId37" Type="http://schemas.openxmlformats.org/officeDocument/2006/relationships/font" Target="fonts/HelveticaNeueLight-italic.fntdata"/><Relationship Id="rId14" Type="http://schemas.openxmlformats.org/officeDocument/2006/relationships/slide" Target="slides/slide10.xml"/><Relationship Id="rId36" Type="http://schemas.openxmlformats.org/officeDocument/2006/relationships/font" Target="fonts/HelveticaNeueLight-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HelveticaNeueLigh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1pPr>
            <a:lvl2pPr indent="-298450" lvl="1" marL="914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2pPr>
            <a:lvl3pPr indent="-298450" lvl="2" marL="1371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6" name="Google Shape;86;p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03" name="Google Shape;203;p1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11" name="Google Shape;211;p14: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28" name="Google Shape;228;p15: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51" name="Google Shape;251;p18: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59" name="Google Shape;259;p19: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68" name="Google Shape;268;p2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78" name="Google Shape;278;p2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86" name="Google Shape;286;p22: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31419f99f1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1419f99f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200">
                <a:latin typeface="Calibri"/>
                <a:ea typeface="Calibri"/>
                <a:cs typeface="Calibri"/>
                <a:sym typeface="Calibri"/>
              </a:rPr>
              <a:t>Online media delivers news stories to the public every day. These reports shape people's perception of the ongoing social, political and economical change around them. Although numerous events are reported in the news every hour around the globe, only a few reported events attract enormous attention of the online media - hundreds of news reports suddenly break out after the critical event happens. The burstiness of the reporting behavior in the online media makes the prediction of which events will trigger viral news challenging.</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p:txBody>
      </p:sp>
      <p:sp>
        <p:nvSpPr>
          <p:cNvPr id="97" name="Google Shape;97;p5: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12" name="Google Shape;312;p2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22" name="Google Shape;322;p24: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44" name="Google Shape;344;p27: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10" name="Google Shape;110;p7: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200">
                <a:latin typeface="Calibri"/>
                <a:ea typeface="Calibri"/>
                <a:cs typeface="Calibri"/>
                <a:sym typeface="Calibri"/>
              </a:rPr>
              <a:t>We calculate the duration of events, computed as the period since its earliest record until the latest. Most news events are reported by the news site within the first 50 hours. This reflects the short life cycle of the production and consumption of the news events. One explanation for this phenomenon is that a news site would prefer not to report an event which is considered out-of-date. In contract to the breaking news, the discussion of long-term topics such as greenhouse effect lasts a very long time, but these events constitute a very small portion of the dataset.</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p:txBody>
      </p:sp>
      <p:sp>
        <p:nvSpPr>
          <p:cNvPr id="119" name="Google Shape;119;p8: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 sz="1200">
                <a:latin typeface="Calibri"/>
                <a:ea typeface="Calibri"/>
                <a:cs typeface="Calibri"/>
                <a:sym typeface="Calibri"/>
              </a:rPr>
              <a:t>Why survival analysis?</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AutoNum type="arabicPeriod"/>
            </a:pPr>
            <a:r>
              <a:rPr lang="en" sz="1200">
                <a:latin typeface="Calibri"/>
                <a:ea typeface="Calibri"/>
                <a:cs typeface="Calibri"/>
                <a:sym typeface="Calibri"/>
              </a:rPr>
              <a:t>The delay of infection</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AutoNum type="arabicPeriod"/>
            </a:pPr>
            <a:r>
              <a:rPr lang="en" sz="1200">
                <a:latin typeface="Calibri"/>
                <a:ea typeface="Calibri"/>
                <a:cs typeface="Calibri"/>
                <a:sym typeface="Calibri"/>
              </a:rPr>
              <a:t>Model news reports as information propagation process</a:t>
            </a:r>
            <a:endParaRPr sz="1200">
              <a:latin typeface="Calibri"/>
              <a:ea typeface="Calibri"/>
              <a:cs typeface="Calibri"/>
              <a:sym typeface="Calibri"/>
            </a:endParaRPr>
          </a:p>
        </p:txBody>
      </p:sp>
      <p:sp>
        <p:nvSpPr>
          <p:cNvPr id="132" name="Google Shape;132;p9: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t/>
            </a:r>
            <a:endParaRPr b="0" i="1" sz="14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44" name="Google Shape;144;p1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60" name="Google Shape;160;p1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75" name="Google Shape;175;p12: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2a7f804761_1_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a7f804761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6" name="Google Shape;16;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7" name="Google Shape;17;p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8" name="Google Shape;18;p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1" name="Shape 71"/>
        <p:cNvGrpSpPr/>
        <p:nvPr/>
      </p:nvGrpSpPr>
      <p:grpSpPr>
        <a:xfrm>
          <a:off x="0" y="0"/>
          <a:ext cx="0" cy="0"/>
          <a:chOff x="0" y="0"/>
          <a:chExt cx="0" cy="0"/>
        </a:xfrm>
      </p:grpSpPr>
      <p:sp>
        <p:nvSpPr>
          <p:cNvPr id="72" name="Google Shape;72;p1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3" name="Google Shape;73;p11"/>
          <p:cNvSpPr txBox="1"/>
          <p:nvPr>
            <p:ph idx="1" type="body"/>
          </p:nvPr>
        </p:nvSpPr>
        <p:spPr>
          <a:xfrm rot="5400000">
            <a:off x="2308948" y="-251550"/>
            <a:ext cx="4526100" cy="82296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4" name="Google Shape;74;p1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2"/>
          <p:cNvSpPr txBox="1"/>
          <p:nvPr>
            <p:ph type="title"/>
          </p:nvPr>
        </p:nvSpPr>
        <p:spPr>
          <a:xfrm rot="5400000">
            <a:off x="4732348" y="2171688"/>
            <a:ext cx="5851500" cy="20574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9" name="Google Shape;79;p12"/>
          <p:cNvSpPr txBox="1"/>
          <p:nvPr>
            <p:ph idx="1" type="body"/>
          </p:nvPr>
        </p:nvSpPr>
        <p:spPr>
          <a:xfrm rot="5400000">
            <a:off x="541346" y="190485"/>
            <a:ext cx="5851500" cy="60198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Google Shape;80;p1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0" name="Shape 20"/>
        <p:cNvGrpSpPr/>
        <p:nvPr/>
      </p:nvGrpSpPr>
      <p:grpSpPr>
        <a:xfrm>
          <a:off x="0" y="0"/>
          <a:ext cx="0" cy="0"/>
          <a:chOff x="0" y="0"/>
          <a:chExt cx="0" cy="0"/>
        </a:xfrm>
      </p:grpSpPr>
      <p:sp>
        <p:nvSpPr>
          <p:cNvPr id="21" name="Google Shape;21;p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 name="Shape 24"/>
        <p:cNvGrpSpPr/>
        <p:nvPr/>
      </p:nvGrpSpPr>
      <p:grpSpPr>
        <a:xfrm>
          <a:off x="0" y="0"/>
          <a:ext cx="0" cy="0"/>
          <a:chOff x="0" y="0"/>
          <a:chExt cx="0" cy="0"/>
        </a:xfrm>
      </p:grpSpPr>
      <p:sp>
        <p:nvSpPr>
          <p:cNvPr id="25" name="Google Shape;25;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6" name="Google Shape;26;p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 name="Google Shape;27;p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2" name="Google Shape;32;p5"/>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8" name="Google Shape;38;p6"/>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3" name="Shape 43"/>
        <p:cNvGrpSpPr/>
        <p:nvPr/>
      </p:nvGrpSpPr>
      <p:grpSpPr>
        <a:xfrm>
          <a:off x="0" y="0"/>
          <a:ext cx="0" cy="0"/>
          <a:chOff x="0" y="0"/>
          <a:chExt cx="0" cy="0"/>
        </a:xfrm>
      </p:grpSpPr>
      <p:sp>
        <p:nvSpPr>
          <p:cNvPr id="44" name="Google Shape;44;p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5" name="Google Shape;45;p7"/>
          <p:cNvSpPr txBox="1"/>
          <p:nvPr>
            <p:ph idx="1" type="body"/>
          </p:nvPr>
        </p:nvSpPr>
        <p:spPr>
          <a:xfrm>
            <a:off x="457200" y="1535112"/>
            <a:ext cx="4040100" cy="6399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7"/>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3" type="body"/>
          </p:nvPr>
        </p:nvSpPr>
        <p:spPr>
          <a:xfrm>
            <a:off x="4645025" y="1535112"/>
            <a:ext cx="4041900" cy="6399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4" name="Google Shape;54;p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5" name="Google Shape;55;p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9" name="Google Shape;59;p9"/>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9"/>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1" name="Google Shape;61;p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2" name="Google Shape;62;p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6" name="Google Shape;66;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 name="Google Shape;67;p10"/>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8" name="Google Shape;68;p1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9" name="Google Shape;69;p1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D:\Qiming Lu\Pictures\rpi_seal.gif" id="11" name="Google Shape;11;p1"/>
          <p:cNvPicPr preferRelativeResize="0"/>
          <p:nvPr/>
        </p:nvPicPr>
        <p:blipFill rotWithShape="1">
          <a:blip r:embed="rId1">
            <a:alphaModFix/>
          </a:blip>
          <a:srcRect b="0" l="0" r="0" t="0"/>
          <a:stretch/>
        </p:blipFill>
        <p:spPr>
          <a:xfrm>
            <a:off x="8077203" y="5867400"/>
            <a:ext cx="1064133" cy="990352"/>
          </a:xfrm>
          <a:prstGeom prst="rect">
            <a:avLst/>
          </a:prstGeom>
          <a:noFill/>
          <a:ln>
            <a:noFill/>
          </a:ln>
        </p:spPr>
      </p:pic>
      <p:pic>
        <p:nvPicPr>
          <p:cNvPr id="12" name="Google Shape;12;p1"/>
          <p:cNvPicPr preferRelativeResize="0"/>
          <p:nvPr/>
        </p:nvPicPr>
        <p:blipFill rotWithShape="1">
          <a:blip r:embed="rId2">
            <a:alphaModFix/>
          </a:blip>
          <a:srcRect b="0" l="0" r="0" t="0"/>
          <a:stretch/>
        </p:blipFill>
        <p:spPr>
          <a:xfrm>
            <a:off x="0" y="5964239"/>
            <a:ext cx="1355010" cy="893119"/>
          </a:xfrm>
          <a:prstGeom prst="rect">
            <a:avLst/>
          </a:prstGeom>
          <a:noFill/>
          <a:ln>
            <a:noFill/>
          </a:ln>
        </p:spPr>
      </p:pic>
      <p:cxnSp>
        <p:nvCxnSpPr>
          <p:cNvPr id="13" name="Google Shape;13;p1"/>
          <p:cNvCxnSpPr/>
          <p:nvPr/>
        </p:nvCxnSpPr>
        <p:spPr>
          <a:xfrm>
            <a:off x="179850" y="1051925"/>
            <a:ext cx="8784300" cy="0"/>
          </a:xfrm>
          <a:prstGeom prst="straightConnector1">
            <a:avLst/>
          </a:prstGeom>
          <a:noFill/>
          <a:ln cap="flat" cmpd="sng" w="9525">
            <a:solidFill>
              <a:srgbClr val="000000"/>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4.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7.png"/><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9.png"/><Relationship Id="rId7" Type="http://schemas.openxmlformats.org/officeDocument/2006/relationships/image" Target="../media/image23.png"/><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37.png"/><Relationship Id="rId5" Type="http://schemas.openxmlformats.org/officeDocument/2006/relationships/image" Target="../media/image6.png"/><Relationship Id="rId6" Type="http://schemas.openxmlformats.org/officeDocument/2006/relationships/image" Target="../media/image35.png"/><Relationship Id="rId7" Type="http://schemas.openxmlformats.org/officeDocument/2006/relationships/image" Target="../media/image29.png"/><Relationship Id="rId8"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0.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9.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13.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descr="C:\Users\Bolek\Desktop\areal-campus3-best.jpg" id="88" name="Google Shape;88;p13"/>
          <p:cNvPicPr preferRelativeResize="0"/>
          <p:nvPr/>
        </p:nvPicPr>
        <p:blipFill rotWithShape="1">
          <a:blip r:embed="rId3">
            <a:alphaModFix/>
          </a:blip>
          <a:srcRect b="0" l="0" r="0" t="0"/>
          <a:stretch/>
        </p:blipFill>
        <p:spPr>
          <a:xfrm>
            <a:off x="-58940" y="3412"/>
            <a:ext cx="9139594" cy="6827281"/>
          </a:xfrm>
          <a:prstGeom prst="rect">
            <a:avLst/>
          </a:prstGeom>
          <a:noFill/>
          <a:ln>
            <a:noFill/>
          </a:ln>
        </p:spPr>
      </p:pic>
      <p:sp>
        <p:nvSpPr>
          <p:cNvPr id="89" name="Google Shape;89;p13"/>
          <p:cNvSpPr txBox="1"/>
          <p:nvPr/>
        </p:nvSpPr>
        <p:spPr>
          <a:xfrm>
            <a:off x="-107494" y="1339358"/>
            <a:ext cx="9261900" cy="464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900"/>
              <a:buFont typeface="Calibri"/>
              <a:buNone/>
            </a:pPr>
            <a:r>
              <a:rPr b="1" i="0" lang="en" sz="3600" u="none" cap="none" strike="noStrike">
                <a:solidFill>
                  <a:srgbClr val="C00000"/>
                </a:solidFill>
                <a:latin typeface="Calibri"/>
                <a:ea typeface="Calibri"/>
                <a:cs typeface="Calibri"/>
                <a:sym typeface="Calibri"/>
              </a:rPr>
              <a:t>Predicting Viral News Events in Online Media</a:t>
            </a:r>
            <a:endParaRPr/>
          </a:p>
          <a:p>
            <a:pPr indent="0" lvl="0" marL="0" marR="0" rtl="0" algn="ctr">
              <a:lnSpc>
                <a:spcPct val="100000"/>
              </a:lnSpc>
              <a:spcBef>
                <a:spcPts val="0"/>
              </a:spcBef>
              <a:spcAft>
                <a:spcPts val="0"/>
              </a:spcAft>
              <a:buClr>
                <a:srgbClr val="C00000"/>
              </a:buClr>
              <a:buSzPts val="3600"/>
              <a:buFont typeface="Calibri"/>
              <a:buNone/>
            </a:pPr>
            <a:r>
              <a:t/>
            </a:r>
            <a:endParaRPr b="1" i="0" sz="3600" u="none" cap="none" strike="noStrike">
              <a:solidFill>
                <a:srgbClr val="C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baseline="30000" i="0" sz="24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rtl="0" algn="ctr">
              <a:spcBef>
                <a:spcPts val="0"/>
              </a:spcBef>
              <a:spcAft>
                <a:spcPts val="0"/>
              </a:spcAft>
              <a:buClr>
                <a:srgbClr val="0000CC"/>
              </a:buClr>
              <a:buSzPts val="700"/>
              <a:buFont typeface="Calibri"/>
              <a:buNone/>
            </a:pPr>
            <a:r>
              <a:t/>
            </a:r>
            <a:endParaRPr>
              <a:solidFill>
                <a:schemeClr val="dk1"/>
              </a:solidFill>
            </a:endParaRPr>
          </a:p>
          <a:p>
            <a:pPr indent="0" lvl="0" marL="0" marR="0" rtl="0" algn="ctr">
              <a:lnSpc>
                <a:spcPct val="100000"/>
              </a:lnSpc>
              <a:spcBef>
                <a:spcPts val="0"/>
              </a:spcBef>
              <a:spcAft>
                <a:spcPts val="0"/>
              </a:spcAft>
              <a:buClr>
                <a:srgbClr val="0000CC"/>
              </a:buClr>
              <a:buSzPts val="700"/>
              <a:buFont typeface="Calibri"/>
              <a:buNone/>
            </a:pPr>
            <a:r>
              <a:rPr i="0" lang="en" sz="2800" u="none" cap="none" strike="noStrike">
                <a:latin typeface="Calibri"/>
                <a:ea typeface="Calibri"/>
                <a:cs typeface="Calibri"/>
                <a:sym typeface="Calibri"/>
              </a:rPr>
              <a:t>Xiaoyan Lu</a:t>
            </a:r>
            <a:r>
              <a:rPr lang="en" sz="2800">
                <a:latin typeface="Calibri"/>
                <a:ea typeface="Calibri"/>
                <a:cs typeface="Calibri"/>
                <a:sym typeface="Calibri"/>
              </a:rPr>
              <a:t>, </a:t>
            </a:r>
            <a:r>
              <a:rPr lang="en" sz="2800">
                <a:latin typeface="Calibri"/>
                <a:ea typeface="Calibri"/>
                <a:cs typeface="Calibri"/>
                <a:sym typeface="Calibri"/>
              </a:rPr>
              <a:t>Boleslaw K. Szymanski</a:t>
            </a:r>
            <a:endParaRPr i="0" sz="28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CC"/>
              </a:buClr>
              <a:buSzPts val="700"/>
              <a:buFont typeface="Calibri"/>
              <a:buNone/>
            </a:pPr>
            <a:r>
              <a:rPr b="0" i="0" lang="en" sz="2000" u="none" cap="none" strike="noStrike">
                <a:solidFill>
                  <a:schemeClr val="dk1"/>
                </a:solidFill>
                <a:latin typeface="Helvetica Neue"/>
                <a:ea typeface="Helvetica Neue"/>
                <a:cs typeface="Helvetica Neue"/>
                <a:sym typeface="Helvetica Neue"/>
              </a:rPr>
              <a:t>NeST Center &amp; SCNARC </a:t>
            </a:r>
            <a:endParaRPr/>
          </a:p>
          <a:p>
            <a:pPr indent="0" lvl="0" marL="0" marR="0" rtl="0" algn="ctr">
              <a:lnSpc>
                <a:spcPct val="100000"/>
              </a:lnSpc>
              <a:spcBef>
                <a:spcPts val="0"/>
              </a:spcBef>
              <a:spcAft>
                <a:spcPts val="0"/>
              </a:spcAft>
              <a:buClr>
                <a:schemeClr val="dk1"/>
              </a:buClr>
              <a:buSzPts val="500"/>
              <a:buFont typeface="Helvetica Neue"/>
              <a:buNone/>
            </a:pPr>
            <a:r>
              <a:rPr b="0" i="0" lang="en" sz="2000" u="none" cap="none" strike="noStrike">
                <a:solidFill>
                  <a:schemeClr val="dk1"/>
                </a:solidFill>
                <a:latin typeface="Helvetica Neue"/>
                <a:ea typeface="Helvetica Neue"/>
                <a:cs typeface="Helvetica Neue"/>
                <a:sym typeface="Helvetica Neue"/>
              </a:rPr>
              <a:t>Department of Computer Science</a:t>
            </a:r>
            <a:endParaRPr/>
          </a:p>
          <a:p>
            <a:pPr indent="0" lvl="0" marL="0" marR="0" rtl="0" algn="ctr">
              <a:lnSpc>
                <a:spcPct val="100000"/>
              </a:lnSpc>
              <a:spcBef>
                <a:spcPts val="0"/>
              </a:spcBef>
              <a:spcAft>
                <a:spcPts val="0"/>
              </a:spcAft>
              <a:buClr>
                <a:schemeClr val="dk1"/>
              </a:buClr>
              <a:buSzPts val="600"/>
              <a:buFont typeface="Helvetica Neue"/>
              <a:buNone/>
            </a:pPr>
            <a:r>
              <a:rPr b="0" i="0" lang="en" sz="2000" u="none" cap="none" strike="noStrike">
                <a:solidFill>
                  <a:schemeClr val="dk1"/>
                </a:solidFill>
                <a:latin typeface="Helvetica Neue"/>
                <a:ea typeface="Helvetica Neue"/>
                <a:cs typeface="Helvetica Neue"/>
                <a:sym typeface="Helvetica Neue"/>
              </a:rPr>
              <a:t>Rensselaer Polytechnic Institute, Troy, NY 12180</a:t>
            </a:r>
            <a:r>
              <a:rPr b="1" i="0" lang="en" sz="2400" u="none" cap="none" strike="noStrike">
                <a:solidFill>
                  <a:schemeClr val="dk1"/>
                </a:solidFill>
                <a:latin typeface="Helvetica Neue"/>
                <a:ea typeface="Helvetica Neue"/>
                <a:cs typeface="Helvetica Neue"/>
                <a:sym typeface="Helvetica Neue"/>
              </a:rPr>
              <a:t>  </a:t>
            </a:r>
            <a:endParaRPr/>
          </a:p>
        </p:txBody>
      </p:sp>
      <p:pic>
        <p:nvPicPr>
          <p:cNvPr id="90" name="Google Shape;90;p13"/>
          <p:cNvPicPr preferRelativeResize="0"/>
          <p:nvPr/>
        </p:nvPicPr>
        <p:blipFill rotWithShape="1">
          <a:blip r:embed="rId4">
            <a:alphaModFix/>
          </a:blip>
          <a:srcRect b="0" l="0" r="0" t="0"/>
          <a:stretch/>
        </p:blipFill>
        <p:spPr>
          <a:xfrm>
            <a:off x="-58950" y="6035276"/>
            <a:ext cx="1247848" cy="822475"/>
          </a:xfrm>
          <a:prstGeom prst="rect">
            <a:avLst/>
          </a:prstGeom>
          <a:noFill/>
          <a:ln>
            <a:noFill/>
          </a:ln>
        </p:spPr>
      </p:pic>
      <p:pic>
        <p:nvPicPr>
          <p:cNvPr descr="D:\Qiming Lu\Pictures\rpi_seal.gif" id="91" name="Google Shape;91;p13"/>
          <p:cNvPicPr preferRelativeResize="0"/>
          <p:nvPr/>
        </p:nvPicPr>
        <p:blipFill rotWithShape="1">
          <a:blip r:embed="rId5">
            <a:alphaModFix/>
          </a:blip>
          <a:srcRect b="0" l="0" r="0" t="0"/>
          <a:stretch/>
        </p:blipFill>
        <p:spPr>
          <a:xfrm>
            <a:off x="8205335" y="5986650"/>
            <a:ext cx="935992" cy="871100"/>
          </a:xfrm>
          <a:prstGeom prst="rect">
            <a:avLst/>
          </a:prstGeom>
          <a:noFill/>
          <a:ln>
            <a:noFill/>
          </a:ln>
        </p:spPr>
      </p:pic>
      <p:sp>
        <p:nvSpPr>
          <p:cNvPr id="92" name="Google Shape;92;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93" name="Google Shape;93;p13"/>
          <p:cNvSpPr txBox="1"/>
          <p:nvPr/>
        </p:nvSpPr>
        <p:spPr>
          <a:xfrm>
            <a:off x="1188900" y="5164750"/>
            <a:ext cx="7222200" cy="6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ahoma"/>
                <a:ea typeface="Tahoma"/>
                <a:cs typeface="Tahoma"/>
                <a:sym typeface="Tahoma"/>
              </a:rPr>
              <a:t>Reference</a:t>
            </a:r>
            <a:r>
              <a:rPr lang="en" sz="1800">
                <a:solidFill>
                  <a:schemeClr val="dk1"/>
                </a:solidFill>
                <a:latin typeface="Tahoma"/>
                <a:ea typeface="Tahoma"/>
                <a:cs typeface="Tahoma"/>
                <a:sym typeface="Tahoma"/>
              </a:rPr>
              <a:t>:</a:t>
            </a:r>
            <a:endParaRPr sz="1800">
              <a:solidFill>
                <a:schemeClr val="dk1"/>
              </a:solidFill>
              <a:latin typeface="Tahoma"/>
              <a:ea typeface="Tahoma"/>
              <a:cs typeface="Tahoma"/>
              <a:sym typeface="Tahoma"/>
            </a:endParaRPr>
          </a:p>
          <a:p>
            <a:pPr indent="0" lvl="0" marL="0" rtl="0" algn="l">
              <a:spcBef>
                <a:spcPts val="0"/>
              </a:spcBef>
              <a:spcAft>
                <a:spcPts val="0"/>
              </a:spcAft>
              <a:buNone/>
            </a:pPr>
            <a:r>
              <a:rPr lang="en">
                <a:solidFill>
                  <a:schemeClr val="dk1"/>
                </a:solidFill>
                <a:latin typeface="Tahoma"/>
                <a:ea typeface="Tahoma"/>
                <a:cs typeface="Tahoma"/>
                <a:sym typeface="Tahoma"/>
              </a:rPr>
              <a:t>[1] X. Lu, B. Szymanski, "Predicting Viral News Events in Online Media", IEEE Workshop on Parallel and Distributed Processing for Computational Social Systems, 2017.</a:t>
            </a:r>
            <a:endParaRPr>
              <a:solidFill>
                <a:schemeClr val="dk1"/>
              </a:solidFill>
              <a:latin typeface="Tahoma"/>
              <a:ea typeface="Tahoma"/>
              <a:cs typeface="Tahoma"/>
              <a:sym typeface="Tahoma"/>
            </a:endParaRPr>
          </a:p>
          <a:p>
            <a:pPr indent="0" lvl="0" marL="0" rtl="0" algn="l">
              <a:spcBef>
                <a:spcPts val="0"/>
              </a:spcBef>
              <a:spcAft>
                <a:spcPts val="0"/>
              </a:spcAft>
              <a:buNone/>
            </a:pPr>
            <a:r>
              <a:rPr lang="en">
                <a:solidFill>
                  <a:schemeClr val="dk1"/>
                </a:solidFill>
                <a:latin typeface="Tahoma"/>
                <a:ea typeface="Tahoma"/>
                <a:cs typeface="Tahoma"/>
                <a:sym typeface="Tahoma"/>
              </a:rPr>
              <a:t>[2] X. Lu, B. Szymanski, "Scalable prediction of global online media news virality", IEEE Transactions on Computational Social Systems, 2018.</a:t>
            </a:r>
            <a:endParaRPr>
              <a:solidFill>
                <a:schemeClr val="dk1"/>
              </a:solidFill>
              <a:latin typeface="Tahoma"/>
              <a:ea typeface="Tahoma"/>
              <a:cs typeface="Tahoma"/>
              <a:sym typeface="Tahoma"/>
            </a:endParaRPr>
          </a:p>
          <a:p>
            <a:pPr indent="0" lvl="0" marL="0" rtl="0" algn="l">
              <a:spcBef>
                <a:spcPts val="0"/>
              </a:spcBef>
              <a:spcAft>
                <a:spcPts val="0"/>
              </a:spcAft>
              <a:buNone/>
            </a:pPr>
            <a:r>
              <a:t/>
            </a:r>
            <a:endParaRPr>
              <a:solidFill>
                <a:schemeClr val="dk1"/>
              </a:solidFill>
              <a:latin typeface="Tahoma"/>
              <a:ea typeface="Tahoma"/>
              <a:cs typeface="Tahoma"/>
              <a:sym typeface="Tahoma"/>
            </a:endParaRPr>
          </a:p>
          <a:p>
            <a:pPr indent="0" lvl="0" marL="0" rtl="0" algn="l">
              <a:spcBef>
                <a:spcPts val="0"/>
              </a:spcBef>
              <a:spcAft>
                <a:spcPts val="0"/>
              </a:spcAft>
              <a:buNone/>
            </a:pPr>
            <a:r>
              <a:t/>
            </a:r>
            <a:endParaRPr>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2"/>
          <p:cNvSpPr txBox="1"/>
          <p:nvPr/>
        </p:nvSpPr>
        <p:spPr>
          <a:xfrm>
            <a:off x="0" y="405900"/>
            <a:ext cx="91440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650"/>
              <a:buFont typeface="Helvetica Neue"/>
              <a:buNone/>
            </a:pPr>
            <a:r>
              <a:rPr b="0" i="0" lang="en" sz="2600" u="none" cap="none" strike="noStrike">
                <a:solidFill>
                  <a:srgbClr val="C00000"/>
                </a:solidFill>
                <a:latin typeface="Helvetica Neue"/>
                <a:ea typeface="Helvetica Neue"/>
                <a:cs typeface="Helvetica Neue"/>
                <a:sym typeface="Helvetica Neue"/>
              </a:rPr>
              <a:t>Parallelized Model Training on Distributed Memory Machines</a:t>
            </a:r>
            <a:endParaRPr/>
          </a:p>
        </p:txBody>
      </p:sp>
      <p:sp>
        <p:nvSpPr>
          <p:cNvPr id="206" name="Google Shape;206;p22"/>
          <p:cNvSpPr/>
          <p:nvPr/>
        </p:nvSpPr>
        <p:spPr>
          <a:xfrm>
            <a:off x="246250" y="1104900"/>
            <a:ext cx="8745600" cy="3975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chemeClr val="dk1"/>
                </a:solidFill>
                <a:latin typeface="Helvetica Neue"/>
                <a:ea typeface="Helvetica Neue"/>
                <a:cs typeface="Helvetica Neue"/>
                <a:sym typeface="Helvetica Neue"/>
              </a:rPr>
              <a:t>On distributed memory machines, a</a:t>
            </a:r>
            <a:r>
              <a:rPr b="1" i="0" lang="en" sz="2000" u="none" cap="none" strike="noStrike">
                <a:solidFill>
                  <a:srgbClr val="FF0000"/>
                </a:solidFill>
                <a:latin typeface="Helvetica Neue"/>
                <a:ea typeface="Helvetica Neue"/>
                <a:cs typeface="Helvetica Neue"/>
                <a:sym typeface="Helvetica Neue"/>
              </a:rPr>
              <a:t> cascade layer </a:t>
            </a:r>
            <a:r>
              <a:rPr b="0" i="0" lang="en" sz="2000" u="none" cap="none" strike="noStrike">
                <a:solidFill>
                  <a:schemeClr val="dk1"/>
                </a:solidFill>
                <a:latin typeface="Helvetica Neue"/>
                <a:ea typeface="Helvetica Neue"/>
                <a:cs typeface="Helvetica Neue"/>
                <a:sym typeface="Helvetica Neue"/>
              </a:rPr>
              <a:t>is proposed to reduce the inter-core communication caused by node-node connection in the survival analysis. </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chemeClr val="dk1"/>
                </a:solidFill>
                <a:latin typeface="Helvetica Neue"/>
                <a:ea typeface="Helvetica Neue"/>
                <a:cs typeface="Helvetica Neue"/>
                <a:sym typeface="Helvetica Neue"/>
              </a:rPr>
              <a:t>The response time of a node to a cascade follows exponential distribution with rate parameter </a:t>
            </a:r>
            <a:r>
              <a:rPr b="1" i="0" lang="en" sz="1800" u="none" cap="none" strike="noStrike">
                <a:solidFill>
                  <a:srgbClr val="7030A0"/>
                </a:solidFill>
                <a:latin typeface="Helvetica Neue"/>
                <a:ea typeface="Helvetica Neue"/>
                <a:cs typeface="Helvetica Neue"/>
                <a:sym typeface="Helvetica Neue"/>
              </a:rPr>
              <a:t>A</a:t>
            </a:r>
            <a:r>
              <a:rPr b="1" i="0" lang="en" sz="1200" u="none" cap="none" strike="noStrike">
                <a:solidFill>
                  <a:srgbClr val="7030A0"/>
                </a:solidFill>
                <a:latin typeface="Helvetica Neue"/>
                <a:ea typeface="Helvetica Neue"/>
                <a:cs typeface="Helvetica Neue"/>
                <a:sym typeface="Helvetica Neue"/>
              </a:rPr>
              <a:t>u </a:t>
            </a:r>
            <a:r>
              <a:rPr b="1" i="1" lang="en" sz="1800" u="none" cap="none" strike="noStrike">
                <a:solidFill>
                  <a:srgbClr val="0070C0"/>
                </a:solidFill>
                <a:latin typeface="Helvetica Neue"/>
                <a:ea typeface="Helvetica Neue"/>
                <a:cs typeface="Helvetica Neue"/>
                <a:sym typeface="Helvetica Neue"/>
              </a:rPr>
              <a:t>M</a:t>
            </a:r>
            <a:r>
              <a:rPr b="1" i="0" lang="en" sz="1200" u="none" cap="none" strike="noStrike">
                <a:solidFill>
                  <a:srgbClr val="7030A0"/>
                </a:solidFill>
                <a:latin typeface="Helvetica Neue"/>
                <a:ea typeface="Helvetica Neue"/>
                <a:cs typeface="Helvetica Neue"/>
                <a:sym typeface="Helvetica Neue"/>
              </a:rPr>
              <a:t>c</a:t>
            </a:r>
            <a:r>
              <a:rPr b="0" i="0" lang="en" sz="2000" u="none" cap="none" strike="noStrike">
                <a:solidFill>
                  <a:schemeClr val="dk1"/>
                </a:solidFill>
                <a:latin typeface="Helvetica Neue"/>
                <a:ea typeface="Helvetica Neue"/>
                <a:cs typeface="Helvetica Neue"/>
                <a:sym typeface="Helvetica Neue"/>
              </a:rPr>
              <a:t> where </a:t>
            </a:r>
            <a:r>
              <a:rPr b="1" i="1" lang="en" sz="1800" u="none" cap="none" strike="noStrike">
                <a:solidFill>
                  <a:srgbClr val="0070C0"/>
                </a:solidFill>
                <a:latin typeface="Helvetica Neue"/>
                <a:ea typeface="Helvetica Neue"/>
                <a:cs typeface="Helvetica Neue"/>
                <a:sym typeface="Helvetica Neue"/>
              </a:rPr>
              <a:t>M</a:t>
            </a:r>
            <a:r>
              <a:rPr b="1" i="0" lang="en" sz="1200" u="none" cap="none" strike="noStrike">
                <a:solidFill>
                  <a:srgbClr val="7030A0"/>
                </a:solidFill>
                <a:latin typeface="Helvetica Neue"/>
                <a:ea typeface="Helvetica Neue"/>
                <a:cs typeface="Helvetica Neue"/>
                <a:sym typeface="Helvetica Neue"/>
              </a:rPr>
              <a:t>c</a:t>
            </a:r>
            <a:r>
              <a:rPr b="0" i="0" lang="en" sz="2000" u="none" cap="none" strike="noStrike">
                <a:solidFill>
                  <a:schemeClr val="dk1"/>
                </a:solidFill>
                <a:latin typeface="Helvetica Neue"/>
                <a:ea typeface="Helvetica Neue"/>
                <a:cs typeface="Helvetica Neue"/>
                <a:sym typeface="Helvetica Neue"/>
              </a:rPr>
              <a:t> is the influence vector of a cascade.</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rgbClr val="FF0000"/>
                </a:solidFill>
                <a:latin typeface="Helvetica Neue"/>
                <a:ea typeface="Helvetica Neue"/>
                <a:cs typeface="Helvetica Neue"/>
                <a:sym typeface="Helvetica Neue"/>
              </a:rPr>
              <a:t>The training algorithm propagates parameters between the cascade layer and node layer. </a:t>
            </a:r>
            <a:r>
              <a:rPr b="0" i="0" lang="en" sz="2000" u="none" cap="none" strike="noStrike">
                <a:solidFill>
                  <a:schemeClr val="dk1"/>
                </a:solidFill>
                <a:latin typeface="Helvetica Neue"/>
                <a:ea typeface="Helvetica Neue"/>
                <a:cs typeface="Helvetica Neue"/>
                <a:sym typeface="Helvetica Neue"/>
              </a:rPr>
              <a:t>A node (blue) is connected to all the cascades (yellow) in which it involves.</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p:txBody>
      </p:sp>
      <p:pic>
        <p:nvPicPr>
          <p:cNvPr descr="two_layers.png" id="207" name="Google Shape;207;p22"/>
          <p:cNvPicPr preferRelativeResize="0"/>
          <p:nvPr/>
        </p:nvPicPr>
        <p:blipFill rotWithShape="1">
          <a:blip r:embed="rId3">
            <a:alphaModFix/>
          </a:blip>
          <a:srcRect b="0" l="0" r="0" t="0"/>
          <a:stretch/>
        </p:blipFill>
        <p:spPr>
          <a:xfrm>
            <a:off x="2259950" y="4832000"/>
            <a:ext cx="4727374" cy="15765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3"/>
          <p:cNvSpPr txBox="1"/>
          <p:nvPr/>
        </p:nvSpPr>
        <p:spPr>
          <a:xfrm>
            <a:off x="0" y="405900"/>
            <a:ext cx="91440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675"/>
              <a:buFont typeface="Helvetica Neue"/>
              <a:buNone/>
            </a:pPr>
            <a:r>
              <a:rPr b="0" i="0" lang="en" sz="2700" u="none" cap="none" strike="noStrike">
                <a:solidFill>
                  <a:srgbClr val="C00000"/>
                </a:solidFill>
                <a:latin typeface="Helvetica Neue"/>
                <a:ea typeface="Helvetica Neue"/>
                <a:cs typeface="Helvetica Neue"/>
                <a:sym typeface="Helvetica Neue"/>
              </a:rPr>
              <a:t>Response Times Drawn from Expo Distribution</a:t>
            </a:r>
            <a:endParaRPr/>
          </a:p>
        </p:txBody>
      </p:sp>
      <p:sp>
        <p:nvSpPr>
          <p:cNvPr id="214" name="Google Shape;214;p23"/>
          <p:cNvSpPr/>
          <p:nvPr/>
        </p:nvSpPr>
        <p:spPr>
          <a:xfrm>
            <a:off x="76200" y="1104900"/>
            <a:ext cx="8991600" cy="3975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chemeClr val="dk1"/>
                </a:solidFill>
                <a:latin typeface="Helvetica Neue"/>
                <a:ea typeface="Helvetica Neue"/>
                <a:cs typeface="Helvetica Neue"/>
                <a:sym typeface="Helvetica Neue"/>
              </a:rPr>
              <a:t>Given an information cascade                                                where the i-th node        has response time      , the likelihood of observing a cascade is</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     where the </a:t>
            </a:r>
            <a:r>
              <a:rPr b="1" i="0" lang="en" sz="1800" u="none" cap="none" strike="noStrike">
                <a:solidFill>
                  <a:srgbClr val="FF0000"/>
                </a:solidFill>
                <a:latin typeface="Helvetica Neue"/>
                <a:ea typeface="Helvetica Neue"/>
                <a:cs typeface="Helvetica Neue"/>
                <a:sym typeface="Helvetica Neue"/>
              </a:rPr>
              <a:t>negative</a:t>
            </a:r>
            <a:r>
              <a:rPr b="0" i="0" lang="en" sz="1800" u="none" cap="none" strike="noStrike">
                <a:solidFill>
                  <a:srgbClr val="000000"/>
                </a:solidFill>
                <a:latin typeface="Helvetica Neue"/>
                <a:ea typeface="Helvetica Neue"/>
                <a:cs typeface="Helvetica Neue"/>
                <a:sym typeface="Helvetica Neue"/>
              </a:rPr>
              <a:t> nodes              can be </a:t>
            </a:r>
            <a:r>
              <a:rPr b="1" i="0" lang="en" sz="1800" u="none" cap="none" strike="noStrike">
                <a:solidFill>
                  <a:srgbClr val="FF0000"/>
                </a:solidFill>
                <a:latin typeface="Helvetica Neue"/>
                <a:ea typeface="Helvetica Neue"/>
                <a:cs typeface="Helvetica Neue"/>
                <a:sym typeface="Helvetica Neue"/>
              </a:rPr>
              <a:t>approximated</a:t>
            </a:r>
            <a:r>
              <a:rPr b="0" i="0" lang="en" sz="1800" u="none" cap="none" strike="noStrike">
                <a:solidFill>
                  <a:srgbClr val="000000"/>
                </a:solidFill>
                <a:latin typeface="Helvetica Neue"/>
                <a:ea typeface="Helvetica Neue"/>
                <a:cs typeface="Helvetica Neue"/>
                <a:sym typeface="Helvetica Neue"/>
              </a:rPr>
              <a:t> by drawing a set of samples, i.e.          in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chemeClr val="dk1"/>
                </a:solidFill>
                <a:latin typeface="Helvetica Neue"/>
                <a:ea typeface="Helvetica Neue"/>
                <a:cs typeface="Helvetica Neue"/>
                <a:sym typeface="Helvetica Neue"/>
              </a:rPr>
              <a:t>The probability density function is the exponential distribution</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45720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45720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     </a:t>
            </a:r>
            <a:endParaRPr/>
          </a:p>
          <a:p>
            <a:pPr indent="0" lvl="0" marL="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      where the                               is the sigmoid function with a scaling parameter w and             represents the inner product in vector space.</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p:txBody>
      </p:sp>
      <p:pic>
        <p:nvPicPr>
          <p:cNvPr id="215" name="Google Shape;215;p23"/>
          <p:cNvPicPr preferRelativeResize="0"/>
          <p:nvPr/>
        </p:nvPicPr>
        <p:blipFill rotWithShape="1">
          <a:blip r:embed="rId3">
            <a:alphaModFix/>
          </a:blip>
          <a:srcRect b="0" l="0" r="0" t="0"/>
          <a:stretch/>
        </p:blipFill>
        <p:spPr>
          <a:xfrm>
            <a:off x="3961590" y="1104900"/>
            <a:ext cx="3245821" cy="403861"/>
          </a:xfrm>
          <a:prstGeom prst="rect">
            <a:avLst/>
          </a:prstGeom>
          <a:noFill/>
          <a:ln>
            <a:noFill/>
          </a:ln>
        </p:spPr>
      </p:pic>
      <p:pic>
        <p:nvPicPr>
          <p:cNvPr id="216" name="Google Shape;216;p23"/>
          <p:cNvPicPr preferRelativeResize="0"/>
          <p:nvPr/>
        </p:nvPicPr>
        <p:blipFill rotWithShape="1">
          <a:blip r:embed="rId4">
            <a:alphaModFix/>
          </a:blip>
          <a:srcRect b="0" l="0" r="0" t="0"/>
          <a:stretch/>
        </p:blipFill>
        <p:spPr>
          <a:xfrm>
            <a:off x="1217325" y="1403150"/>
            <a:ext cx="381000" cy="409473"/>
          </a:xfrm>
          <a:prstGeom prst="rect">
            <a:avLst/>
          </a:prstGeom>
          <a:noFill/>
          <a:ln>
            <a:noFill/>
          </a:ln>
        </p:spPr>
      </p:pic>
      <p:pic>
        <p:nvPicPr>
          <p:cNvPr id="217" name="Google Shape;217;p23"/>
          <p:cNvPicPr preferRelativeResize="0"/>
          <p:nvPr/>
        </p:nvPicPr>
        <p:blipFill rotWithShape="1">
          <a:blip r:embed="rId5">
            <a:alphaModFix/>
          </a:blip>
          <a:srcRect b="0" l="0" r="0" t="0"/>
          <a:stretch/>
        </p:blipFill>
        <p:spPr>
          <a:xfrm>
            <a:off x="3798300" y="1452400"/>
            <a:ext cx="295201" cy="409473"/>
          </a:xfrm>
          <a:prstGeom prst="rect">
            <a:avLst/>
          </a:prstGeom>
          <a:noFill/>
          <a:ln>
            <a:noFill/>
          </a:ln>
        </p:spPr>
      </p:pic>
      <p:pic>
        <p:nvPicPr>
          <p:cNvPr id="218" name="Google Shape;218;p23"/>
          <p:cNvPicPr preferRelativeResize="0"/>
          <p:nvPr/>
        </p:nvPicPr>
        <p:blipFill rotWithShape="1">
          <a:blip r:embed="rId6">
            <a:alphaModFix/>
          </a:blip>
          <a:srcRect b="0" l="0" r="0" t="0"/>
          <a:stretch/>
        </p:blipFill>
        <p:spPr>
          <a:xfrm>
            <a:off x="2299913" y="1861963"/>
            <a:ext cx="3890433" cy="1037360"/>
          </a:xfrm>
          <a:prstGeom prst="rect">
            <a:avLst/>
          </a:prstGeom>
          <a:noFill/>
          <a:ln>
            <a:noFill/>
          </a:ln>
        </p:spPr>
      </p:pic>
      <p:pic>
        <p:nvPicPr>
          <p:cNvPr id="219" name="Google Shape;219;p23"/>
          <p:cNvPicPr preferRelativeResize="0"/>
          <p:nvPr/>
        </p:nvPicPr>
        <p:blipFill rotWithShape="1">
          <a:blip r:embed="rId7">
            <a:alphaModFix/>
          </a:blip>
          <a:srcRect b="0" l="0" r="0" t="0"/>
          <a:stretch/>
        </p:blipFill>
        <p:spPr>
          <a:xfrm>
            <a:off x="1980838" y="4327425"/>
            <a:ext cx="4532086" cy="818945"/>
          </a:xfrm>
          <a:prstGeom prst="rect">
            <a:avLst/>
          </a:prstGeom>
          <a:noFill/>
          <a:ln>
            <a:noFill/>
          </a:ln>
        </p:spPr>
      </p:pic>
      <p:pic>
        <p:nvPicPr>
          <p:cNvPr id="220" name="Google Shape;220;p23"/>
          <p:cNvPicPr preferRelativeResize="0"/>
          <p:nvPr/>
        </p:nvPicPr>
        <p:blipFill rotWithShape="1">
          <a:blip r:embed="rId8">
            <a:alphaModFix/>
          </a:blip>
          <a:srcRect b="0" l="0" r="0" t="0"/>
          <a:stretch/>
        </p:blipFill>
        <p:spPr>
          <a:xfrm>
            <a:off x="1874250" y="5194188"/>
            <a:ext cx="1846187" cy="457200"/>
          </a:xfrm>
          <a:prstGeom prst="rect">
            <a:avLst/>
          </a:prstGeom>
          <a:noFill/>
          <a:ln>
            <a:noFill/>
          </a:ln>
        </p:spPr>
      </p:pic>
      <p:pic>
        <p:nvPicPr>
          <p:cNvPr id="221" name="Google Shape;221;p23"/>
          <p:cNvPicPr preferRelativeResize="0"/>
          <p:nvPr/>
        </p:nvPicPr>
        <p:blipFill rotWithShape="1">
          <a:blip r:embed="rId9">
            <a:alphaModFix/>
          </a:blip>
          <a:srcRect b="0" l="0" r="0" t="0"/>
          <a:stretch/>
        </p:blipFill>
        <p:spPr>
          <a:xfrm>
            <a:off x="2299925" y="5588200"/>
            <a:ext cx="571500" cy="428518"/>
          </a:xfrm>
          <a:prstGeom prst="rect">
            <a:avLst/>
          </a:prstGeom>
          <a:noFill/>
          <a:ln>
            <a:noFill/>
          </a:ln>
        </p:spPr>
      </p:pic>
      <p:pic>
        <p:nvPicPr>
          <p:cNvPr id="222" name="Google Shape;222;p23"/>
          <p:cNvPicPr preferRelativeResize="0"/>
          <p:nvPr/>
        </p:nvPicPr>
        <p:blipFill rotWithShape="1">
          <a:blip r:embed="rId10">
            <a:alphaModFix/>
          </a:blip>
          <a:srcRect b="0" l="0" r="0" t="0"/>
          <a:stretch/>
        </p:blipFill>
        <p:spPr>
          <a:xfrm>
            <a:off x="3401375" y="2954475"/>
            <a:ext cx="685526" cy="381000"/>
          </a:xfrm>
          <a:prstGeom prst="rect">
            <a:avLst/>
          </a:prstGeom>
          <a:noFill/>
          <a:ln>
            <a:noFill/>
          </a:ln>
        </p:spPr>
      </p:pic>
      <p:pic>
        <p:nvPicPr>
          <p:cNvPr id="223" name="Google Shape;223;p23"/>
          <p:cNvPicPr preferRelativeResize="0"/>
          <p:nvPr/>
        </p:nvPicPr>
        <p:blipFill rotWithShape="1">
          <a:blip r:embed="rId11">
            <a:alphaModFix/>
          </a:blip>
          <a:srcRect b="0" l="0" r="0" t="0"/>
          <a:stretch/>
        </p:blipFill>
        <p:spPr>
          <a:xfrm>
            <a:off x="1608975" y="3262823"/>
            <a:ext cx="380971" cy="332268"/>
          </a:xfrm>
          <a:prstGeom prst="rect">
            <a:avLst/>
          </a:prstGeom>
          <a:noFill/>
          <a:ln>
            <a:noFill/>
          </a:ln>
        </p:spPr>
      </p:pic>
      <p:pic>
        <p:nvPicPr>
          <p:cNvPr id="224" name="Google Shape;224;p23"/>
          <p:cNvPicPr preferRelativeResize="0"/>
          <p:nvPr/>
        </p:nvPicPr>
        <p:blipFill rotWithShape="1">
          <a:blip r:embed="rId12">
            <a:alphaModFix/>
          </a:blip>
          <a:srcRect b="0" l="0" r="0" t="0"/>
          <a:stretch/>
        </p:blipFill>
        <p:spPr>
          <a:xfrm>
            <a:off x="2299925" y="3257560"/>
            <a:ext cx="685629" cy="3428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4"/>
          <p:cNvSpPr txBox="1"/>
          <p:nvPr/>
        </p:nvSpPr>
        <p:spPr>
          <a:xfrm>
            <a:off x="0" y="405900"/>
            <a:ext cx="91440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Maximum Likelihood Estimation</a:t>
            </a:r>
            <a:endParaRPr/>
          </a:p>
        </p:txBody>
      </p:sp>
      <p:sp>
        <p:nvSpPr>
          <p:cNvPr id="231" name="Google Shape;231;p24"/>
          <p:cNvSpPr/>
          <p:nvPr/>
        </p:nvSpPr>
        <p:spPr>
          <a:xfrm>
            <a:off x="283175" y="1104900"/>
            <a:ext cx="8708400" cy="3975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chemeClr val="dk1"/>
                </a:solidFill>
                <a:latin typeface="Helvetica Neue"/>
                <a:ea typeface="Helvetica Neue"/>
                <a:cs typeface="Helvetica Neue"/>
                <a:sym typeface="Helvetica Neue"/>
              </a:rPr>
              <a:t>We maximize the likelihood which factorizes into the product of the likelihoods of K cascades</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355600" lvl="1" marL="91440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The input of the model is the </a:t>
            </a:r>
            <a:r>
              <a:rPr b="0" i="1" lang="en" sz="2000" u="none" cap="none" strike="noStrike">
                <a:solidFill>
                  <a:srgbClr val="FF0000"/>
                </a:solidFill>
                <a:latin typeface="Helvetica Neue"/>
                <a:ea typeface="Helvetica Neue"/>
                <a:cs typeface="Helvetica Neue"/>
                <a:sym typeface="Helvetica Neue"/>
              </a:rPr>
              <a:t>response times</a:t>
            </a:r>
            <a:r>
              <a:rPr b="0" i="0" lang="en" sz="2000" u="none" cap="none" strike="noStrike">
                <a:solidFill>
                  <a:schemeClr val="dk1"/>
                </a:solidFill>
                <a:latin typeface="Helvetica Neue"/>
                <a:ea typeface="Helvetica Neue"/>
                <a:cs typeface="Helvetica Neue"/>
                <a:sym typeface="Helvetica Neue"/>
              </a:rPr>
              <a:t> of the nodes to every cascade. This is a practical setting when the underlying network topology is incomplete or hidden during the information propagation process.</a:t>
            </a:r>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355600" lvl="1" marL="91440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The parameter space                              does not have any restriction thanks to the adoption of the sigmoid function.</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p:txBody>
      </p:sp>
      <p:pic>
        <p:nvPicPr>
          <p:cNvPr id="232" name="Google Shape;232;p24"/>
          <p:cNvPicPr preferRelativeResize="0"/>
          <p:nvPr/>
        </p:nvPicPr>
        <p:blipFill rotWithShape="1">
          <a:blip r:embed="rId3">
            <a:alphaModFix/>
          </a:blip>
          <a:srcRect b="0" l="0" r="0" t="0"/>
          <a:stretch/>
        </p:blipFill>
        <p:spPr>
          <a:xfrm>
            <a:off x="2473350" y="1948825"/>
            <a:ext cx="4071264" cy="1323501"/>
          </a:xfrm>
          <a:prstGeom prst="rect">
            <a:avLst/>
          </a:prstGeom>
          <a:noFill/>
          <a:ln>
            <a:noFill/>
          </a:ln>
        </p:spPr>
      </p:pic>
      <p:pic>
        <p:nvPicPr>
          <p:cNvPr id="233" name="Google Shape;233;p24"/>
          <p:cNvPicPr preferRelativeResize="0"/>
          <p:nvPr/>
        </p:nvPicPr>
        <p:blipFill rotWithShape="1">
          <a:blip r:embed="rId4">
            <a:alphaModFix/>
          </a:blip>
          <a:srcRect b="0" l="0" r="0" t="0"/>
          <a:stretch/>
        </p:blipFill>
        <p:spPr>
          <a:xfrm>
            <a:off x="3504350" y="5079900"/>
            <a:ext cx="1856214" cy="285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5"/>
          <p:cNvSpPr/>
          <p:nvPr/>
        </p:nvSpPr>
        <p:spPr>
          <a:xfrm>
            <a:off x="76200" y="1104900"/>
            <a:ext cx="8991600" cy="3975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chemeClr val="dk1"/>
                </a:solidFill>
                <a:latin typeface="Helvetica Neue"/>
                <a:ea typeface="Helvetica Neue"/>
                <a:cs typeface="Helvetica Neue"/>
                <a:sym typeface="Helvetica Neue"/>
              </a:rPr>
              <a:t>The partial derivative of this objective function over a particular        becomes</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     </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     which is a weighted sum of the terms in the form of                        .</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355600" lvl="1" marL="91440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Given the value of t,                     depends only on        and       </a:t>
            </a:r>
            <a:endParaRPr/>
          </a:p>
          <a:p>
            <a:pPr indent="-355600" lvl="1" marL="91440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The SGA updates can operate on a bipartite graph where node u and cascade c are connected if                     </a:t>
            </a:r>
            <a:endParaRPr/>
          </a:p>
          <a:p>
            <a:pPr indent="45720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45720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     </a:t>
            </a:r>
            <a:endParaRPr/>
          </a:p>
          <a:p>
            <a:pPr indent="0" lvl="0" marL="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      </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p:txBody>
      </p:sp>
      <p:sp>
        <p:nvSpPr>
          <p:cNvPr id="239" name="Google Shape;239;p25"/>
          <p:cNvSpPr txBox="1"/>
          <p:nvPr/>
        </p:nvSpPr>
        <p:spPr>
          <a:xfrm>
            <a:off x="173550" y="453575"/>
            <a:ext cx="8894100" cy="58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Stochastic Gradient Ascent Algorithm</a:t>
            </a:r>
            <a:endParaRPr/>
          </a:p>
          <a:p>
            <a:pPr indent="0" lvl="0" marL="0" marR="0" rtl="0" algn="ctr">
              <a:lnSpc>
                <a:spcPct val="100000"/>
              </a:lnSpc>
              <a:spcBef>
                <a:spcPts val="0"/>
              </a:spcBef>
              <a:spcAft>
                <a:spcPts val="0"/>
              </a:spcAft>
              <a:buClr>
                <a:srgbClr val="C00000"/>
              </a:buClr>
              <a:buSzPts val="2700"/>
              <a:buFont typeface="Helvetica Neue"/>
              <a:buNone/>
            </a:pPr>
            <a:r>
              <a:t/>
            </a:r>
            <a:endParaRPr b="0" i="0" sz="2700" u="none" cap="none" strike="noStrike">
              <a:solidFill>
                <a:srgbClr val="C00000"/>
              </a:solidFill>
              <a:latin typeface="Helvetica Neue"/>
              <a:ea typeface="Helvetica Neue"/>
              <a:cs typeface="Helvetica Neue"/>
              <a:sym typeface="Helvetica Neue"/>
            </a:endParaRPr>
          </a:p>
        </p:txBody>
      </p:sp>
      <p:pic>
        <p:nvPicPr>
          <p:cNvPr id="240" name="Google Shape;240;p25"/>
          <p:cNvPicPr preferRelativeResize="0"/>
          <p:nvPr/>
        </p:nvPicPr>
        <p:blipFill rotWithShape="1">
          <a:blip r:embed="rId3">
            <a:alphaModFix/>
          </a:blip>
          <a:srcRect b="0" l="0" r="0" t="0"/>
          <a:stretch/>
        </p:blipFill>
        <p:spPr>
          <a:xfrm>
            <a:off x="1664325" y="1908425"/>
            <a:ext cx="5687184" cy="1021822"/>
          </a:xfrm>
          <a:prstGeom prst="rect">
            <a:avLst/>
          </a:prstGeom>
          <a:noFill/>
          <a:ln>
            <a:noFill/>
          </a:ln>
        </p:spPr>
      </p:pic>
      <p:pic>
        <p:nvPicPr>
          <p:cNvPr id="241" name="Google Shape;241;p25"/>
          <p:cNvPicPr preferRelativeResize="0"/>
          <p:nvPr/>
        </p:nvPicPr>
        <p:blipFill rotWithShape="1">
          <a:blip r:embed="rId4">
            <a:alphaModFix/>
          </a:blip>
          <a:srcRect b="0" l="0" r="0" t="0"/>
          <a:stretch/>
        </p:blipFill>
        <p:spPr>
          <a:xfrm>
            <a:off x="6554850" y="3162300"/>
            <a:ext cx="1275605" cy="533187"/>
          </a:xfrm>
          <a:prstGeom prst="rect">
            <a:avLst/>
          </a:prstGeom>
          <a:noFill/>
          <a:ln>
            <a:noFill/>
          </a:ln>
        </p:spPr>
      </p:pic>
      <p:pic>
        <p:nvPicPr>
          <p:cNvPr descr="two_layers.png" id="242" name="Google Shape;242;p25"/>
          <p:cNvPicPr preferRelativeResize="0"/>
          <p:nvPr/>
        </p:nvPicPr>
        <p:blipFill rotWithShape="1">
          <a:blip r:embed="rId5">
            <a:alphaModFix/>
          </a:blip>
          <a:srcRect b="0" l="0" r="0" t="0"/>
          <a:stretch/>
        </p:blipFill>
        <p:spPr>
          <a:xfrm>
            <a:off x="2149150" y="5079900"/>
            <a:ext cx="4727374" cy="1576598"/>
          </a:xfrm>
          <a:prstGeom prst="rect">
            <a:avLst/>
          </a:prstGeom>
          <a:noFill/>
          <a:ln>
            <a:noFill/>
          </a:ln>
        </p:spPr>
      </p:pic>
      <p:pic>
        <p:nvPicPr>
          <p:cNvPr id="243" name="Google Shape;243;p25"/>
          <p:cNvPicPr preferRelativeResize="0"/>
          <p:nvPr/>
        </p:nvPicPr>
        <p:blipFill rotWithShape="1">
          <a:blip r:embed="rId6">
            <a:alphaModFix/>
          </a:blip>
          <a:srcRect b="0" l="0" r="0" t="0"/>
          <a:stretch/>
        </p:blipFill>
        <p:spPr>
          <a:xfrm>
            <a:off x="6441150" y="3841163"/>
            <a:ext cx="405543" cy="327845"/>
          </a:xfrm>
          <a:prstGeom prst="rect">
            <a:avLst/>
          </a:prstGeom>
          <a:noFill/>
          <a:ln>
            <a:noFill/>
          </a:ln>
        </p:spPr>
      </p:pic>
      <p:pic>
        <p:nvPicPr>
          <p:cNvPr id="244" name="Google Shape;244;p25"/>
          <p:cNvPicPr preferRelativeResize="0"/>
          <p:nvPr/>
        </p:nvPicPr>
        <p:blipFill rotWithShape="1">
          <a:blip r:embed="rId7">
            <a:alphaModFix/>
          </a:blip>
          <a:srcRect b="0" l="0" r="0" t="0"/>
          <a:stretch/>
        </p:blipFill>
        <p:spPr>
          <a:xfrm>
            <a:off x="7433625" y="3858513"/>
            <a:ext cx="372447" cy="293218"/>
          </a:xfrm>
          <a:prstGeom prst="rect">
            <a:avLst/>
          </a:prstGeom>
          <a:noFill/>
          <a:ln>
            <a:noFill/>
          </a:ln>
        </p:spPr>
      </p:pic>
      <p:pic>
        <p:nvPicPr>
          <p:cNvPr id="245" name="Google Shape;245;p25"/>
          <p:cNvPicPr preferRelativeResize="0"/>
          <p:nvPr/>
        </p:nvPicPr>
        <p:blipFill rotWithShape="1">
          <a:blip r:embed="rId8">
            <a:alphaModFix/>
          </a:blip>
          <a:srcRect b="0" l="0" r="0" t="0"/>
          <a:stretch/>
        </p:blipFill>
        <p:spPr>
          <a:xfrm>
            <a:off x="4281101" y="4535600"/>
            <a:ext cx="1337963" cy="293137"/>
          </a:xfrm>
          <a:prstGeom prst="rect">
            <a:avLst/>
          </a:prstGeom>
          <a:noFill/>
          <a:ln>
            <a:noFill/>
          </a:ln>
        </p:spPr>
      </p:pic>
      <p:pic>
        <p:nvPicPr>
          <p:cNvPr id="246" name="Google Shape;246;p25"/>
          <p:cNvPicPr preferRelativeResize="0"/>
          <p:nvPr/>
        </p:nvPicPr>
        <p:blipFill rotWithShape="1">
          <a:blip r:embed="rId9">
            <a:alphaModFix/>
          </a:blip>
          <a:srcRect b="0" l="0" r="0" t="0"/>
          <a:stretch/>
        </p:blipFill>
        <p:spPr>
          <a:xfrm>
            <a:off x="7732525" y="1181088"/>
            <a:ext cx="372447" cy="293218"/>
          </a:xfrm>
          <a:prstGeom prst="rect">
            <a:avLst/>
          </a:prstGeom>
          <a:noFill/>
          <a:ln>
            <a:noFill/>
          </a:ln>
        </p:spPr>
      </p:pic>
      <p:pic>
        <p:nvPicPr>
          <p:cNvPr id="247" name="Google Shape;247;p25"/>
          <p:cNvPicPr preferRelativeResize="0"/>
          <p:nvPr/>
        </p:nvPicPr>
        <p:blipFill rotWithShape="1">
          <a:blip r:embed="rId4">
            <a:alphaModFix/>
          </a:blip>
          <a:srcRect b="0" l="0" r="0" t="0"/>
          <a:stretch/>
        </p:blipFill>
        <p:spPr>
          <a:xfrm>
            <a:off x="3108875" y="3662275"/>
            <a:ext cx="1275605" cy="5331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6"/>
          <p:cNvSpPr txBox="1"/>
          <p:nvPr/>
        </p:nvSpPr>
        <p:spPr>
          <a:xfrm>
            <a:off x="173550" y="453575"/>
            <a:ext cx="8894100" cy="58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675"/>
              <a:buFont typeface="Helvetica Neue"/>
              <a:buNone/>
            </a:pPr>
            <a:r>
              <a:rPr b="0" i="0" lang="en" sz="2700" u="none" cap="none" strike="noStrike">
                <a:solidFill>
                  <a:srgbClr val="C00000"/>
                </a:solidFill>
                <a:latin typeface="Helvetica Neue"/>
                <a:ea typeface="Helvetica Neue"/>
                <a:cs typeface="Helvetica Neue"/>
                <a:sym typeface="Helvetica Neue"/>
              </a:rPr>
              <a:t>Parallelization Scheme for Distributed Memory Machines</a:t>
            </a:r>
            <a:endParaRPr/>
          </a:p>
          <a:p>
            <a:pPr indent="0" lvl="0" marL="0" marR="0" rtl="0" algn="ctr">
              <a:lnSpc>
                <a:spcPct val="100000"/>
              </a:lnSpc>
              <a:spcBef>
                <a:spcPts val="0"/>
              </a:spcBef>
              <a:spcAft>
                <a:spcPts val="0"/>
              </a:spcAft>
              <a:buClr>
                <a:srgbClr val="C00000"/>
              </a:buClr>
              <a:buSzPts val="2700"/>
              <a:buFont typeface="Helvetica Neue"/>
              <a:buNone/>
            </a:pPr>
            <a:r>
              <a:t/>
            </a:r>
            <a:endParaRPr b="0" i="0" sz="2700" u="none" cap="none" strike="noStrike">
              <a:solidFill>
                <a:srgbClr val="C00000"/>
              </a:solidFill>
              <a:latin typeface="Helvetica Neue"/>
              <a:ea typeface="Helvetica Neue"/>
              <a:cs typeface="Helvetica Neue"/>
              <a:sym typeface="Helvetica Neue"/>
            </a:endParaRPr>
          </a:p>
        </p:txBody>
      </p:sp>
      <p:pic>
        <p:nvPicPr>
          <p:cNvPr descr="propagation_node_casc.png" id="254" name="Google Shape;254;p26"/>
          <p:cNvPicPr preferRelativeResize="0"/>
          <p:nvPr/>
        </p:nvPicPr>
        <p:blipFill rotWithShape="1">
          <a:blip r:embed="rId3">
            <a:alphaModFix/>
          </a:blip>
          <a:srcRect b="0" l="0" r="0" t="0"/>
          <a:stretch/>
        </p:blipFill>
        <p:spPr>
          <a:xfrm>
            <a:off x="750076" y="1941201"/>
            <a:ext cx="7695053" cy="4486726"/>
          </a:xfrm>
          <a:prstGeom prst="rect">
            <a:avLst/>
          </a:prstGeom>
          <a:noFill/>
          <a:ln>
            <a:noFill/>
          </a:ln>
        </p:spPr>
      </p:pic>
      <p:sp>
        <p:nvSpPr>
          <p:cNvPr id="255" name="Google Shape;255;p26"/>
          <p:cNvSpPr/>
          <p:nvPr/>
        </p:nvSpPr>
        <p:spPr>
          <a:xfrm>
            <a:off x="0" y="1104900"/>
            <a:ext cx="8991600" cy="3975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chemeClr val="dk1"/>
                </a:solidFill>
                <a:latin typeface="Helvetica Neue"/>
                <a:ea typeface="Helvetica Neue"/>
                <a:cs typeface="Helvetica Neue"/>
                <a:sym typeface="Helvetica Neue"/>
              </a:rPr>
              <a:t>Asynchronous communication occurs between different process</a:t>
            </a:r>
            <a:r>
              <a:rPr lang="en" sz="2000">
                <a:solidFill>
                  <a:schemeClr val="dk1"/>
                </a:solidFill>
                <a:latin typeface="Helvetica Neue"/>
                <a:ea typeface="Helvetica Neue"/>
                <a:cs typeface="Helvetica Neue"/>
                <a:sym typeface="Helvetica Neue"/>
              </a:rPr>
              <a:t>or</a:t>
            </a:r>
            <a:r>
              <a:rPr b="0" i="0" lang="en" sz="2000" u="none" cap="none" strike="noStrike">
                <a:solidFill>
                  <a:schemeClr val="dk1"/>
                </a:solidFill>
                <a:latin typeface="Helvetica Neue"/>
                <a:ea typeface="Helvetica Neue"/>
                <a:cs typeface="Helvetica Neue"/>
                <a:sym typeface="Helvetica Neue"/>
              </a:rPr>
              <a:t>s while each processor does internal computations. </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7"/>
          <p:cNvSpPr txBox="1"/>
          <p:nvPr/>
        </p:nvSpPr>
        <p:spPr>
          <a:xfrm>
            <a:off x="249750" y="453575"/>
            <a:ext cx="8730900" cy="58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AMOS Supercomputer @ Rensselaer</a:t>
            </a:r>
            <a:endParaRPr/>
          </a:p>
        </p:txBody>
      </p:sp>
      <p:sp>
        <p:nvSpPr>
          <p:cNvPr id="262" name="Google Shape;262;p27"/>
          <p:cNvSpPr/>
          <p:nvPr/>
        </p:nvSpPr>
        <p:spPr>
          <a:xfrm>
            <a:off x="417275" y="1159250"/>
            <a:ext cx="8291400" cy="1236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Helvetica Neue"/>
              <a:buChar char="➢"/>
            </a:pPr>
            <a:r>
              <a:rPr b="1" i="0" lang="en" sz="2000" u="none" cap="none" strike="noStrike">
                <a:solidFill>
                  <a:srgbClr val="FF0000"/>
                </a:solidFill>
                <a:latin typeface="Helvetica Neue"/>
                <a:ea typeface="Helvetica Neue"/>
                <a:cs typeface="Helvetica Neue"/>
                <a:sym typeface="Helvetica Neue"/>
              </a:rPr>
              <a:t>Advanced Multiprocessing Optimized System (AMOS)</a:t>
            </a:r>
            <a:r>
              <a:rPr b="0" i="0" lang="en" sz="2000" u="none" cap="none" strike="noStrike">
                <a:solidFill>
                  <a:srgbClr val="000000"/>
                </a:solidFill>
                <a:latin typeface="Helvetica Neue"/>
                <a:ea typeface="Helvetica Neue"/>
                <a:cs typeface="Helvetica Neue"/>
                <a:sym typeface="Helvetica Neue"/>
              </a:rPr>
              <a:t> is named after Amos Eaton, natural scientist, educator, and co-founder of the Rensselaer school.</a:t>
            </a:r>
            <a:endParaRPr/>
          </a:p>
          <a:p>
            <a:pPr indent="-342900" lvl="0" marL="342900" marR="0" rtl="0" algn="l">
              <a:lnSpc>
                <a:spcPct val="100000"/>
              </a:lnSpc>
              <a:spcBef>
                <a:spcPts val="0"/>
              </a:spcBef>
              <a:spcAft>
                <a:spcPts val="0"/>
              </a:spcAft>
              <a:buClr>
                <a:srgbClr val="000000"/>
              </a:buClr>
              <a:buSzPts val="2000"/>
              <a:buFont typeface="Helvetica Neue"/>
              <a:buChar char="➢"/>
            </a:pPr>
            <a:r>
              <a:rPr b="0" i="0" lang="en" sz="2000" u="none" cap="none" strike="noStrike">
                <a:solidFill>
                  <a:srgbClr val="000000"/>
                </a:solidFill>
                <a:latin typeface="Helvetica Neue"/>
                <a:ea typeface="Helvetica Neue"/>
                <a:cs typeface="Helvetica Neue"/>
                <a:sym typeface="Helvetica Neue"/>
              </a:rPr>
              <a:t>Ranked </a:t>
            </a:r>
            <a:r>
              <a:rPr b="1" i="0" lang="en" sz="2000" u="none" cap="none" strike="noStrike">
                <a:solidFill>
                  <a:srgbClr val="000000"/>
                </a:solidFill>
                <a:latin typeface="Helvetica Neue"/>
                <a:ea typeface="Helvetica Neue"/>
                <a:cs typeface="Helvetica Neue"/>
                <a:sym typeface="Helvetica Neue"/>
              </a:rPr>
              <a:t>No. 1</a:t>
            </a:r>
            <a:r>
              <a:rPr b="0" i="0" lang="en" sz="2000" u="none" cap="none" strike="noStrike">
                <a:solidFill>
                  <a:srgbClr val="000000"/>
                </a:solidFill>
                <a:latin typeface="Helvetica Neue"/>
                <a:ea typeface="Helvetica Neue"/>
                <a:cs typeface="Helvetica Neue"/>
                <a:sym typeface="Helvetica Neue"/>
              </a:rPr>
              <a:t> among supercomputers at private American academic institutions and </a:t>
            </a:r>
            <a:r>
              <a:rPr b="1" i="0" lang="en" sz="2000" u="none" cap="none" strike="noStrike">
                <a:solidFill>
                  <a:srgbClr val="000000"/>
                </a:solidFill>
                <a:latin typeface="Helvetica Neue"/>
                <a:ea typeface="Helvetica Neue"/>
                <a:cs typeface="Helvetica Neue"/>
                <a:sym typeface="Helvetica Neue"/>
              </a:rPr>
              <a:t>No. 3</a:t>
            </a:r>
            <a:r>
              <a:rPr b="0" i="0" lang="en" sz="2000" u="none" cap="none" strike="noStrike">
                <a:solidFill>
                  <a:srgbClr val="000000"/>
                </a:solidFill>
                <a:latin typeface="Helvetica Neue"/>
                <a:ea typeface="Helvetica Neue"/>
                <a:cs typeface="Helvetica Neue"/>
                <a:sym typeface="Helvetica Neue"/>
              </a:rPr>
              <a:t> among supercomputers at American academic institutions.</a:t>
            </a:r>
            <a:endParaRPr/>
          </a:p>
          <a:p>
            <a:pPr indent="-342900" lvl="0" marL="342900" marR="0" rtl="0" algn="l">
              <a:lnSpc>
                <a:spcPct val="100000"/>
              </a:lnSpc>
              <a:spcBef>
                <a:spcPts val="0"/>
              </a:spcBef>
              <a:spcAft>
                <a:spcPts val="0"/>
              </a:spcAft>
              <a:buClr>
                <a:srgbClr val="000000"/>
              </a:buClr>
              <a:buSzPts val="2000"/>
              <a:buFont typeface="Helvetica Neue"/>
              <a:buChar char="➢"/>
            </a:pPr>
            <a:r>
              <a:rPr b="0" i="0" lang="en" sz="2000" u="none" cap="none" strike="noStrike">
                <a:solidFill>
                  <a:srgbClr val="000000"/>
                </a:solidFill>
                <a:latin typeface="Helvetica Neue"/>
                <a:ea typeface="Helvetica Neue"/>
                <a:cs typeface="Helvetica Neue"/>
                <a:sym typeface="Helvetica Neue"/>
              </a:rPr>
              <a:t>The system is 5-rack, </a:t>
            </a:r>
            <a:r>
              <a:rPr b="1" i="0" lang="en" sz="2000" u="none" cap="none" strike="noStrike">
                <a:solidFill>
                  <a:srgbClr val="000000"/>
                </a:solidFill>
                <a:latin typeface="Helvetica Neue"/>
                <a:ea typeface="Helvetica Neue"/>
                <a:cs typeface="Helvetica Neue"/>
                <a:sym typeface="Helvetica Neue"/>
              </a:rPr>
              <a:t>5K nodes, 80K cores</a:t>
            </a:r>
            <a:r>
              <a:rPr b="0" i="0" lang="en" sz="2000" u="none" cap="none" strike="noStrike">
                <a:solidFill>
                  <a:srgbClr val="000000"/>
                </a:solidFill>
                <a:latin typeface="Helvetica Neue"/>
                <a:ea typeface="Helvetica Neue"/>
                <a:cs typeface="Helvetica Neue"/>
                <a:sym typeface="Helvetica Neue"/>
              </a:rPr>
              <a:t> IBM Blue Gene/Q with additional equipment.</a:t>
            </a:r>
            <a:endParaRPr/>
          </a:p>
          <a:p>
            <a:pPr indent="-342900" lvl="0" marL="342900" marR="0" rtl="0" algn="l">
              <a:lnSpc>
                <a:spcPct val="100000"/>
              </a:lnSpc>
              <a:spcBef>
                <a:spcPts val="0"/>
              </a:spcBef>
              <a:spcAft>
                <a:spcPts val="0"/>
              </a:spcAft>
              <a:buClr>
                <a:srgbClr val="000000"/>
              </a:buClr>
              <a:buSzPts val="2000"/>
              <a:buFont typeface="Helvetica Neue"/>
              <a:buChar char="➢"/>
            </a:pPr>
            <a:r>
              <a:rPr b="0" i="0" lang="en" sz="2000" u="none" cap="none" strike="noStrike">
                <a:solidFill>
                  <a:srgbClr val="000000"/>
                </a:solidFill>
                <a:latin typeface="Helvetica Neue"/>
                <a:ea typeface="Helvetica Neue"/>
                <a:cs typeface="Helvetica Neue"/>
                <a:sym typeface="Helvetica Neue"/>
              </a:rPr>
              <a:t>Each node consists of a </a:t>
            </a:r>
            <a:r>
              <a:rPr b="1" i="0" lang="en" sz="2000" u="none" cap="none" strike="noStrike">
                <a:solidFill>
                  <a:srgbClr val="000000"/>
                </a:solidFill>
                <a:latin typeface="Helvetica Neue"/>
                <a:ea typeface="Helvetica Neue"/>
                <a:cs typeface="Helvetica Neue"/>
                <a:sym typeface="Helvetica Neue"/>
              </a:rPr>
              <a:t>16-core</a:t>
            </a:r>
            <a:r>
              <a:rPr b="0" i="0" lang="en" sz="2000" u="none" cap="none" strike="noStrike">
                <a:solidFill>
                  <a:srgbClr val="000000"/>
                </a:solidFill>
                <a:latin typeface="Helvetica Neue"/>
                <a:ea typeface="Helvetica Neue"/>
                <a:cs typeface="Helvetica Neue"/>
                <a:sym typeface="Helvetica Neue"/>
              </a:rPr>
              <a:t>, </a:t>
            </a:r>
            <a:r>
              <a:rPr b="1" i="0" lang="en" sz="2000" u="none" cap="none" strike="noStrike">
                <a:solidFill>
                  <a:srgbClr val="000000"/>
                </a:solidFill>
                <a:latin typeface="Helvetica Neue"/>
                <a:ea typeface="Helvetica Neue"/>
                <a:cs typeface="Helvetica Neue"/>
                <a:sym typeface="Helvetica Neue"/>
              </a:rPr>
              <a:t>1.6 GHz A2 processor</a:t>
            </a:r>
            <a:r>
              <a:rPr b="0" i="0" lang="en" sz="2000" u="none" cap="none" strike="noStrike">
                <a:solidFill>
                  <a:srgbClr val="000000"/>
                </a:solidFill>
                <a:latin typeface="Helvetica Neue"/>
                <a:ea typeface="Helvetica Neue"/>
                <a:cs typeface="Helvetica Neue"/>
                <a:sym typeface="Helvetica Neue"/>
              </a:rPr>
              <a:t>, with 16 GB of DDR3 memory.</a:t>
            </a:r>
            <a:endParaRPr/>
          </a:p>
        </p:txBody>
      </p:sp>
      <p:pic>
        <p:nvPicPr>
          <p:cNvPr id="263" name="Google Shape;263;p27"/>
          <p:cNvPicPr preferRelativeResize="0"/>
          <p:nvPr/>
        </p:nvPicPr>
        <p:blipFill rotWithShape="1">
          <a:blip r:embed="rId3">
            <a:alphaModFix/>
          </a:blip>
          <a:srcRect b="0" l="0" r="0" t="0"/>
          <a:stretch/>
        </p:blipFill>
        <p:spPr>
          <a:xfrm>
            <a:off x="1106725" y="4494262"/>
            <a:ext cx="2908867" cy="1763657"/>
          </a:xfrm>
          <a:prstGeom prst="rect">
            <a:avLst/>
          </a:prstGeom>
          <a:noFill/>
          <a:ln>
            <a:noFill/>
          </a:ln>
        </p:spPr>
      </p:pic>
      <p:pic>
        <p:nvPicPr>
          <p:cNvPr id="264" name="Google Shape;264;p27"/>
          <p:cNvPicPr preferRelativeResize="0"/>
          <p:nvPr/>
        </p:nvPicPr>
        <p:blipFill rotWithShape="1">
          <a:blip r:embed="rId4">
            <a:alphaModFix/>
          </a:blip>
          <a:srcRect b="0" l="0" r="0" t="0"/>
          <a:stretch/>
        </p:blipFill>
        <p:spPr>
          <a:xfrm>
            <a:off x="4272625" y="4105081"/>
            <a:ext cx="3718532" cy="25421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pic>
        <p:nvPicPr>
          <p:cNvPr descr="Screen Shot 2017-10-30 at 1.54.56 PM.png" id="270" name="Google Shape;270;p28"/>
          <p:cNvPicPr preferRelativeResize="0"/>
          <p:nvPr/>
        </p:nvPicPr>
        <p:blipFill rotWithShape="1">
          <a:blip r:embed="rId3">
            <a:alphaModFix/>
          </a:blip>
          <a:srcRect b="0" l="0" r="0" t="0"/>
          <a:stretch/>
        </p:blipFill>
        <p:spPr>
          <a:xfrm>
            <a:off x="76300" y="2800050"/>
            <a:ext cx="8764951" cy="3429185"/>
          </a:xfrm>
          <a:prstGeom prst="rect">
            <a:avLst/>
          </a:prstGeom>
          <a:noFill/>
          <a:ln>
            <a:noFill/>
          </a:ln>
        </p:spPr>
      </p:pic>
      <p:sp>
        <p:nvSpPr>
          <p:cNvPr id="271" name="Google Shape;271;p28"/>
          <p:cNvSpPr/>
          <p:nvPr/>
        </p:nvSpPr>
        <p:spPr>
          <a:xfrm>
            <a:off x="435150" y="1308025"/>
            <a:ext cx="8273700" cy="1236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200"/>
              <a:buFont typeface="Helvetica Neue"/>
              <a:buChar char="➢"/>
            </a:pPr>
            <a:r>
              <a:rPr b="0" i="0" lang="en" sz="2200" u="none" cap="none" strike="noStrike">
                <a:solidFill>
                  <a:srgbClr val="000000"/>
                </a:solidFill>
                <a:latin typeface="Helvetica Neue"/>
                <a:ea typeface="Helvetica Neue"/>
                <a:cs typeface="Helvetica Neue"/>
                <a:sym typeface="Helvetica Neue"/>
              </a:rPr>
              <a:t>Every node of the AMOS system uses 16 cores. </a:t>
            </a:r>
            <a:endParaRPr b="0" i="0" sz="2200" u="none" cap="none" strike="noStrike">
              <a:solidFill>
                <a:srgbClr val="000000"/>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rgbClr val="000000"/>
              </a:buClr>
              <a:buSzPts val="2200"/>
              <a:buFont typeface="Helvetica Neue"/>
              <a:buChar char="➢"/>
            </a:pPr>
            <a:r>
              <a:rPr b="0" i="0" lang="en" sz="2200" u="none" cap="none" strike="noStrike">
                <a:solidFill>
                  <a:srgbClr val="000000"/>
                </a:solidFill>
                <a:latin typeface="Helvetica Neue"/>
                <a:ea typeface="Helvetica Neue"/>
                <a:cs typeface="Helvetica Neue"/>
                <a:sym typeface="Helvetica Neue"/>
              </a:rPr>
              <a:t>Each core has an independent </a:t>
            </a:r>
            <a:r>
              <a:rPr b="0" i="0" lang="en" sz="2200" u="none" cap="none" strike="noStrike">
                <a:solidFill>
                  <a:srgbClr val="FF0000"/>
                </a:solidFill>
                <a:latin typeface="Helvetica Neue"/>
                <a:ea typeface="Helvetica Neue"/>
                <a:cs typeface="Helvetica Neue"/>
                <a:sym typeface="Helvetica Neue"/>
              </a:rPr>
              <a:t>local memory</a:t>
            </a:r>
            <a:r>
              <a:rPr b="0" i="0" lang="en" sz="2200" u="none" cap="none" strike="noStrike">
                <a:solidFill>
                  <a:srgbClr val="000000"/>
                </a:solidFill>
                <a:latin typeface="Helvetica Neue"/>
                <a:ea typeface="Helvetica Neue"/>
                <a:cs typeface="Helvetica Neue"/>
                <a:sym typeface="Helvetica Neue"/>
              </a:rPr>
              <a:t> for the embeddings associated with its own nodes/cascades and a </a:t>
            </a:r>
            <a:r>
              <a:rPr b="0" i="0" lang="en" sz="2200" u="none" cap="none" strike="noStrike">
                <a:solidFill>
                  <a:srgbClr val="FF0000"/>
                </a:solidFill>
                <a:latin typeface="Helvetica Neue"/>
                <a:ea typeface="Helvetica Neue"/>
                <a:cs typeface="Helvetica Neue"/>
                <a:sym typeface="Helvetica Neue"/>
              </a:rPr>
              <a:t>ghost memory</a:t>
            </a:r>
            <a:r>
              <a:rPr b="0" i="0" lang="en" sz="2200" u="none" cap="none" strike="noStrike">
                <a:solidFill>
                  <a:srgbClr val="000000"/>
                </a:solidFill>
                <a:latin typeface="Helvetica Neue"/>
                <a:ea typeface="Helvetica Neue"/>
                <a:cs typeface="Helvetica Neue"/>
                <a:sym typeface="Helvetica Neue"/>
              </a:rPr>
              <a:t> for </a:t>
            </a:r>
            <a:r>
              <a:rPr b="0" i="0" lang="en" sz="2200" u="none" cap="none" strike="noStrike">
                <a:solidFill>
                  <a:schemeClr val="dk1"/>
                </a:solidFill>
                <a:latin typeface="Helvetica Neue"/>
                <a:ea typeface="Helvetica Neue"/>
                <a:cs typeface="Helvetica Neue"/>
                <a:sym typeface="Helvetica Neue"/>
              </a:rPr>
              <a:t>the embeddings associated with </a:t>
            </a:r>
            <a:r>
              <a:rPr b="0" i="0" lang="en" sz="2200" u="none" cap="none" strike="noStrike">
                <a:solidFill>
                  <a:srgbClr val="000000"/>
                </a:solidFill>
                <a:latin typeface="Helvetica Neue"/>
                <a:ea typeface="Helvetica Neue"/>
                <a:cs typeface="Helvetica Neue"/>
                <a:sym typeface="Helvetica Neue"/>
              </a:rPr>
              <a:t>remote nodes/cascades.</a:t>
            </a:r>
            <a:endParaRPr/>
          </a:p>
        </p:txBody>
      </p:sp>
      <p:sp>
        <p:nvSpPr>
          <p:cNvPr id="272" name="Google Shape;272;p28"/>
          <p:cNvSpPr txBox="1"/>
          <p:nvPr>
            <p:ph idx="4294967295" type="title"/>
          </p:nvPr>
        </p:nvSpPr>
        <p:spPr>
          <a:xfrm>
            <a:off x="311700" y="364767"/>
            <a:ext cx="8520600" cy="76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700"/>
              <a:buFont typeface="Calibri"/>
              <a:buNone/>
            </a:pPr>
            <a:r>
              <a:rPr b="0" i="0" lang="en" sz="2700" u="none" cap="none" strike="noStrike">
                <a:solidFill>
                  <a:srgbClr val="C00000"/>
                </a:solidFill>
                <a:latin typeface="Helvetica Neue"/>
                <a:ea typeface="Helvetica Neue"/>
                <a:cs typeface="Helvetica Neue"/>
                <a:sym typeface="Helvetica Neue"/>
              </a:rPr>
              <a:t>Speedup and Efficiency on AMOS Supercomputer</a:t>
            </a:r>
            <a:endParaRPr/>
          </a:p>
        </p:txBody>
      </p:sp>
      <p:sp>
        <p:nvSpPr>
          <p:cNvPr id="273" name="Google Shape;273;p28"/>
          <p:cNvSpPr/>
          <p:nvPr/>
        </p:nvSpPr>
        <p:spPr>
          <a:xfrm>
            <a:off x="0" y="6146900"/>
            <a:ext cx="1362000" cy="711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4" name="Google Shape;274;p28"/>
          <p:cNvSpPr/>
          <p:nvPr/>
        </p:nvSpPr>
        <p:spPr>
          <a:xfrm>
            <a:off x="7543800" y="5943600"/>
            <a:ext cx="1600200" cy="9144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9"/>
          <p:cNvSpPr/>
          <p:nvPr/>
        </p:nvSpPr>
        <p:spPr>
          <a:xfrm>
            <a:off x="435150" y="1308025"/>
            <a:ext cx="8273700" cy="1236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200"/>
              <a:buFont typeface="Helvetica Neue"/>
              <a:buChar char="➢"/>
            </a:pPr>
            <a:r>
              <a:rPr b="0" i="0" lang="en" sz="2200" u="none" cap="none" strike="noStrike">
                <a:solidFill>
                  <a:srgbClr val="000000"/>
                </a:solidFill>
                <a:latin typeface="Helvetica Neue"/>
                <a:ea typeface="Helvetica Neue"/>
                <a:cs typeface="Helvetica Neue"/>
                <a:sym typeface="Helvetica Neue"/>
              </a:rPr>
              <a:t>The execution time of one SGA iteration in relation to the dimension </a:t>
            </a:r>
            <a:r>
              <a:rPr b="0" i="1" lang="en" sz="2200" u="none" cap="none" strike="noStrike">
                <a:solidFill>
                  <a:srgbClr val="000000"/>
                </a:solidFill>
                <a:latin typeface="Helvetica Neue"/>
                <a:ea typeface="Helvetica Neue"/>
                <a:cs typeface="Helvetica Neue"/>
                <a:sym typeface="Helvetica Neue"/>
              </a:rPr>
              <a:t>m</a:t>
            </a:r>
            <a:r>
              <a:rPr b="0" i="0" lang="en" sz="2200" u="none" cap="none" strike="noStrike">
                <a:solidFill>
                  <a:srgbClr val="000000"/>
                </a:solidFill>
                <a:latin typeface="Helvetica Neue"/>
                <a:ea typeface="Helvetica Neue"/>
                <a:cs typeface="Helvetica Neue"/>
                <a:sym typeface="Helvetica Neue"/>
              </a:rPr>
              <a:t>, the number of nodes and the number of cascades.</a:t>
            </a:r>
            <a:endParaRPr/>
          </a:p>
        </p:txBody>
      </p:sp>
      <p:pic>
        <p:nvPicPr>
          <p:cNvPr id="281" name="Google Shape;281;p29"/>
          <p:cNvPicPr preferRelativeResize="0"/>
          <p:nvPr/>
        </p:nvPicPr>
        <p:blipFill rotWithShape="1">
          <a:blip r:embed="rId3">
            <a:alphaModFix/>
          </a:blip>
          <a:srcRect b="0" l="0" r="0" t="0"/>
          <a:stretch/>
        </p:blipFill>
        <p:spPr>
          <a:xfrm>
            <a:off x="0" y="2667750"/>
            <a:ext cx="9131809" cy="2888242"/>
          </a:xfrm>
          <a:prstGeom prst="rect">
            <a:avLst/>
          </a:prstGeom>
          <a:noFill/>
          <a:ln>
            <a:noFill/>
          </a:ln>
        </p:spPr>
      </p:pic>
      <p:sp>
        <p:nvSpPr>
          <p:cNvPr id="282" name="Google Shape;282;p29"/>
          <p:cNvSpPr txBox="1"/>
          <p:nvPr>
            <p:ph idx="4294967295" type="title"/>
          </p:nvPr>
        </p:nvSpPr>
        <p:spPr>
          <a:xfrm>
            <a:off x="311700" y="377042"/>
            <a:ext cx="8520600" cy="76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200"/>
              <a:buFont typeface="Calibri"/>
              <a:buNone/>
            </a:pPr>
            <a:r>
              <a:rPr b="0" i="0" lang="en" sz="3200" u="none" cap="none" strike="noStrike">
                <a:solidFill>
                  <a:srgbClr val="C00000"/>
                </a:solidFill>
                <a:latin typeface="Helvetica Neue"/>
                <a:ea typeface="Helvetica Neue"/>
                <a:cs typeface="Helvetica Neue"/>
                <a:sym typeface="Helvetica Neue"/>
              </a:rPr>
              <a:t>Algorithm Scalability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0"/>
          <p:cNvSpPr txBox="1"/>
          <p:nvPr/>
        </p:nvSpPr>
        <p:spPr>
          <a:xfrm>
            <a:off x="435150" y="424750"/>
            <a:ext cx="82737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675"/>
              <a:buFont typeface="Helvetica Neue"/>
              <a:buNone/>
            </a:pPr>
            <a:r>
              <a:rPr b="0" i="0" lang="en" sz="2700" u="none" cap="none" strike="noStrike">
                <a:solidFill>
                  <a:srgbClr val="C00000"/>
                </a:solidFill>
                <a:latin typeface="Helvetica Neue"/>
                <a:ea typeface="Helvetica Neue"/>
                <a:cs typeface="Helvetica Neue"/>
                <a:sym typeface="Helvetica Neue"/>
              </a:rPr>
              <a:t>Parallelization Performance on Community Detection</a:t>
            </a:r>
            <a:endParaRPr/>
          </a:p>
        </p:txBody>
      </p:sp>
      <p:sp>
        <p:nvSpPr>
          <p:cNvPr id="289" name="Google Shape;289;p30"/>
          <p:cNvSpPr/>
          <p:nvPr/>
        </p:nvSpPr>
        <p:spPr>
          <a:xfrm>
            <a:off x="435150" y="1159250"/>
            <a:ext cx="8273700" cy="1236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rgbClr val="C00000"/>
                </a:solidFill>
                <a:latin typeface="Helvetica Neue"/>
                <a:ea typeface="Helvetica Neue"/>
                <a:cs typeface="Helvetica Neue"/>
                <a:sym typeface="Helvetica Neue"/>
              </a:rPr>
              <a:t>The parallelization scheme preserves the quality of the resulting node embeddings.</a:t>
            </a:r>
            <a:endParaRPr/>
          </a:p>
        </p:txBody>
      </p:sp>
      <p:pic>
        <p:nvPicPr>
          <p:cNvPr descr="heatmap.png" id="290" name="Google Shape;290;p30"/>
          <p:cNvPicPr preferRelativeResize="0"/>
          <p:nvPr/>
        </p:nvPicPr>
        <p:blipFill rotWithShape="1">
          <a:blip r:embed="rId3">
            <a:alphaModFix/>
          </a:blip>
          <a:srcRect b="0" l="0" r="0" t="0"/>
          <a:stretch/>
        </p:blipFill>
        <p:spPr>
          <a:xfrm>
            <a:off x="249750" y="2111675"/>
            <a:ext cx="4006150" cy="3004601"/>
          </a:xfrm>
          <a:prstGeom prst="rect">
            <a:avLst/>
          </a:prstGeom>
          <a:noFill/>
          <a:ln>
            <a:noFill/>
          </a:ln>
        </p:spPr>
      </p:pic>
      <p:sp>
        <p:nvSpPr>
          <p:cNvPr id="291" name="Google Shape;291;p30"/>
          <p:cNvSpPr txBox="1"/>
          <p:nvPr/>
        </p:nvSpPr>
        <p:spPr>
          <a:xfrm>
            <a:off x="831000" y="3449767"/>
            <a:ext cx="1453500" cy="3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Helvetica Neue"/>
              <a:buNone/>
            </a:pPr>
            <a:r>
              <a:rPr b="0" i="0" lang="en" sz="1200" u="none" cap="none" strike="noStrike">
                <a:solidFill>
                  <a:srgbClr val="000000"/>
                </a:solidFill>
                <a:latin typeface="Helvetica Neue"/>
                <a:ea typeface="Helvetica Neue"/>
                <a:cs typeface="Helvetica Neue"/>
                <a:sym typeface="Helvetica Neue"/>
              </a:rPr>
              <a:t>#Process</a:t>
            </a:r>
            <a:r>
              <a:rPr lang="en" sz="1200">
                <a:latin typeface="Helvetica Neue"/>
                <a:ea typeface="Helvetica Neue"/>
                <a:cs typeface="Helvetica Neue"/>
                <a:sym typeface="Helvetica Neue"/>
              </a:rPr>
              <a:t>or</a:t>
            </a:r>
            <a:r>
              <a:rPr b="0" i="0" lang="en" sz="1200" u="none" cap="none" strike="noStrike">
                <a:solidFill>
                  <a:srgbClr val="000000"/>
                </a:solidFill>
                <a:latin typeface="Helvetica Neue"/>
                <a:ea typeface="Helvetica Neue"/>
                <a:cs typeface="Helvetica Neue"/>
                <a:sym typeface="Helvetica Neue"/>
              </a:rPr>
              <a:t>s=1 </a:t>
            </a:r>
            <a:endParaRPr/>
          </a:p>
        </p:txBody>
      </p:sp>
      <p:sp>
        <p:nvSpPr>
          <p:cNvPr id="292" name="Google Shape;292;p30"/>
          <p:cNvSpPr txBox="1"/>
          <p:nvPr/>
        </p:nvSpPr>
        <p:spPr>
          <a:xfrm>
            <a:off x="2189700" y="3449779"/>
            <a:ext cx="1453500" cy="3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Helvetica Neue"/>
              <a:buNone/>
            </a:pPr>
            <a:r>
              <a:rPr b="0" i="0" lang="en" sz="1200" u="none" cap="none" strike="noStrike">
                <a:solidFill>
                  <a:srgbClr val="000000"/>
                </a:solidFill>
                <a:latin typeface="Helvetica Neue"/>
                <a:ea typeface="Helvetica Neue"/>
                <a:cs typeface="Helvetica Neue"/>
                <a:sym typeface="Helvetica Neue"/>
              </a:rPr>
              <a:t>#Processors=4 </a:t>
            </a:r>
            <a:endParaRPr/>
          </a:p>
        </p:txBody>
      </p:sp>
      <p:sp>
        <p:nvSpPr>
          <p:cNvPr id="293" name="Google Shape;293;p30"/>
          <p:cNvSpPr txBox="1"/>
          <p:nvPr/>
        </p:nvSpPr>
        <p:spPr>
          <a:xfrm>
            <a:off x="831000" y="4848758"/>
            <a:ext cx="1453500" cy="3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Helvetica Neue"/>
              <a:buNone/>
            </a:pPr>
            <a:r>
              <a:rPr b="0" i="0" lang="en" sz="1200" u="none" cap="none" strike="noStrike">
                <a:solidFill>
                  <a:srgbClr val="000000"/>
                </a:solidFill>
                <a:latin typeface="Helvetica Neue"/>
                <a:ea typeface="Helvetica Neue"/>
                <a:cs typeface="Helvetica Neue"/>
                <a:sym typeface="Helvetica Neue"/>
              </a:rPr>
              <a:t>#Process</a:t>
            </a:r>
            <a:r>
              <a:rPr lang="en" sz="1200">
                <a:latin typeface="Helvetica Neue"/>
                <a:ea typeface="Helvetica Neue"/>
                <a:cs typeface="Helvetica Neue"/>
                <a:sym typeface="Helvetica Neue"/>
              </a:rPr>
              <a:t>or</a:t>
            </a:r>
            <a:r>
              <a:rPr b="0" i="0" lang="en" sz="1200" u="none" cap="none" strike="noStrike">
                <a:solidFill>
                  <a:srgbClr val="000000"/>
                </a:solidFill>
                <a:latin typeface="Helvetica Neue"/>
                <a:ea typeface="Helvetica Neue"/>
                <a:cs typeface="Helvetica Neue"/>
                <a:sym typeface="Helvetica Neue"/>
              </a:rPr>
              <a:t>s=16 </a:t>
            </a:r>
            <a:endParaRPr/>
          </a:p>
        </p:txBody>
      </p:sp>
      <p:sp>
        <p:nvSpPr>
          <p:cNvPr id="294" name="Google Shape;294;p30"/>
          <p:cNvSpPr txBox="1"/>
          <p:nvPr/>
        </p:nvSpPr>
        <p:spPr>
          <a:xfrm>
            <a:off x="2189700" y="4848758"/>
            <a:ext cx="1453500" cy="3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Helvetica Neue"/>
              <a:buNone/>
            </a:pPr>
            <a:r>
              <a:rPr b="0" i="0" lang="en" sz="1200" u="none" cap="none" strike="noStrike">
                <a:solidFill>
                  <a:srgbClr val="000000"/>
                </a:solidFill>
                <a:latin typeface="Helvetica Neue"/>
                <a:ea typeface="Helvetica Neue"/>
                <a:cs typeface="Helvetica Neue"/>
                <a:sym typeface="Helvetica Neue"/>
              </a:rPr>
              <a:t>#Process</a:t>
            </a:r>
            <a:r>
              <a:rPr lang="en" sz="1200">
                <a:latin typeface="Helvetica Neue"/>
                <a:ea typeface="Helvetica Neue"/>
                <a:cs typeface="Helvetica Neue"/>
                <a:sym typeface="Helvetica Neue"/>
              </a:rPr>
              <a:t>or</a:t>
            </a:r>
            <a:r>
              <a:rPr b="0" i="0" lang="en" sz="1200" u="none" cap="none" strike="noStrike">
                <a:solidFill>
                  <a:srgbClr val="000000"/>
                </a:solidFill>
                <a:latin typeface="Helvetica Neue"/>
                <a:ea typeface="Helvetica Neue"/>
                <a:cs typeface="Helvetica Neue"/>
                <a:sym typeface="Helvetica Neue"/>
              </a:rPr>
              <a:t>s=64 </a:t>
            </a:r>
            <a:endParaRPr/>
          </a:p>
        </p:txBody>
      </p:sp>
      <p:sp>
        <p:nvSpPr>
          <p:cNvPr id="295" name="Google Shape;295;p30"/>
          <p:cNvSpPr txBox="1"/>
          <p:nvPr/>
        </p:nvSpPr>
        <p:spPr>
          <a:xfrm>
            <a:off x="717900" y="5222050"/>
            <a:ext cx="8273700" cy="13296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333333"/>
              </a:buClr>
              <a:buSzPts val="1800"/>
              <a:buFont typeface="Helvetica Neue"/>
              <a:buNone/>
            </a:pPr>
            <a:r>
              <a:rPr b="1" i="0" lang="en" sz="1800" u="none" cap="none" strike="noStrike">
                <a:solidFill>
                  <a:srgbClr val="333333"/>
                </a:solidFill>
                <a:latin typeface="Helvetica Neue"/>
                <a:ea typeface="Helvetica Neue"/>
                <a:cs typeface="Helvetica Neue"/>
                <a:sym typeface="Helvetica Neue"/>
              </a:rPr>
              <a:t>5K</a:t>
            </a:r>
            <a:r>
              <a:rPr i="0" lang="en" sz="1800" u="none" cap="none" strike="noStrike">
                <a:solidFill>
                  <a:srgbClr val="333333"/>
                </a:solidFill>
                <a:latin typeface="Helvetica Neue"/>
                <a:ea typeface="Helvetica Neue"/>
                <a:cs typeface="Helvetica Neue"/>
                <a:sym typeface="Helvetica Neue"/>
              </a:rPr>
              <a:t> cascades simulated on a Stochastic Blockmodel (SBM) network with </a:t>
            </a:r>
            <a:r>
              <a:rPr b="1" i="0" lang="en" sz="1800" u="none" cap="none" strike="noStrike">
                <a:solidFill>
                  <a:srgbClr val="333333"/>
                </a:solidFill>
                <a:latin typeface="Helvetica Neue"/>
                <a:ea typeface="Helvetica Neue"/>
                <a:cs typeface="Helvetica Neue"/>
                <a:sym typeface="Helvetica Neue"/>
              </a:rPr>
              <a:t>10K</a:t>
            </a:r>
            <a:r>
              <a:rPr i="0" lang="en" sz="1800" u="none" cap="none" strike="noStrike">
                <a:solidFill>
                  <a:srgbClr val="333333"/>
                </a:solidFill>
                <a:latin typeface="Helvetica Neue"/>
                <a:ea typeface="Helvetica Neue"/>
                <a:cs typeface="Helvetica Neue"/>
                <a:sym typeface="Helvetica Neue"/>
              </a:rPr>
              <a:t> nodes. We evaluate the quality of the community discovered by </a:t>
            </a:r>
            <a:r>
              <a:rPr b="1" i="1" lang="en" sz="1800" u="none" cap="none" strike="noStrike">
                <a:solidFill>
                  <a:srgbClr val="333333"/>
                </a:solidFill>
                <a:latin typeface="Helvetica Neue"/>
                <a:ea typeface="Helvetica Neue"/>
                <a:cs typeface="Helvetica Neue"/>
                <a:sym typeface="Helvetica Neue"/>
              </a:rPr>
              <a:t>K-means</a:t>
            </a:r>
            <a:r>
              <a:rPr i="0" lang="en" sz="1800" u="none" cap="none" strike="noStrike">
                <a:solidFill>
                  <a:srgbClr val="333333"/>
                </a:solidFill>
                <a:latin typeface="Helvetica Neue"/>
                <a:ea typeface="Helvetica Neue"/>
                <a:cs typeface="Helvetica Neue"/>
                <a:sym typeface="Helvetica Neue"/>
              </a:rPr>
              <a:t> </a:t>
            </a:r>
            <a:r>
              <a:rPr b="1" i="1" lang="en" sz="1800" u="none" cap="none" strike="noStrike">
                <a:solidFill>
                  <a:srgbClr val="333333"/>
                </a:solidFill>
                <a:latin typeface="Helvetica Neue"/>
                <a:ea typeface="Helvetica Neue"/>
                <a:cs typeface="Helvetica Neue"/>
                <a:sym typeface="Helvetica Neue"/>
              </a:rPr>
              <a:t>algorithm</a:t>
            </a:r>
            <a:r>
              <a:rPr i="0" lang="en" sz="1800" u="none" cap="none" strike="noStrike">
                <a:solidFill>
                  <a:srgbClr val="333333"/>
                </a:solidFill>
                <a:latin typeface="Helvetica Neue"/>
                <a:ea typeface="Helvetica Neue"/>
                <a:cs typeface="Helvetica Neue"/>
                <a:sym typeface="Helvetica Neue"/>
              </a:rPr>
              <a:t> based on the vector representation of nodes.</a:t>
            </a:r>
            <a:endParaRPr sz="1800">
              <a:latin typeface="Helvetica Neue"/>
              <a:ea typeface="Helvetica Neue"/>
              <a:cs typeface="Helvetica Neue"/>
              <a:sym typeface="Helvetica Neue"/>
            </a:endParaRPr>
          </a:p>
        </p:txBody>
      </p:sp>
      <p:pic>
        <p:nvPicPr>
          <p:cNvPr id="296" name="Google Shape;296;p30" title="Chart"/>
          <p:cNvPicPr preferRelativeResize="0"/>
          <p:nvPr/>
        </p:nvPicPr>
        <p:blipFill rotWithShape="1">
          <a:blip r:embed="rId4">
            <a:alphaModFix/>
          </a:blip>
          <a:srcRect b="0" l="0" r="0" t="0"/>
          <a:stretch/>
        </p:blipFill>
        <p:spPr>
          <a:xfrm>
            <a:off x="4061850" y="1887300"/>
            <a:ext cx="4195625" cy="3415901"/>
          </a:xfrm>
          <a:prstGeom prst="rect">
            <a:avLst/>
          </a:prstGeom>
          <a:noFill/>
          <a:ln>
            <a:noFill/>
          </a:ln>
        </p:spPr>
      </p:pic>
      <p:sp>
        <p:nvSpPr>
          <p:cNvPr id="297" name="Google Shape;297;p30"/>
          <p:cNvSpPr txBox="1"/>
          <p:nvPr/>
        </p:nvSpPr>
        <p:spPr>
          <a:xfrm>
            <a:off x="249750" y="1963750"/>
            <a:ext cx="3812100" cy="51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Helvetica Neue"/>
              <a:buNone/>
            </a:pPr>
            <a:r>
              <a:rPr b="1" i="1" lang="en" sz="1500" u="none" cap="none" strike="noStrike">
                <a:solidFill>
                  <a:srgbClr val="000000"/>
                </a:solidFill>
                <a:latin typeface="Helvetica Neue"/>
                <a:ea typeface="Helvetica Neue"/>
                <a:cs typeface="Helvetica Neue"/>
                <a:sym typeface="Helvetica Neue"/>
              </a:rPr>
              <a:t>Distance Matrix of the First 500 Nodes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1"/>
          <p:cNvSpPr txBox="1"/>
          <p:nvPr/>
        </p:nvSpPr>
        <p:spPr>
          <a:xfrm>
            <a:off x="435150" y="424750"/>
            <a:ext cx="82737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675"/>
              <a:buFont typeface="Helvetica Neue"/>
              <a:buNone/>
            </a:pPr>
            <a:r>
              <a:rPr b="0" i="0" lang="en" sz="2700" u="none" cap="none" strike="noStrike">
                <a:solidFill>
                  <a:srgbClr val="C00000"/>
                </a:solidFill>
                <a:latin typeface="Helvetica Neue"/>
                <a:ea typeface="Helvetica Neue"/>
                <a:cs typeface="Helvetica Neue"/>
                <a:sym typeface="Helvetica Neue"/>
              </a:rPr>
              <a:t>Parallelization Performance on Community Detection</a:t>
            </a:r>
            <a:endParaRPr/>
          </a:p>
        </p:txBody>
      </p:sp>
      <p:pic>
        <p:nvPicPr>
          <p:cNvPr id="303" name="Google Shape;303;p31"/>
          <p:cNvPicPr preferRelativeResize="0"/>
          <p:nvPr/>
        </p:nvPicPr>
        <p:blipFill>
          <a:blip r:embed="rId3">
            <a:alphaModFix/>
          </a:blip>
          <a:stretch>
            <a:fillRect/>
          </a:stretch>
        </p:blipFill>
        <p:spPr>
          <a:xfrm>
            <a:off x="512425" y="2715437"/>
            <a:ext cx="3733324" cy="2905400"/>
          </a:xfrm>
          <a:prstGeom prst="rect">
            <a:avLst/>
          </a:prstGeom>
          <a:noFill/>
          <a:ln>
            <a:noFill/>
          </a:ln>
        </p:spPr>
      </p:pic>
      <p:sp>
        <p:nvSpPr>
          <p:cNvPr id="304" name="Google Shape;304;p31"/>
          <p:cNvSpPr/>
          <p:nvPr/>
        </p:nvSpPr>
        <p:spPr>
          <a:xfrm>
            <a:off x="435150" y="1159250"/>
            <a:ext cx="8273700" cy="1236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Helvetica Neue"/>
              <a:buChar char="➢"/>
            </a:pPr>
            <a:r>
              <a:rPr lang="en" sz="2000">
                <a:latin typeface="Helvetica Neue"/>
                <a:ea typeface="Helvetica Neue"/>
                <a:cs typeface="Helvetica Neue"/>
                <a:sym typeface="Helvetica Neue"/>
              </a:rPr>
              <a:t>The alignment between the node clustering of our model and ground truth increases as the training algorithm proceeds.</a:t>
            </a:r>
            <a:endParaRPr sz="2000">
              <a:latin typeface="Helvetica Neue"/>
              <a:ea typeface="Helvetica Neue"/>
              <a:cs typeface="Helvetica Neue"/>
              <a:sym typeface="Helvetica Neue"/>
            </a:endParaRPr>
          </a:p>
          <a:p>
            <a:pPr indent="-342900" lvl="0" marL="342900" rtl="0" algn="l">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The network topology is visualized by multidimensional scaling (MDS).</a:t>
            </a:r>
            <a:endParaRPr sz="2000">
              <a:solidFill>
                <a:schemeClr val="dk1"/>
              </a:solidFill>
              <a:latin typeface="Helvetica Neue"/>
              <a:ea typeface="Helvetica Neue"/>
              <a:cs typeface="Helvetica Neue"/>
              <a:sym typeface="Helvetica Neue"/>
            </a:endParaRPr>
          </a:p>
        </p:txBody>
      </p:sp>
      <p:pic>
        <p:nvPicPr>
          <p:cNvPr id="305" name="Google Shape;305;p31"/>
          <p:cNvPicPr preferRelativeResize="0"/>
          <p:nvPr/>
        </p:nvPicPr>
        <p:blipFill>
          <a:blip r:embed="rId4">
            <a:alphaModFix/>
          </a:blip>
          <a:stretch>
            <a:fillRect/>
          </a:stretch>
        </p:blipFill>
        <p:spPr>
          <a:xfrm>
            <a:off x="4703825" y="3212287"/>
            <a:ext cx="3920925" cy="1911675"/>
          </a:xfrm>
          <a:prstGeom prst="rect">
            <a:avLst/>
          </a:prstGeom>
          <a:noFill/>
          <a:ln>
            <a:noFill/>
          </a:ln>
        </p:spPr>
      </p:pic>
      <p:sp>
        <p:nvSpPr>
          <p:cNvPr id="306" name="Google Shape;306;p31"/>
          <p:cNvSpPr txBox="1"/>
          <p:nvPr/>
        </p:nvSpPr>
        <p:spPr>
          <a:xfrm>
            <a:off x="5006575" y="5121050"/>
            <a:ext cx="3115800" cy="6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a:latin typeface="Helvetica Neue"/>
                <a:ea typeface="Helvetica Neue"/>
                <a:cs typeface="Helvetica Neue"/>
                <a:sym typeface="Helvetica Neue"/>
              </a:rPr>
              <a:t>FG</a:t>
            </a:r>
            <a:r>
              <a:rPr i="1" lang="en">
                <a:latin typeface="Helvetica Neue"/>
                <a:ea typeface="Helvetica Neue"/>
                <a:cs typeface="Helvetica Neue"/>
                <a:sym typeface="Helvetica Neue"/>
              </a:rPr>
              <a:t>: fast greedy algorithm</a:t>
            </a:r>
            <a:endParaRPr i="1">
              <a:latin typeface="Helvetica Neue"/>
              <a:ea typeface="Helvetica Neue"/>
              <a:cs typeface="Helvetica Neue"/>
              <a:sym typeface="Helvetica Neue"/>
            </a:endParaRPr>
          </a:p>
          <a:p>
            <a:pPr indent="0" lvl="0" marL="0" rtl="0" algn="l">
              <a:spcBef>
                <a:spcPts val="0"/>
              </a:spcBef>
              <a:spcAft>
                <a:spcPts val="0"/>
              </a:spcAft>
              <a:buNone/>
            </a:pPr>
            <a:r>
              <a:rPr b="1" i="1" lang="en">
                <a:latin typeface="Helvetica Neue"/>
                <a:ea typeface="Helvetica Neue"/>
                <a:cs typeface="Helvetica Neue"/>
                <a:sym typeface="Helvetica Neue"/>
              </a:rPr>
              <a:t>LE</a:t>
            </a:r>
            <a:r>
              <a:rPr i="1" lang="en">
                <a:latin typeface="Helvetica Neue"/>
                <a:ea typeface="Helvetica Neue"/>
                <a:cs typeface="Helvetica Neue"/>
                <a:sym typeface="Helvetica Neue"/>
              </a:rPr>
              <a:t>: leading eigenvector method </a:t>
            </a:r>
            <a:endParaRPr i="1">
              <a:latin typeface="Helvetica Neue"/>
              <a:ea typeface="Helvetica Neue"/>
              <a:cs typeface="Helvetica Neue"/>
              <a:sym typeface="Helvetica Neue"/>
            </a:endParaRPr>
          </a:p>
          <a:p>
            <a:pPr indent="0" lvl="0" marL="0" rtl="0" algn="l">
              <a:spcBef>
                <a:spcPts val="0"/>
              </a:spcBef>
              <a:spcAft>
                <a:spcPts val="0"/>
              </a:spcAft>
              <a:buNone/>
            </a:pPr>
            <a:r>
              <a:rPr b="1" i="1" lang="en">
                <a:latin typeface="Helvetica Neue"/>
                <a:ea typeface="Helvetica Neue"/>
                <a:cs typeface="Helvetica Neue"/>
                <a:sym typeface="Helvetica Neue"/>
              </a:rPr>
              <a:t>LP</a:t>
            </a:r>
            <a:r>
              <a:rPr i="1" lang="en">
                <a:latin typeface="Helvetica Neue"/>
                <a:ea typeface="Helvetica Neue"/>
                <a:cs typeface="Helvetica Neue"/>
                <a:sym typeface="Helvetica Neue"/>
              </a:rPr>
              <a:t>: label propagation algorithm</a:t>
            </a:r>
            <a:endParaRPr i="1">
              <a:latin typeface="Helvetica Neue"/>
              <a:ea typeface="Helvetica Neue"/>
              <a:cs typeface="Helvetica Neue"/>
              <a:sym typeface="Helvetica Neue"/>
            </a:endParaRPr>
          </a:p>
          <a:p>
            <a:pPr indent="0" lvl="0" marL="0" rtl="0" algn="l">
              <a:spcBef>
                <a:spcPts val="0"/>
              </a:spcBef>
              <a:spcAft>
                <a:spcPts val="0"/>
              </a:spcAft>
              <a:buNone/>
            </a:pPr>
            <a:r>
              <a:rPr b="1" i="1" lang="en">
                <a:latin typeface="Helvetica Neue"/>
                <a:ea typeface="Helvetica Neue"/>
                <a:cs typeface="Helvetica Neue"/>
                <a:sym typeface="Helvetica Neue"/>
              </a:rPr>
              <a:t>ML</a:t>
            </a:r>
            <a:r>
              <a:rPr i="1" lang="en">
                <a:latin typeface="Helvetica Neue"/>
                <a:ea typeface="Helvetica Neue"/>
                <a:cs typeface="Helvetica Neue"/>
                <a:sym typeface="Helvetica Neue"/>
              </a:rPr>
              <a:t>: multilevel algorithm</a:t>
            </a:r>
            <a:endParaRPr i="1">
              <a:latin typeface="Helvetica Neue"/>
              <a:ea typeface="Helvetica Neue"/>
              <a:cs typeface="Helvetica Neue"/>
              <a:sym typeface="Helvetica Neue"/>
            </a:endParaRPr>
          </a:p>
        </p:txBody>
      </p:sp>
      <p:sp>
        <p:nvSpPr>
          <p:cNvPr id="307" name="Google Shape;307;p31"/>
          <p:cNvSpPr txBox="1"/>
          <p:nvPr/>
        </p:nvSpPr>
        <p:spPr>
          <a:xfrm>
            <a:off x="4498025" y="2459200"/>
            <a:ext cx="4779900" cy="6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Helvetica Neue"/>
                <a:ea typeface="Helvetica Neue"/>
                <a:cs typeface="Helvetica Neue"/>
                <a:sym typeface="Helvetica Neue"/>
              </a:rPr>
              <a:t>The pairwise similarities between the output of the state-of-the-art community detection algorithms, the node clustering of our model and the ground truth.</a:t>
            </a:r>
            <a:endParaRPr>
              <a:latin typeface="Helvetica Neue"/>
              <a:ea typeface="Helvetica Neue"/>
              <a:cs typeface="Helvetica Neue"/>
              <a:sym typeface="Helvetica Neue"/>
            </a:endParaRPr>
          </a:p>
        </p:txBody>
      </p:sp>
      <p:sp>
        <p:nvSpPr>
          <p:cNvPr id="308" name="Google Shape;308;p31"/>
          <p:cNvSpPr txBox="1"/>
          <p:nvPr/>
        </p:nvSpPr>
        <p:spPr>
          <a:xfrm>
            <a:off x="1320450" y="5748950"/>
            <a:ext cx="2925300" cy="83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
                <a:solidFill>
                  <a:schemeClr val="dk1"/>
                </a:solidFill>
                <a:latin typeface="Helvetica Neue"/>
                <a:ea typeface="Helvetica Neue"/>
                <a:cs typeface="Helvetica Neue"/>
                <a:sym typeface="Helvetica Neue"/>
              </a:rPr>
              <a:t>ARS: </a:t>
            </a:r>
            <a:r>
              <a:rPr lang="en">
                <a:solidFill>
                  <a:schemeClr val="dk1"/>
                </a:solidFill>
                <a:latin typeface="Helvetica Neue"/>
                <a:ea typeface="Helvetica Neue"/>
                <a:cs typeface="Helvetica Neue"/>
                <a:sym typeface="Helvetica Neue"/>
              </a:rPr>
              <a:t>adjusted rand score </a:t>
            </a:r>
            <a:endParaRPr b="1" i="1">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i="1" lang="en">
                <a:solidFill>
                  <a:schemeClr val="dk1"/>
                </a:solidFill>
                <a:latin typeface="Helvetica Neue"/>
                <a:ea typeface="Helvetica Neue"/>
                <a:cs typeface="Helvetica Neue"/>
                <a:sym typeface="Helvetica Neue"/>
              </a:rPr>
              <a:t>AMI: </a:t>
            </a:r>
            <a:r>
              <a:rPr lang="en">
                <a:solidFill>
                  <a:schemeClr val="dk1"/>
                </a:solidFill>
                <a:latin typeface="Helvetica Neue"/>
                <a:ea typeface="Helvetica Neue"/>
                <a:cs typeface="Helvetica Neue"/>
                <a:sym typeface="Helvetica Neue"/>
              </a:rPr>
              <a:t>adjusted mutual information</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p:nvPr/>
        </p:nvSpPr>
        <p:spPr>
          <a:xfrm>
            <a:off x="457750" y="1224863"/>
            <a:ext cx="8351400" cy="2616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 sz="2400" u="none" cap="none" strike="noStrike">
                <a:solidFill>
                  <a:schemeClr val="dk1"/>
                </a:solidFill>
                <a:latin typeface="Helvetica Neue"/>
                <a:ea typeface="Helvetica Neue"/>
                <a:cs typeface="Helvetica Neue"/>
                <a:sym typeface="Helvetica Neue"/>
              </a:rPr>
              <a:t>The reports in online news media shape the public perception of the emergent events in this world.</a:t>
            </a:r>
            <a:endParaRPr/>
          </a:p>
          <a:p>
            <a:pPr indent="-381000" lvl="1" marL="914400" marR="0" rtl="0" algn="l">
              <a:lnSpc>
                <a:spcPct val="100000"/>
              </a:lnSpc>
              <a:spcBef>
                <a:spcPts val="0"/>
              </a:spcBef>
              <a:spcAft>
                <a:spcPts val="0"/>
              </a:spcAft>
              <a:buClr>
                <a:schemeClr val="dk1"/>
              </a:buClr>
              <a:buSzPts val="2400"/>
              <a:buFont typeface="Helvetica Neue"/>
              <a:buNone/>
            </a:pPr>
            <a:r>
              <a:rPr b="0" i="0" lang="en" sz="2400" u="none" cap="none" strike="noStrike">
                <a:solidFill>
                  <a:schemeClr val="dk1"/>
                </a:solidFill>
                <a:latin typeface="Helvetica Neue"/>
                <a:ea typeface="Helvetica Neue"/>
                <a:cs typeface="Helvetica Neue"/>
                <a:sym typeface="Helvetica Neue"/>
              </a:rPr>
              <a:t>Can we predict the spread of the news about events?</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a:p>
            <a:pPr indent="-228600" lvl="1" marL="914400" marR="0" rtl="0" algn="l">
              <a:lnSpc>
                <a:spcPct val="100000"/>
              </a:lnSpc>
              <a:spcBef>
                <a:spcPts val="0"/>
              </a:spcBef>
              <a:spcAft>
                <a:spcPts val="0"/>
              </a:spcAft>
              <a:buClr>
                <a:schemeClr val="dk1"/>
              </a:buClr>
              <a:buSzPts val="1400"/>
              <a:buFont typeface="Helvetica Neue"/>
              <a:buNone/>
            </a:pPr>
            <a:r>
              <a:t/>
            </a:r>
            <a:endParaRPr b="0" i="0" sz="1400" u="none" cap="none" strike="noStrike">
              <a:solidFill>
                <a:srgbClr val="000000"/>
              </a:solidFill>
              <a:latin typeface="Arial"/>
              <a:ea typeface="Arial"/>
              <a:cs typeface="Arial"/>
              <a:sym typeface="Arial"/>
            </a:endParaRPr>
          </a:p>
        </p:txBody>
      </p:sp>
      <p:sp>
        <p:nvSpPr>
          <p:cNvPr id="100" name="Google Shape;100;p14"/>
          <p:cNvSpPr txBox="1"/>
          <p:nvPr/>
        </p:nvSpPr>
        <p:spPr>
          <a:xfrm>
            <a:off x="3385600" y="457200"/>
            <a:ext cx="24957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Introduction</a:t>
            </a:r>
            <a:endParaRPr/>
          </a:p>
        </p:txBody>
      </p:sp>
      <p:sp>
        <p:nvSpPr>
          <p:cNvPr id="101" name="Google Shape;101;p14"/>
          <p:cNvSpPr txBox="1"/>
          <p:nvPr/>
        </p:nvSpPr>
        <p:spPr>
          <a:xfrm>
            <a:off x="914401" y="3376568"/>
            <a:ext cx="928500" cy="3978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FFFFFF"/>
              </a:buClr>
              <a:buSzPts val="650"/>
              <a:buFont typeface="Calibri"/>
              <a:buNone/>
            </a:pPr>
            <a:r>
              <a:rPr b="0" i="0" lang="en" sz="2600" u="none" cap="none" strike="noStrike">
                <a:solidFill>
                  <a:srgbClr val="FFFFFF"/>
                </a:solidFill>
                <a:latin typeface="Calibri"/>
                <a:ea typeface="Calibri"/>
                <a:cs typeface="Calibri"/>
                <a:sym typeface="Calibri"/>
              </a:rPr>
              <a:t>Task 1</a:t>
            </a:r>
            <a:endParaRPr/>
          </a:p>
        </p:txBody>
      </p:sp>
      <p:sp>
        <p:nvSpPr>
          <p:cNvPr id="102" name="Google Shape;102;p14"/>
          <p:cNvSpPr txBox="1"/>
          <p:nvPr/>
        </p:nvSpPr>
        <p:spPr>
          <a:xfrm>
            <a:off x="914401" y="4557234"/>
            <a:ext cx="928500" cy="3978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FFFFFF"/>
              </a:buClr>
              <a:buSzPts val="650"/>
              <a:buFont typeface="Calibri"/>
              <a:buNone/>
            </a:pPr>
            <a:r>
              <a:rPr b="0" i="0" lang="en" sz="2600" u="none" cap="none" strike="noStrike">
                <a:solidFill>
                  <a:srgbClr val="FFFFFF"/>
                </a:solidFill>
                <a:latin typeface="Calibri"/>
                <a:ea typeface="Calibri"/>
                <a:cs typeface="Calibri"/>
                <a:sym typeface="Calibri"/>
              </a:rPr>
              <a:t>Task 2</a:t>
            </a:r>
            <a:endParaRPr/>
          </a:p>
        </p:txBody>
      </p:sp>
      <p:sp>
        <p:nvSpPr>
          <p:cNvPr id="103" name="Google Shape;103;p14"/>
          <p:cNvSpPr txBox="1"/>
          <p:nvPr/>
        </p:nvSpPr>
        <p:spPr>
          <a:xfrm>
            <a:off x="914401" y="4899700"/>
            <a:ext cx="928500" cy="3978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FFFFFF"/>
              </a:buClr>
              <a:buSzPts val="650"/>
              <a:buFont typeface="Calibri"/>
              <a:buNone/>
            </a:pPr>
            <a:r>
              <a:rPr b="0" i="0" lang="en" sz="2600" u="none" cap="none" strike="noStrike">
                <a:solidFill>
                  <a:srgbClr val="FFFFFF"/>
                </a:solidFill>
                <a:latin typeface="Calibri"/>
                <a:ea typeface="Calibri"/>
                <a:cs typeface="Calibri"/>
                <a:sym typeface="Calibri"/>
              </a:rPr>
              <a:t>Task 3</a:t>
            </a:r>
            <a:endParaRPr/>
          </a:p>
        </p:txBody>
      </p:sp>
      <p:sp>
        <p:nvSpPr>
          <p:cNvPr id="104" name="Google Shape;104;p14"/>
          <p:cNvSpPr txBox="1"/>
          <p:nvPr/>
        </p:nvSpPr>
        <p:spPr>
          <a:xfrm>
            <a:off x="748525" y="5038150"/>
            <a:ext cx="4427700" cy="39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Image source: (left) https://studybreaks.com/2017/02/19/check-your-news-sources/  </a:t>
            </a:r>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(right) https://www.brandwatch.com/blog/pr-tracking-using-social-media-monitoring-works/</a:t>
            </a:r>
            <a:endParaRPr/>
          </a:p>
        </p:txBody>
      </p:sp>
      <p:pic>
        <p:nvPicPr>
          <p:cNvPr descr="news2.png" id="105" name="Google Shape;105;p14"/>
          <p:cNvPicPr preferRelativeResize="0"/>
          <p:nvPr/>
        </p:nvPicPr>
        <p:blipFill rotWithShape="1">
          <a:blip r:embed="rId3">
            <a:alphaModFix/>
          </a:blip>
          <a:srcRect b="0" l="0" r="0" t="0"/>
          <a:stretch/>
        </p:blipFill>
        <p:spPr>
          <a:xfrm>
            <a:off x="5370497" y="2802200"/>
            <a:ext cx="3075186" cy="2235939"/>
          </a:xfrm>
          <a:prstGeom prst="rect">
            <a:avLst/>
          </a:prstGeom>
          <a:noFill/>
          <a:ln>
            <a:noFill/>
          </a:ln>
        </p:spPr>
      </p:pic>
      <p:pic>
        <p:nvPicPr>
          <p:cNvPr descr="bg-2.jpg" id="106" name="Google Shape;106;p14"/>
          <p:cNvPicPr preferRelativeResize="0"/>
          <p:nvPr/>
        </p:nvPicPr>
        <p:blipFill rotWithShape="1">
          <a:blip r:embed="rId4">
            <a:alphaModFix/>
          </a:blip>
          <a:srcRect b="0" l="0" r="0" t="0"/>
          <a:stretch/>
        </p:blipFill>
        <p:spPr>
          <a:xfrm>
            <a:off x="748525" y="2802201"/>
            <a:ext cx="3968205" cy="22289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descr="presentation_NewsEvents.png" id="314" name="Google Shape;314;p32"/>
          <p:cNvPicPr preferRelativeResize="0"/>
          <p:nvPr/>
        </p:nvPicPr>
        <p:blipFill rotWithShape="1">
          <a:blip r:embed="rId3">
            <a:alphaModFix/>
          </a:blip>
          <a:srcRect b="0" l="3662" r="1217" t="0"/>
          <a:stretch/>
        </p:blipFill>
        <p:spPr>
          <a:xfrm>
            <a:off x="3207724" y="2944435"/>
            <a:ext cx="5913396" cy="3851012"/>
          </a:xfrm>
          <a:prstGeom prst="rect">
            <a:avLst/>
          </a:prstGeom>
          <a:noFill/>
          <a:ln>
            <a:noFill/>
          </a:ln>
        </p:spPr>
      </p:pic>
      <p:sp>
        <p:nvSpPr>
          <p:cNvPr id="315" name="Google Shape;315;p32"/>
          <p:cNvSpPr txBox="1"/>
          <p:nvPr/>
        </p:nvSpPr>
        <p:spPr>
          <a:xfrm>
            <a:off x="435300" y="457200"/>
            <a:ext cx="82737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Virality Prediction of Online News Cascades </a:t>
            </a:r>
            <a:endParaRPr/>
          </a:p>
        </p:txBody>
      </p:sp>
      <p:pic>
        <p:nvPicPr>
          <p:cNvPr descr="ViralCascadePrediction (1)-1.png" id="316" name="Google Shape;316;p32"/>
          <p:cNvPicPr preferRelativeResize="0"/>
          <p:nvPr/>
        </p:nvPicPr>
        <p:blipFill rotWithShape="1">
          <a:blip r:embed="rId4">
            <a:alphaModFix/>
          </a:blip>
          <a:srcRect b="0" l="0" r="0" t="0"/>
          <a:stretch/>
        </p:blipFill>
        <p:spPr>
          <a:xfrm>
            <a:off x="95525" y="3391723"/>
            <a:ext cx="3097521" cy="1777867"/>
          </a:xfrm>
          <a:prstGeom prst="rect">
            <a:avLst/>
          </a:prstGeom>
          <a:noFill/>
          <a:ln>
            <a:noFill/>
          </a:ln>
        </p:spPr>
      </p:pic>
      <p:sp>
        <p:nvSpPr>
          <p:cNvPr id="317" name="Google Shape;317;p32"/>
          <p:cNvSpPr/>
          <p:nvPr/>
        </p:nvSpPr>
        <p:spPr>
          <a:xfrm>
            <a:off x="435150" y="1159250"/>
            <a:ext cx="8273700" cy="1236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Helvetica Neue"/>
              <a:buChar char="➢"/>
            </a:pPr>
            <a:r>
              <a:rPr b="1" i="0" lang="en" sz="2000" u="none" cap="none" strike="noStrike">
                <a:solidFill>
                  <a:srgbClr val="C00000"/>
                </a:solidFill>
                <a:latin typeface="Helvetica Neue"/>
                <a:ea typeface="Helvetica Neue"/>
                <a:cs typeface="Helvetica Neue"/>
                <a:sym typeface="Helvetica Neue"/>
              </a:rPr>
              <a:t>Task: Predict the final number of news sites reporting an emergent news event.</a:t>
            </a:r>
            <a:endParaRPr/>
          </a:p>
          <a:p>
            <a:pPr indent="-355600" lvl="1" marL="914400" marR="0" rtl="0" algn="l">
              <a:lnSpc>
                <a:spcPct val="100000"/>
              </a:lnSpc>
              <a:spcBef>
                <a:spcPts val="0"/>
              </a:spcBef>
              <a:spcAft>
                <a:spcPts val="0"/>
              </a:spcAft>
              <a:buClr>
                <a:schemeClr val="dk1"/>
              </a:buClr>
              <a:buSzPts val="2000"/>
              <a:buFont typeface="Helvetica Neue"/>
              <a:buNone/>
            </a:pPr>
            <a:r>
              <a:rPr b="0" i="0" lang="en" sz="2000" u="none" cap="none" strike="noStrike">
                <a:solidFill>
                  <a:srgbClr val="000000"/>
                </a:solidFill>
                <a:latin typeface="Helvetica Neue"/>
                <a:ea typeface="Helvetica Neue"/>
                <a:cs typeface="Helvetica Neue"/>
                <a:sym typeface="Helvetica Neue"/>
              </a:rPr>
              <a:t>The summation of the influence vectors of the early adopters in the first 2 or 2.5 hours is used as the input. (IV2, IV2.5)</a:t>
            </a:r>
            <a:endParaRPr/>
          </a:p>
          <a:p>
            <a:pPr indent="-355600" lvl="1" marL="914400" marR="0" rtl="0" algn="l">
              <a:lnSpc>
                <a:spcPct val="100000"/>
              </a:lnSpc>
              <a:spcBef>
                <a:spcPts val="0"/>
              </a:spcBef>
              <a:spcAft>
                <a:spcPts val="0"/>
              </a:spcAft>
              <a:buClr>
                <a:schemeClr val="dk1"/>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A baseline model uses features including number of early adopters, time intervals etc. as input. (BL2, BL2.5)</a:t>
            </a:r>
            <a:endParaRPr/>
          </a:p>
        </p:txBody>
      </p:sp>
      <p:sp>
        <p:nvSpPr>
          <p:cNvPr id="318" name="Google Shape;318;p32"/>
          <p:cNvSpPr txBox="1"/>
          <p:nvPr/>
        </p:nvSpPr>
        <p:spPr>
          <a:xfrm>
            <a:off x="554950" y="5349225"/>
            <a:ext cx="2544000" cy="111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50"/>
              <a:buFont typeface="Helvetica Neue"/>
              <a:buNone/>
            </a:pPr>
            <a:r>
              <a:rPr b="0" i="0" lang="en" sz="1800" u="none" cap="none" strike="noStrike">
                <a:solidFill>
                  <a:srgbClr val="000000"/>
                </a:solidFill>
                <a:latin typeface="Helvetica Neue"/>
                <a:ea typeface="Helvetica Neue"/>
                <a:cs typeface="Helvetica Neue"/>
                <a:sym typeface="Helvetica Neue"/>
              </a:rPr>
              <a:t>#News Sites = 5634 </a:t>
            </a:r>
            <a:endParaRPr/>
          </a:p>
          <a:p>
            <a:pPr indent="0" lvl="0" marL="0" marR="0" rtl="0" algn="l">
              <a:lnSpc>
                <a:spcPct val="100000"/>
              </a:lnSpc>
              <a:spcBef>
                <a:spcPts val="0"/>
              </a:spcBef>
              <a:spcAft>
                <a:spcPts val="0"/>
              </a:spcAft>
              <a:buClr>
                <a:srgbClr val="000000"/>
              </a:buClr>
              <a:buSzPts val="450"/>
              <a:buFont typeface="Helvetica Neue"/>
              <a:buNone/>
            </a:pPr>
            <a:r>
              <a:rPr b="0" i="0" lang="en" sz="1800" u="none" cap="none" strike="noStrike">
                <a:solidFill>
                  <a:srgbClr val="000000"/>
                </a:solidFill>
                <a:latin typeface="Helvetica Neue"/>
                <a:ea typeface="Helvetica Neue"/>
                <a:cs typeface="Helvetica Neue"/>
                <a:sym typeface="Helvetica Neue"/>
              </a:rPr>
              <a:t>#News Events = 41452</a:t>
            </a:r>
            <a:endParaRPr/>
          </a:p>
          <a:p>
            <a:pPr indent="0" lvl="0" marL="0" marR="0" rtl="0" algn="l">
              <a:lnSpc>
                <a:spcPct val="100000"/>
              </a:lnSpc>
              <a:spcBef>
                <a:spcPts val="0"/>
              </a:spcBef>
              <a:spcAft>
                <a:spcPts val="0"/>
              </a:spcAft>
              <a:buClr>
                <a:srgbClr val="000000"/>
              </a:buClr>
              <a:buSzPts val="450"/>
              <a:buFont typeface="Helvetica Neue"/>
              <a:buNone/>
            </a:pPr>
            <a:r>
              <a:rPr b="0" i="0" lang="en" sz="1800" u="none" cap="none" strike="noStrike">
                <a:solidFill>
                  <a:srgbClr val="000000"/>
                </a:solidFill>
                <a:latin typeface="Helvetica Neue"/>
                <a:ea typeface="Helvetica Neue"/>
                <a:cs typeface="Helvetica Neue"/>
                <a:sym typeface="Helvetica Neue"/>
              </a:rPr>
              <a:t>                  </a:t>
            </a:r>
            <a:r>
              <a:rPr b="0" i="0" lang="en" sz="1800" u="none" cap="none" strike="noStrike">
                <a:solidFill>
                  <a:schemeClr val="dk1"/>
                </a:solidFill>
                <a:latin typeface="Helvetica Neue"/>
                <a:ea typeface="Helvetica Neue"/>
                <a:cs typeface="Helvetica Neue"/>
                <a:sym typeface="Helvetica Neue"/>
              </a:rPr>
              <a:t>(K=35000)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3"/>
          <p:cNvSpPr txBox="1"/>
          <p:nvPr/>
        </p:nvSpPr>
        <p:spPr>
          <a:xfrm>
            <a:off x="435300" y="457200"/>
            <a:ext cx="82737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Virality Prediction of Online News Cascades </a:t>
            </a:r>
            <a:endParaRPr/>
          </a:p>
        </p:txBody>
      </p:sp>
      <p:sp>
        <p:nvSpPr>
          <p:cNvPr id="325" name="Google Shape;325;p33"/>
          <p:cNvSpPr/>
          <p:nvPr/>
        </p:nvSpPr>
        <p:spPr>
          <a:xfrm>
            <a:off x="435150" y="1159250"/>
            <a:ext cx="8273700" cy="1236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rgbClr val="000000"/>
                </a:solidFill>
                <a:latin typeface="Helvetica Neue"/>
                <a:ea typeface="Helvetica Neue"/>
                <a:cs typeface="Helvetica Neue"/>
                <a:sym typeface="Helvetica Neue"/>
              </a:rPr>
              <a:t>Since we are only interested in predicting the most viral events reported in the news, the threshold ranges from </a:t>
            </a:r>
            <a:r>
              <a:rPr b="0" i="1" lang="en" sz="2000" u="none" cap="none" strike="noStrike">
                <a:solidFill>
                  <a:srgbClr val="FF0000"/>
                </a:solidFill>
                <a:latin typeface="Helvetica Neue"/>
                <a:ea typeface="Helvetica Neue"/>
                <a:cs typeface="Helvetica Neue"/>
                <a:sym typeface="Helvetica Neue"/>
              </a:rPr>
              <a:t>90% </a:t>
            </a:r>
            <a:r>
              <a:rPr b="0" i="0" lang="en" sz="2000" u="none" cap="none" strike="noStrike">
                <a:solidFill>
                  <a:srgbClr val="FF0000"/>
                </a:solidFill>
                <a:latin typeface="Helvetica Neue"/>
                <a:ea typeface="Helvetica Neue"/>
                <a:cs typeface="Helvetica Neue"/>
                <a:sym typeface="Helvetica Neue"/>
              </a:rPr>
              <a:t>to</a:t>
            </a:r>
            <a:r>
              <a:rPr b="0" i="1" lang="en" sz="2000" u="none" cap="none" strike="noStrike">
                <a:solidFill>
                  <a:srgbClr val="FF0000"/>
                </a:solidFill>
                <a:latin typeface="Helvetica Neue"/>
                <a:ea typeface="Helvetica Neue"/>
                <a:cs typeface="Helvetica Neue"/>
                <a:sym typeface="Helvetica Neue"/>
              </a:rPr>
              <a:t> 99%</a:t>
            </a:r>
            <a:r>
              <a:rPr b="0" i="0" lang="en" sz="2000" u="none" cap="none" strike="noStrike">
                <a:solidFill>
                  <a:srgbClr val="000000"/>
                </a:solidFill>
                <a:latin typeface="Helvetica Neue"/>
                <a:ea typeface="Helvetica Neue"/>
                <a:cs typeface="Helvetica Neue"/>
                <a:sym typeface="Helvetica Neue"/>
              </a:rPr>
              <a:t> in our experiments. </a:t>
            </a:r>
            <a:endParaRPr/>
          </a:p>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rgbClr val="000000"/>
                </a:solidFill>
                <a:latin typeface="Helvetica Neue"/>
                <a:ea typeface="Helvetica Neue"/>
                <a:cs typeface="Helvetica Neue"/>
                <a:sym typeface="Helvetica Neue"/>
              </a:rPr>
              <a:t>A high threshold would result in two very </a:t>
            </a:r>
            <a:r>
              <a:rPr b="0" i="0" lang="en" sz="2000" u="none" cap="none" strike="noStrike">
                <a:solidFill>
                  <a:srgbClr val="FF0000"/>
                </a:solidFill>
                <a:latin typeface="Helvetica Neue"/>
                <a:ea typeface="Helvetica Neue"/>
                <a:cs typeface="Helvetica Neue"/>
                <a:sym typeface="Helvetica Neue"/>
              </a:rPr>
              <a:t>imbalanced</a:t>
            </a:r>
            <a:r>
              <a:rPr b="0" i="0" lang="en" sz="2000" u="none" cap="none" strike="noStrike">
                <a:solidFill>
                  <a:srgbClr val="000000"/>
                </a:solidFill>
                <a:latin typeface="Helvetica Neue"/>
                <a:ea typeface="Helvetica Neue"/>
                <a:cs typeface="Helvetica Neue"/>
                <a:sym typeface="Helvetica Neue"/>
              </a:rPr>
              <a:t> sets of samples, which makes the prediction challenging.</a:t>
            </a:r>
            <a:endParaRPr/>
          </a:p>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rgbClr val="000000"/>
                </a:solidFill>
                <a:latin typeface="Helvetica Neue"/>
                <a:ea typeface="Helvetica Neue"/>
                <a:cs typeface="Helvetica Neue"/>
                <a:sym typeface="Helvetica Neue"/>
              </a:rPr>
              <a:t>The prediction models take the news sites reporting an event in the first     hours, i.e. the early adopters, as input.</a:t>
            </a:r>
            <a:endParaRPr/>
          </a:p>
          <a:p>
            <a:pPr indent="-342900" lvl="0" marL="342900" marR="0" rtl="0" algn="l">
              <a:lnSpc>
                <a:spcPct val="100000"/>
              </a:lnSpc>
              <a:spcBef>
                <a:spcPts val="0"/>
              </a:spcBef>
              <a:spcAft>
                <a:spcPts val="0"/>
              </a:spcAft>
              <a:buClr>
                <a:schemeClr val="dk1"/>
              </a:buClr>
              <a:buSzPts val="2000"/>
              <a:buFont typeface="Helvetica Neue"/>
              <a:buChar char="➢"/>
            </a:pPr>
            <a:r>
              <a:rPr b="0" i="1" lang="en" sz="2000" u="none" cap="none" strike="noStrike">
                <a:solidFill>
                  <a:srgbClr val="FF0000"/>
                </a:solidFill>
                <a:latin typeface="Helvetica Neue"/>
                <a:ea typeface="Helvetica Neue"/>
                <a:cs typeface="Helvetica Neue"/>
                <a:sym typeface="Helvetica Neue"/>
              </a:rPr>
              <a:t>Community structures</a:t>
            </a:r>
            <a:r>
              <a:rPr b="0" i="0" lang="en" sz="2000" u="none" cap="none" strike="noStrike">
                <a:solidFill>
                  <a:srgbClr val="000000"/>
                </a:solidFill>
                <a:latin typeface="Helvetica Neue"/>
                <a:ea typeface="Helvetica Neue"/>
                <a:cs typeface="Helvetica Neue"/>
                <a:sym typeface="Helvetica Neue"/>
              </a:rPr>
              <a:t> can provide the critical signals to forecast the viral information cascades at the early stage.</a:t>
            </a:r>
            <a:endParaRPr/>
          </a:p>
        </p:txBody>
      </p:sp>
      <p:pic>
        <p:nvPicPr>
          <p:cNvPr id="326" name="Google Shape;326;p33"/>
          <p:cNvPicPr preferRelativeResize="0"/>
          <p:nvPr/>
        </p:nvPicPr>
        <p:blipFill rotWithShape="1">
          <a:blip r:embed="rId3">
            <a:alphaModFix/>
          </a:blip>
          <a:srcRect b="0" l="0" r="0" t="0"/>
          <a:stretch/>
        </p:blipFill>
        <p:spPr>
          <a:xfrm>
            <a:off x="1373650" y="2976900"/>
            <a:ext cx="283454" cy="39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34"/>
          <p:cNvSpPr/>
          <p:nvPr/>
        </p:nvSpPr>
        <p:spPr>
          <a:xfrm>
            <a:off x="-108475" y="5905825"/>
            <a:ext cx="9316800" cy="9522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2" name="Google Shape;332;p34"/>
          <p:cNvPicPr preferRelativeResize="0"/>
          <p:nvPr/>
        </p:nvPicPr>
        <p:blipFill rotWithShape="1">
          <a:blip r:embed="rId3">
            <a:alphaModFix/>
          </a:blip>
          <a:srcRect b="0" l="0" r="0" t="0"/>
          <a:stretch/>
        </p:blipFill>
        <p:spPr>
          <a:xfrm>
            <a:off x="207300" y="1085200"/>
            <a:ext cx="8788463" cy="5700657"/>
          </a:xfrm>
          <a:prstGeom prst="rect">
            <a:avLst/>
          </a:prstGeom>
          <a:noFill/>
          <a:ln>
            <a:noFill/>
          </a:ln>
        </p:spPr>
      </p:pic>
      <p:sp>
        <p:nvSpPr>
          <p:cNvPr id="333" name="Google Shape;333;p34"/>
          <p:cNvSpPr txBox="1"/>
          <p:nvPr/>
        </p:nvSpPr>
        <p:spPr>
          <a:xfrm>
            <a:off x="435300" y="457200"/>
            <a:ext cx="82737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Virality Prediction of Online News Cascades </a:t>
            </a:r>
            <a:endParaRPr/>
          </a:p>
        </p:txBody>
      </p:sp>
      <p:sp>
        <p:nvSpPr>
          <p:cNvPr id="334" name="Google Shape;334;p34"/>
          <p:cNvSpPr/>
          <p:nvPr/>
        </p:nvSpPr>
        <p:spPr>
          <a:xfrm>
            <a:off x="0" y="6477000"/>
            <a:ext cx="457200" cy="381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35"/>
          <p:cNvSpPr txBox="1"/>
          <p:nvPr/>
        </p:nvSpPr>
        <p:spPr>
          <a:xfrm>
            <a:off x="435300" y="457200"/>
            <a:ext cx="82737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Conclusions</a:t>
            </a:r>
            <a:endParaRPr/>
          </a:p>
        </p:txBody>
      </p:sp>
      <p:sp>
        <p:nvSpPr>
          <p:cNvPr id="340" name="Google Shape;340;p35"/>
          <p:cNvSpPr txBox="1"/>
          <p:nvPr/>
        </p:nvSpPr>
        <p:spPr>
          <a:xfrm>
            <a:off x="320100" y="1366700"/>
            <a:ext cx="8388900" cy="3582900"/>
          </a:xfrm>
          <a:prstGeom prst="rect">
            <a:avLst/>
          </a:prstGeom>
          <a:noFill/>
          <a:ln>
            <a:noFill/>
          </a:ln>
        </p:spPr>
        <p:txBody>
          <a:bodyPr anchorCtr="0" anchor="ctr" bIns="91425" lIns="91425" spcFirstLastPara="1" rIns="91425" wrap="square" tIns="91425">
            <a:noAutofit/>
          </a:bodyPr>
          <a:lstStyle/>
          <a:p>
            <a:pPr indent="-317500" lvl="0" marL="342900" marR="0" rtl="0" algn="l">
              <a:lnSpc>
                <a:spcPct val="100000"/>
              </a:lnSpc>
              <a:spcBef>
                <a:spcPts val="0"/>
              </a:spcBef>
              <a:spcAft>
                <a:spcPts val="0"/>
              </a:spcAft>
              <a:buClr>
                <a:schemeClr val="dk1"/>
              </a:buClr>
              <a:buSzPts val="2400"/>
              <a:buFont typeface="Helvetica Neue"/>
              <a:buChar char="➢"/>
            </a:pPr>
            <a:r>
              <a:rPr b="0" i="0" lang="en" sz="2400" u="none" cap="none" strike="noStrike">
                <a:solidFill>
                  <a:schemeClr val="dk1"/>
                </a:solidFill>
                <a:latin typeface="Helvetica Neue"/>
                <a:ea typeface="Helvetica Neue"/>
                <a:cs typeface="Helvetica Neue"/>
                <a:sym typeface="Helvetica Neue"/>
              </a:rPr>
              <a:t>Most news events are reported by the news sites from the same region.</a:t>
            </a:r>
            <a:endParaRPr/>
          </a:p>
          <a:p>
            <a:pPr indent="-317500" lvl="0" marL="342900" marR="0" rtl="0" algn="l">
              <a:lnSpc>
                <a:spcPct val="100000"/>
              </a:lnSpc>
              <a:spcBef>
                <a:spcPts val="900"/>
              </a:spcBef>
              <a:spcAft>
                <a:spcPts val="0"/>
              </a:spcAft>
              <a:buClr>
                <a:schemeClr val="dk1"/>
              </a:buClr>
              <a:buSzPts val="2400"/>
              <a:buFont typeface="Helvetica Neue"/>
              <a:buChar char="➢"/>
            </a:pPr>
            <a:r>
              <a:rPr b="1" i="0" lang="en" sz="2400" u="none" cap="none" strike="noStrike">
                <a:solidFill>
                  <a:srgbClr val="C00000"/>
                </a:solidFill>
                <a:latin typeface="Helvetica Neue"/>
                <a:ea typeface="Helvetica Neue"/>
                <a:cs typeface="Helvetica Neue"/>
                <a:sym typeface="Helvetica Neue"/>
              </a:rPr>
              <a:t>Cascades of news rarely cross the language boundaries, but if they do they become large.</a:t>
            </a:r>
            <a:endParaRPr/>
          </a:p>
          <a:p>
            <a:pPr indent="-317500" lvl="0" marL="342900" marR="0" rtl="0" algn="l">
              <a:lnSpc>
                <a:spcPct val="100000"/>
              </a:lnSpc>
              <a:spcBef>
                <a:spcPts val="900"/>
              </a:spcBef>
              <a:spcAft>
                <a:spcPts val="0"/>
              </a:spcAft>
              <a:buClr>
                <a:schemeClr val="dk1"/>
              </a:buClr>
              <a:buSzPts val="2400"/>
              <a:buFont typeface="Helvetica Neue"/>
              <a:buChar char="➢"/>
            </a:pPr>
            <a:r>
              <a:rPr b="1" i="0" lang="en" sz="2400" u="none" cap="none" strike="noStrike">
                <a:solidFill>
                  <a:srgbClr val="C00000"/>
                </a:solidFill>
                <a:latin typeface="Helvetica Neue"/>
                <a:ea typeface="Helvetica Neue"/>
                <a:cs typeface="Helvetica Neue"/>
                <a:sym typeface="Helvetica Neue"/>
              </a:rPr>
              <a:t>The high divergence of the early adopters of a news event predicts the rapid growth of future reports. </a:t>
            </a:r>
            <a:endParaRPr/>
          </a:p>
          <a:p>
            <a:pPr indent="-317500" lvl="0" marL="342900" marR="0" rtl="0" algn="l">
              <a:lnSpc>
                <a:spcPct val="100000"/>
              </a:lnSpc>
              <a:spcBef>
                <a:spcPts val="900"/>
              </a:spcBef>
              <a:spcAft>
                <a:spcPts val="0"/>
              </a:spcAft>
              <a:buClr>
                <a:schemeClr val="dk1"/>
              </a:buClr>
              <a:buSzPts val="2400"/>
              <a:buFont typeface="Noto Sans Symbols"/>
              <a:buChar char="➢"/>
            </a:pPr>
            <a:r>
              <a:rPr b="0" i="0" lang="en" sz="2400" u="none" cap="none" strike="noStrike">
                <a:solidFill>
                  <a:schemeClr val="dk1"/>
                </a:solidFill>
                <a:latin typeface="Helvetica Neue"/>
                <a:ea typeface="Helvetica Neue"/>
                <a:cs typeface="Helvetica Neue"/>
                <a:sym typeface="Helvetica Neue"/>
              </a:rPr>
              <a:t>Our algorithm can efficiently predict the viral news events in the first 1-3 hours ( ~20% improvement over the baseline approach).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36"/>
          <p:cNvSpPr txBox="1"/>
          <p:nvPr/>
        </p:nvSpPr>
        <p:spPr>
          <a:xfrm>
            <a:off x="435300" y="457200"/>
            <a:ext cx="82737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Thanks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15"/>
          <p:cNvPicPr preferRelativeResize="0"/>
          <p:nvPr/>
        </p:nvPicPr>
        <p:blipFill rotWithShape="1">
          <a:blip r:embed="rId3">
            <a:alphaModFix/>
          </a:blip>
          <a:srcRect b="0" l="0" r="0" t="0"/>
          <a:stretch/>
        </p:blipFill>
        <p:spPr>
          <a:xfrm>
            <a:off x="0" y="1123950"/>
            <a:ext cx="4762500" cy="4762500"/>
          </a:xfrm>
          <a:prstGeom prst="rect">
            <a:avLst/>
          </a:prstGeom>
          <a:noFill/>
          <a:ln>
            <a:noFill/>
          </a:ln>
        </p:spPr>
      </p:pic>
      <p:pic>
        <p:nvPicPr>
          <p:cNvPr id="113" name="Google Shape;113;p15"/>
          <p:cNvPicPr preferRelativeResize="0"/>
          <p:nvPr/>
        </p:nvPicPr>
        <p:blipFill rotWithShape="1">
          <a:blip r:embed="rId4">
            <a:alphaModFix/>
          </a:blip>
          <a:srcRect b="0" l="0" r="0" t="0"/>
          <a:stretch/>
        </p:blipFill>
        <p:spPr>
          <a:xfrm>
            <a:off x="4396325" y="1123950"/>
            <a:ext cx="4762500" cy="4762500"/>
          </a:xfrm>
          <a:prstGeom prst="rect">
            <a:avLst/>
          </a:prstGeom>
          <a:noFill/>
          <a:ln>
            <a:noFill/>
          </a:ln>
        </p:spPr>
      </p:pic>
      <p:sp>
        <p:nvSpPr>
          <p:cNvPr id="114" name="Google Shape;114;p15"/>
          <p:cNvSpPr txBox="1"/>
          <p:nvPr/>
        </p:nvSpPr>
        <p:spPr>
          <a:xfrm>
            <a:off x="0" y="381000"/>
            <a:ext cx="8936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Power-law Distribution of the #Reports </a:t>
            </a:r>
            <a:r>
              <a:rPr lang="en" sz="3200">
                <a:solidFill>
                  <a:srgbClr val="C00000"/>
                </a:solidFill>
                <a:latin typeface="Helvetica Neue"/>
                <a:ea typeface="Helvetica Neue"/>
                <a:cs typeface="Helvetica Neue"/>
                <a:sym typeface="Helvetica Neue"/>
              </a:rPr>
              <a:t>p</a:t>
            </a:r>
            <a:r>
              <a:rPr b="0" i="0" lang="en" sz="3200" u="none" cap="none" strike="noStrike">
                <a:solidFill>
                  <a:srgbClr val="C00000"/>
                </a:solidFill>
                <a:latin typeface="Helvetica Neue"/>
                <a:ea typeface="Helvetica Neue"/>
                <a:cs typeface="Helvetica Neue"/>
                <a:sym typeface="Helvetica Neue"/>
              </a:rPr>
              <a:t>er Site</a:t>
            </a:r>
            <a:endParaRPr/>
          </a:p>
        </p:txBody>
      </p:sp>
      <p:sp>
        <p:nvSpPr>
          <p:cNvPr id="115" name="Google Shape;115;p15"/>
          <p:cNvSpPr txBox="1"/>
          <p:nvPr/>
        </p:nvSpPr>
        <p:spPr>
          <a:xfrm>
            <a:off x="327000" y="5681725"/>
            <a:ext cx="8077200" cy="58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24292E"/>
              </a:buClr>
              <a:buSzPts val="1600"/>
              <a:buFont typeface="Helvetica Neue"/>
              <a:buNone/>
            </a:pPr>
            <a:r>
              <a:rPr b="1" i="0" lang="en" sz="1600" u="none" cap="none" strike="noStrike">
                <a:solidFill>
                  <a:srgbClr val="24292E"/>
                </a:solidFill>
                <a:highlight>
                  <a:srgbClr val="FFFFFF"/>
                </a:highlight>
                <a:latin typeface="Helvetica Neue"/>
                <a:ea typeface="Helvetica Neue"/>
                <a:cs typeface="Helvetica Neue"/>
                <a:sym typeface="Helvetica Neue"/>
              </a:rPr>
              <a:t>Power-law is a plausible fit to the real data</a:t>
            </a:r>
            <a:r>
              <a:rPr b="1" lang="en" sz="1600">
                <a:solidFill>
                  <a:srgbClr val="24292E"/>
                </a:solidFill>
                <a:highlight>
                  <a:srgbClr val="FFFFFF"/>
                </a:highlight>
                <a:latin typeface="Helvetica Neue"/>
                <a:ea typeface="Helvetica Neue"/>
                <a:cs typeface="Helvetica Neue"/>
                <a:sym typeface="Helvetica Neue"/>
              </a:rPr>
              <a:t> as t</a:t>
            </a:r>
            <a:r>
              <a:rPr b="1" lang="en" sz="1600">
                <a:solidFill>
                  <a:srgbClr val="24292E"/>
                </a:solidFill>
                <a:highlight>
                  <a:schemeClr val="lt1"/>
                </a:highlight>
                <a:latin typeface="Helvetica Neue"/>
                <a:ea typeface="Helvetica Neue"/>
                <a:cs typeface="Helvetica Neue"/>
                <a:sym typeface="Helvetica Neue"/>
              </a:rPr>
              <a:t>he p-value is large enough, &gt;10% </a:t>
            </a:r>
            <a:endParaRPr/>
          </a:p>
          <a:p>
            <a:pPr indent="0" lvl="0" marL="0" marR="0" rtl="0" algn="ctr">
              <a:lnSpc>
                <a:spcPct val="100000"/>
              </a:lnSpc>
              <a:spcBef>
                <a:spcPts val="0"/>
              </a:spcBef>
              <a:spcAft>
                <a:spcPts val="0"/>
              </a:spcAft>
              <a:buClr>
                <a:srgbClr val="24292E"/>
              </a:buClr>
              <a:buSzPts val="1400"/>
              <a:buFont typeface="Helvetica Neue"/>
              <a:buNone/>
            </a:pPr>
            <a:r>
              <a:t/>
            </a:r>
            <a:endParaRPr>
              <a:solidFill>
                <a:srgbClr val="24292E"/>
              </a:solidFill>
              <a:highlight>
                <a:srgbClr val="FFFFFF"/>
              </a:highlight>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24292E"/>
              </a:buClr>
              <a:buSzPts val="1400"/>
              <a:buFont typeface="Helvetica Neue"/>
              <a:buNone/>
            </a:pPr>
            <a:r>
              <a:t/>
            </a:r>
            <a:endParaRPr>
              <a:solidFill>
                <a:srgbClr val="24292E"/>
              </a:solidFill>
              <a:highlight>
                <a:srgbClr val="FFFFFF"/>
              </a:highlight>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24292E"/>
              </a:buClr>
              <a:buSzPts val="1400"/>
              <a:buFont typeface="Helvetica Neue"/>
              <a:buNone/>
            </a:pPr>
            <a:r>
              <a:rPr b="0" i="0" lang="en" sz="1400" u="none" cap="none" strike="noStrike">
                <a:solidFill>
                  <a:srgbClr val="24292E"/>
                </a:solidFill>
                <a:highlight>
                  <a:srgbClr val="FFFFFF"/>
                </a:highlight>
                <a:latin typeface="Helvetica Neue"/>
                <a:ea typeface="Helvetica Neue"/>
                <a:cs typeface="Helvetica Neue"/>
                <a:sym typeface="Helvetica Neue"/>
              </a:rPr>
              <a:t>                      </a:t>
            </a:r>
            <a:endParaRPr b="0" i="0" sz="1400" u="none" cap="none" strike="noStrike">
              <a:solidFill>
                <a:srgbClr val="24292E"/>
              </a:solidFill>
              <a:highlight>
                <a:srgbClr val="FFFFFF"/>
              </a:highlight>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24292E"/>
              </a:buClr>
              <a:buSzPts val="1400"/>
              <a:buFont typeface="Helvetica Neue"/>
              <a:buNone/>
            </a:pPr>
            <a:r>
              <a:rPr b="0" i="0" lang="en" sz="1400" u="none" cap="none" strike="noStrike">
                <a:solidFill>
                  <a:srgbClr val="24292E"/>
                </a:solidFill>
                <a:highlight>
                  <a:srgbClr val="FFFFFF"/>
                </a:highlight>
                <a:latin typeface="Helvetica Neue"/>
                <a:ea typeface="Helvetica Neue"/>
                <a:cs typeface="Helvetica Neue"/>
                <a:sym typeface="Helvetica Neue"/>
              </a:rPr>
              <a:t>Reference: "Power-law distributions in empirical data." by Clauset et 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reports_vs_time.png" id="121" name="Google Shape;121;p16"/>
          <p:cNvPicPr preferRelativeResize="0"/>
          <p:nvPr/>
        </p:nvPicPr>
        <p:blipFill rotWithShape="1">
          <a:blip r:embed="rId3">
            <a:alphaModFix/>
          </a:blip>
          <a:srcRect b="0" l="0" r="0" t="0"/>
          <a:stretch/>
        </p:blipFill>
        <p:spPr>
          <a:xfrm>
            <a:off x="3314599" y="2162974"/>
            <a:ext cx="4478700" cy="4478700"/>
          </a:xfrm>
          <a:prstGeom prst="rect">
            <a:avLst/>
          </a:prstGeom>
          <a:noFill/>
          <a:ln>
            <a:noFill/>
          </a:ln>
        </p:spPr>
      </p:pic>
      <p:sp>
        <p:nvSpPr>
          <p:cNvPr id="122" name="Google Shape;122;p16"/>
          <p:cNvSpPr txBox="1"/>
          <p:nvPr/>
        </p:nvSpPr>
        <p:spPr>
          <a:xfrm>
            <a:off x="3385600" y="457200"/>
            <a:ext cx="24957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Introduction</a:t>
            </a:r>
            <a:endParaRPr/>
          </a:p>
        </p:txBody>
      </p:sp>
      <p:sp>
        <p:nvSpPr>
          <p:cNvPr id="123" name="Google Shape;123;p16"/>
          <p:cNvSpPr/>
          <p:nvPr/>
        </p:nvSpPr>
        <p:spPr>
          <a:xfrm>
            <a:off x="433575" y="1330775"/>
            <a:ext cx="8351400" cy="2616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Noto Sans Symbols"/>
              <a:buChar char="➢"/>
            </a:pPr>
            <a:r>
              <a:rPr b="0" i="0" lang="en" sz="2400" u="none" cap="none" strike="noStrike">
                <a:solidFill>
                  <a:schemeClr val="dk1"/>
                </a:solidFill>
                <a:latin typeface="Helvetica Neue"/>
                <a:ea typeface="Helvetica Neue"/>
                <a:cs typeface="Helvetica Neue"/>
                <a:sym typeface="Helvetica Neue"/>
              </a:rPr>
              <a:t>The spread of news events exhibits an emergent pattern. </a:t>
            </a:r>
            <a:endParaRPr/>
          </a:p>
        </p:txBody>
      </p:sp>
      <p:sp>
        <p:nvSpPr>
          <p:cNvPr id="124" name="Google Shape;124;p16"/>
          <p:cNvSpPr txBox="1"/>
          <p:nvPr/>
        </p:nvSpPr>
        <p:spPr>
          <a:xfrm>
            <a:off x="781800" y="3250700"/>
            <a:ext cx="7340700" cy="8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6"/>
          <p:cNvSpPr txBox="1"/>
          <p:nvPr/>
        </p:nvSpPr>
        <p:spPr>
          <a:xfrm>
            <a:off x="433575" y="2740212"/>
            <a:ext cx="2661000" cy="8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450"/>
              <a:buFont typeface="Helvetica Neue"/>
              <a:buNone/>
            </a:pPr>
            <a:r>
              <a:rPr b="0" i="0" lang="en" sz="1800" u="none" cap="none" strike="noStrike">
                <a:solidFill>
                  <a:schemeClr val="dk1"/>
                </a:solidFill>
                <a:latin typeface="Helvetica Neue"/>
                <a:ea typeface="Helvetica Neue"/>
                <a:cs typeface="Helvetica Neue"/>
                <a:sym typeface="Helvetica Neue"/>
              </a:rPr>
              <a:t>A few news events are reported massively in a short period.</a:t>
            </a:r>
            <a:endParaRPr/>
          </a:p>
        </p:txBody>
      </p:sp>
      <p:sp>
        <p:nvSpPr>
          <p:cNvPr id="126" name="Google Shape;126;p16"/>
          <p:cNvSpPr/>
          <p:nvPr/>
        </p:nvSpPr>
        <p:spPr>
          <a:xfrm rot="763602">
            <a:off x="2904322" y="3230503"/>
            <a:ext cx="1846566" cy="164846"/>
          </a:xfrm>
          <a:prstGeom prst="rightArrow">
            <a:avLst>
              <a:gd fmla="val 2674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6"/>
          <p:cNvSpPr txBox="1"/>
          <p:nvPr/>
        </p:nvSpPr>
        <p:spPr>
          <a:xfrm>
            <a:off x="2371450" y="2080700"/>
            <a:ext cx="69783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50"/>
              <a:buFont typeface="Helvetica Neue"/>
              <a:buNone/>
            </a:pPr>
            <a:r>
              <a:rPr b="0" i="0" lang="en" sz="1800" u="none" cap="none" strike="noStrike">
                <a:solidFill>
                  <a:srgbClr val="000000"/>
                </a:solidFill>
                <a:latin typeface="Helvetica Neue"/>
                <a:ea typeface="Helvetica Neue"/>
                <a:cs typeface="Helvetica Neue"/>
                <a:sym typeface="Helvetica Neue"/>
              </a:rPr>
              <a:t>A total of 190,000 events randomly sampled from GDelt dataset.</a:t>
            </a:r>
            <a:endParaRPr/>
          </a:p>
        </p:txBody>
      </p:sp>
      <p:sp>
        <p:nvSpPr>
          <p:cNvPr id="128" name="Google Shape;128;p16"/>
          <p:cNvSpPr txBox="1"/>
          <p:nvPr/>
        </p:nvSpPr>
        <p:spPr>
          <a:xfrm>
            <a:off x="433575" y="4047625"/>
            <a:ext cx="2661000" cy="1221900"/>
          </a:xfrm>
          <a:prstGeom prst="rect">
            <a:avLst/>
          </a:prstGeom>
          <a:noFill/>
          <a:ln>
            <a:noFill/>
          </a:ln>
        </p:spPr>
        <p:txBody>
          <a:bodyPr anchorCtr="0" anchor="ctr" bIns="91425" lIns="91425" spcFirstLastPara="1" rIns="91425" wrap="square" tIns="91425">
            <a:noAutofit/>
          </a:bodyPr>
          <a:lstStyle/>
          <a:p>
            <a:pPr indent="-342900" lvl="0" marL="342900" marR="0" rtl="0" algn="l">
              <a:lnSpc>
                <a:spcPct val="100000"/>
              </a:lnSpc>
              <a:spcBef>
                <a:spcPts val="0"/>
              </a:spcBef>
              <a:spcAft>
                <a:spcPts val="0"/>
              </a:spcAft>
              <a:buClr>
                <a:schemeClr val="dk1"/>
              </a:buClr>
              <a:buSzPts val="2400"/>
              <a:buFont typeface="Helvetica Neue"/>
              <a:buChar char="➢"/>
            </a:pPr>
            <a:r>
              <a:rPr b="1" i="0" lang="en" sz="2000" u="none" cap="none" strike="noStrike">
                <a:solidFill>
                  <a:schemeClr val="dk1"/>
                </a:solidFill>
                <a:latin typeface="Helvetica Neue"/>
                <a:ea typeface="Helvetica Neue"/>
                <a:cs typeface="Helvetica Neue"/>
                <a:sym typeface="Helvetica Neue"/>
              </a:rPr>
              <a:t>Can we predict viral news?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descr="news_sites_network_plot.png" id="134" name="Google Shape;134;p17"/>
          <p:cNvPicPr preferRelativeResize="0"/>
          <p:nvPr/>
        </p:nvPicPr>
        <p:blipFill rotWithShape="1">
          <a:blip r:embed="rId3">
            <a:alphaModFix/>
          </a:blip>
          <a:srcRect b="0" l="0" r="0" t="0"/>
          <a:stretch/>
        </p:blipFill>
        <p:spPr>
          <a:xfrm>
            <a:off x="3399975" y="3320325"/>
            <a:ext cx="5730036" cy="3589441"/>
          </a:xfrm>
          <a:prstGeom prst="rect">
            <a:avLst/>
          </a:prstGeom>
          <a:noFill/>
          <a:ln>
            <a:noFill/>
          </a:ln>
        </p:spPr>
      </p:pic>
      <p:sp>
        <p:nvSpPr>
          <p:cNvPr id="135" name="Google Shape;135;p17"/>
          <p:cNvSpPr/>
          <p:nvPr/>
        </p:nvSpPr>
        <p:spPr>
          <a:xfrm>
            <a:off x="353864" y="1191025"/>
            <a:ext cx="8273700" cy="5478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 sz="2000" u="none" cap="none" strike="noStrike">
                <a:solidFill>
                  <a:schemeClr val="dk1"/>
                </a:solidFill>
                <a:latin typeface="Helvetica Neue"/>
                <a:ea typeface="Helvetica Neue"/>
                <a:cs typeface="Helvetica Neue"/>
                <a:sym typeface="Helvetica Neue"/>
              </a:rPr>
              <a:t>The spread of the news stories exhibits an emergent pattern in online media. </a:t>
            </a:r>
            <a:r>
              <a:rPr b="1" i="0" lang="en" sz="2000" u="none" cap="none" strike="noStrike">
                <a:solidFill>
                  <a:schemeClr val="dk1"/>
                </a:solidFill>
                <a:latin typeface="Helvetica Neue"/>
                <a:ea typeface="Helvetica Neue"/>
                <a:cs typeface="Helvetica Neue"/>
                <a:sym typeface="Helvetica Neue"/>
              </a:rPr>
              <a:t>Can we predict viral news?</a:t>
            </a:r>
            <a:endParaRPr/>
          </a:p>
          <a:p>
            <a:pPr indent="-342900" lvl="0" marL="342900" marR="0" rtl="0" algn="l">
              <a:lnSpc>
                <a:spcPct val="100000"/>
              </a:lnSpc>
              <a:spcBef>
                <a:spcPts val="0"/>
              </a:spcBef>
              <a:spcAft>
                <a:spcPts val="0"/>
              </a:spcAft>
              <a:buClr>
                <a:schemeClr val="dk1"/>
              </a:buClr>
              <a:buSzPts val="2000"/>
              <a:buFont typeface="Arial"/>
              <a:buChar char="➢"/>
            </a:pPr>
            <a:r>
              <a:rPr b="0" i="0" lang="en" sz="2000" u="none" cap="none" strike="noStrike">
                <a:solidFill>
                  <a:srgbClr val="FF0000"/>
                </a:solidFill>
                <a:latin typeface="Helvetica Neue"/>
                <a:ea typeface="Helvetica Neue"/>
                <a:cs typeface="Helvetica Neue"/>
                <a:sym typeface="Helvetica Neue"/>
              </a:rPr>
              <a:t>We use </a:t>
            </a:r>
            <a:r>
              <a:rPr b="1" i="0" lang="en" sz="2000" u="none" cap="none" strike="noStrike">
                <a:solidFill>
                  <a:srgbClr val="FF0000"/>
                </a:solidFill>
                <a:latin typeface="Helvetica Neue"/>
                <a:ea typeface="Helvetica Neue"/>
                <a:cs typeface="Helvetica Neue"/>
                <a:sym typeface="Helvetica Neue"/>
              </a:rPr>
              <a:t>survival analysis</a:t>
            </a:r>
            <a:r>
              <a:rPr b="0" i="0" lang="en" sz="2000" u="none" cap="none" strike="noStrike">
                <a:solidFill>
                  <a:srgbClr val="FF0000"/>
                </a:solidFill>
                <a:latin typeface="Helvetica Neue"/>
                <a:ea typeface="Helvetica Neue"/>
                <a:cs typeface="Helvetica Neue"/>
                <a:sym typeface="Helvetica Neue"/>
              </a:rPr>
              <a:t> to model the spread of news events from one online media site to its neighbors.</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p:txBody>
      </p:sp>
      <p:sp>
        <p:nvSpPr>
          <p:cNvPr id="136" name="Google Shape;136;p17"/>
          <p:cNvSpPr txBox="1"/>
          <p:nvPr/>
        </p:nvSpPr>
        <p:spPr>
          <a:xfrm>
            <a:off x="1587225" y="457200"/>
            <a:ext cx="5570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News Events in Online Media</a:t>
            </a:r>
            <a:endParaRPr/>
          </a:p>
        </p:txBody>
      </p:sp>
      <p:sp>
        <p:nvSpPr>
          <p:cNvPr id="137" name="Google Shape;137;p17"/>
          <p:cNvSpPr txBox="1"/>
          <p:nvPr/>
        </p:nvSpPr>
        <p:spPr>
          <a:xfrm>
            <a:off x="2494575" y="3431875"/>
            <a:ext cx="4016400" cy="85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
              <a:buFont typeface="Arial"/>
              <a:buNone/>
            </a:pPr>
            <a:r>
              <a:rPr b="0" i="0" lang="en" sz="1600" u="none" cap="none" strike="noStrike">
                <a:solidFill>
                  <a:srgbClr val="000000"/>
                </a:solidFill>
                <a:latin typeface="Helvetica Neue Light"/>
                <a:ea typeface="Helvetica Neue Light"/>
                <a:cs typeface="Helvetica Neue Light"/>
                <a:sym typeface="Helvetica Neue Light"/>
              </a:rPr>
              <a:t>The instantaneous rate of the infection from node u to node v in a graph:</a:t>
            </a:r>
            <a:endParaRPr/>
          </a:p>
        </p:txBody>
      </p:sp>
      <p:pic>
        <p:nvPicPr>
          <p:cNvPr descr="harzard.png" id="138" name="Google Shape;138;p17"/>
          <p:cNvPicPr preferRelativeResize="0"/>
          <p:nvPr/>
        </p:nvPicPr>
        <p:blipFill rotWithShape="1">
          <a:blip r:embed="rId4">
            <a:alphaModFix/>
          </a:blip>
          <a:srcRect b="0" l="0" r="0" t="0"/>
          <a:stretch/>
        </p:blipFill>
        <p:spPr>
          <a:xfrm>
            <a:off x="5371889" y="3779849"/>
            <a:ext cx="771994" cy="365018"/>
          </a:xfrm>
          <a:prstGeom prst="rect">
            <a:avLst/>
          </a:prstGeom>
          <a:noFill/>
          <a:ln>
            <a:noFill/>
          </a:ln>
        </p:spPr>
      </p:pic>
      <p:cxnSp>
        <p:nvCxnSpPr>
          <p:cNvPr id="139" name="Google Shape;139;p17"/>
          <p:cNvCxnSpPr/>
          <p:nvPr/>
        </p:nvCxnSpPr>
        <p:spPr>
          <a:xfrm flipH="1">
            <a:off x="4807675" y="4154725"/>
            <a:ext cx="471900" cy="489900"/>
          </a:xfrm>
          <a:prstGeom prst="straightConnector1">
            <a:avLst/>
          </a:prstGeom>
          <a:noFill/>
          <a:ln cap="flat" cmpd="sng" w="19050">
            <a:solidFill>
              <a:srgbClr val="1F497D"/>
            </a:solidFill>
            <a:prstDash val="solid"/>
            <a:round/>
            <a:headEnd len="sm" w="sm" type="none"/>
            <a:tailEnd len="lg" w="lg" type="triangle"/>
          </a:ln>
        </p:spPr>
      </p:cxnSp>
      <p:pic>
        <p:nvPicPr>
          <p:cNvPr descr="news2.png" id="140" name="Google Shape;140;p17"/>
          <p:cNvPicPr preferRelativeResize="0"/>
          <p:nvPr/>
        </p:nvPicPr>
        <p:blipFill rotWithShape="1">
          <a:blip r:embed="rId5">
            <a:alphaModFix/>
          </a:blip>
          <a:srcRect b="0" l="0" r="0" t="0"/>
          <a:stretch/>
        </p:blipFill>
        <p:spPr>
          <a:xfrm>
            <a:off x="260175" y="3050275"/>
            <a:ext cx="2226207" cy="16186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8"/>
          <p:cNvSpPr txBox="1"/>
          <p:nvPr/>
        </p:nvSpPr>
        <p:spPr>
          <a:xfrm>
            <a:off x="2998450" y="457200"/>
            <a:ext cx="3575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Survival Analysis</a:t>
            </a:r>
            <a:endParaRPr/>
          </a:p>
        </p:txBody>
      </p:sp>
      <p:sp>
        <p:nvSpPr>
          <p:cNvPr id="147" name="Google Shape;147;p1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1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p1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18"/>
          <p:cNvSpPr/>
          <p:nvPr/>
        </p:nvSpPr>
        <p:spPr>
          <a:xfrm>
            <a:off x="565514" y="1143000"/>
            <a:ext cx="8273700" cy="5478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1" i="0" lang="en" sz="2000" u="none" cap="none" strike="noStrike">
                <a:solidFill>
                  <a:srgbClr val="C00000"/>
                </a:solidFill>
                <a:latin typeface="Helvetica Neue"/>
                <a:ea typeface="Helvetica Neue"/>
                <a:cs typeface="Helvetica Neue"/>
                <a:sym typeface="Helvetica Neue"/>
              </a:rPr>
              <a:t>The stochastic propagation model </a:t>
            </a:r>
            <a:r>
              <a:rPr b="0" i="0" lang="en" sz="2000" u="none" cap="none" strike="noStrike">
                <a:solidFill>
                  <a:schemeClr val="dk1"/>
                </a:solidFill>
                <a:latin typeface="Helvetica Neue"/>
                <a:ea typeface="Helvetica Neue"/>
                <a:cs typeface="Helvetica Neue"/>
                <a:sym typeface="Helvetica Neue"/>
              </a:rPr>
              <a:t>[Kempe 2003]:</a:t>
            </a:r>
            <a:endParaRPr/>
          </a:p>
          <a:p>
            <a:pPr indent="0" lvl="1" marL="558800" marR="0" rtl="0" algn="l">
              <a:lnSpc>
                <a:spcPct val="100000"/>
              </a:lnSpc>
              <a:spcBef>
                <a:spcPts val="0"/>
              </a:spcBef>
              <a:spcAft>
                <a:spcPts val="0"/>
              </a:spcAft>
              <a:buClr>
                <a:schemeClr val="dk1"/>
              </a:buClr>
              <a:buSzPts val="500"/>
              <a:buFont typeface="Helvetica Neue"/>
              <a:buNone/>
            </a:pPr>
            <a:r>
              <a:rPr b="0" i="0" lang="en" sz="2000" u="none" cap="none" strike="noStrike">
                <a:solidFill>
                  <a:schemeClr val="dk1"/>
                </a:solidFill>
                <a:latin typeface="Helvetica Neue"/>
                <a:ea typeface="Helvetica Neue"/>
                <a:cs typeface="Helvetica Neue"/>
                <a:sym typeface="Helvetica Neue"/>
              </a:rPr>
              <a:t>Infection delay through every link is independent.</a:t>
            </a:r>
            <a:endParaRPr/>
          </a:p>
          <a:p>
            <a:pPr indent="-355600" lvl="1" marL="914400" marR="0" rtl="0" algn="l">
              <a:lnSpc>
                <a:spcPct val="100000"/>
              </a:lnSpc>
              <a:spcBef>
                <a:spcPts val="0"/>
              </a:spcBef>
              <a:spcAft>
                <a:spcPts val="0"/>
              </a:spcAft>
              <a:buClr>
                <a:schemeClr val="dk1"/>
              </a:buClr>
              <a:buSzPts val="500"/>
              <a:buFont typeface="Helvetica Neue"/>
              <a:buNone/>
            </a:pPr>
            <a:r>
              <a:rPr b="0" i="0" lang="en" sz="2000" u="none" cap="none" strike="noStrike">
                <a:solidFill>
                  <a:schemeClr val="dk1"/>
                </a:solidFill>
                <a:latin typeface="Helvetica Neue"/>
                <a:ea typeface="Helvetica Neue"/>
                <a:cs typeface="Helvetica Neue"/>
                <a:sym typeface="Helvetica Neue"/>
              </a:rPr>
              <a:t>Once a node has been infected, it won’t be infected again.</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chemeClr val="dk1"/>
                </a:solidFill>
                <a:latin typeface="Helvetica Neue"/>
                <a:ea typeface="Helvetica Neue"/>
                <a:cs typeface="Helvetica Neue"/>
                <a:sym typeface="Helvetica Neue"/>
              </a:rPr>
              <a:t>According to the survival analysis [Infopath 2013]</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457200" lvl="0" marL="0" marR="0" rtl="0" algn="l">
              <a:lnSpc>
                <a:spcPct val="100000"/>
              </a:lnSpc>
              <a:spcBef>
                <a:spcPts val="0"/>
              </a:spcBef>
              <a:spcAft>
                <a:spcPts val="0"/>
              </a:spcAft>
              <a:buClr>
                <a:schemeClr val="dk1"/>
              </a:buClr>
              <a:buSzPts val="500"/>
              <a:buFont typeface="Helvetica Neue"/>
              <a:buNone/>
            </a:pPr>
            <a:r>
              <a:rPr b="0" i="0" lang="en" sz="2000" u="none" cap="none" strike="noStrike">
                <a:solidFill>
                  <a:schemeClr val="dk1"/>
                </a:solidFill>
                <a:latin typeface="Helvetica Neue"/>
                <a:ea typeface="Helvetica Neue"/>
                <a:cs typeface="Helvetica Neue"/>
                <a:sym typeface="Helvetica Neue"/>
              </a:rPr>
              <a:t>where the survival function S(</a:t>
            </a:r>
            <a:r>
              <a:rPr b="0" i="0" lang="en" sz="2000" u="none" cap="none" strike="noStrike">
                <a:solidFill>
                  <a:srgbClr val="222222"/>
                </a:solidFill>
                <a:highlight>
                  <a:srgbClr val="F9F9F9"/>
                </a:highlight>
                <a:latin typeface="Helvetica Neue"/>
                <a:ea typeface="Helvetica Neue"/>
                <a:cs typeface="Helvetica Neue"/>
                <a:sym typeface="Helvetica Neue"/>
              </a:rPr>
              <a:t>τ</a:t>
            </a:r>
            <a:r>
              <a:rPr b="0" i="0" lang="en" sz="2000" u="none" cap="none" strike="noStrike">
                <a:solidFill>
                  <a:schemeClr val="dk1"/>
                </a:solidFill>
                <a:latin typeface="Helvetica Neue"/>
                <a:ea typeface="Helvetica Neue"/>
                <a:cs typeface="Helvetica Neue"/>
                <a:sym typeface="Helvetica Neue"/>
              </a:rPr>
              <a:t>) denotes the probability                   </a:t>
            </a:r>
            <a:endParaRPr/>
          </a:p>
          <a:p>
            <a:pPr indent="457200" lvl="0" marL="0" marR="0" rtl="0" algn="l">
              <a:lnSpc>
                <a:spcPct val="100000"/>
              </a:lnSpc>
              <a:spcBef>
                <a:spcPts val="0"/>
              </a:spcBef>
              <a:spcAft>
                <a:spcPts val="0"/>
              </a:spcAft>
              <a:buClr>
                <a:schemeClr val="dk1"/>
              </a:buClr>
              <a:buSzPts val="500"/>
              <a:buFont typeface="Helvetica Neue"/>
              <a:buNone/>
            </a:pPr>
            <a:r>
              <a:rPr b="0" i="0" lang="en" sz="2000" u="none" cap="none" strike="noStrike">
                <a:solidFill>
                  <a:schemeClr val="dk1"/>
                </a:solidFill>
                <a:latin typeface="Helvetica Neue"/>
                <a:ea typeface="Helvetica Neue"/>
                <a:cs typeface="Helvetica Neue"/>
                <a:sym typeface="Helvetica Neue"/>
              </a:rPr>
              <a:t>that NO infection happens within the period of time </a:t>
            </a:r>
            <a:r>
              <a:rPr b="0" i="0" lang="en" sz="2000" u="none" cap="none" strike="noStrike">
                <a:solidFill>
                  <a:srgbClr val="222222"/>
                </a:solidFill>
                <a:highlight>
                  <a:srgbClr val="F9F9F9"/>
                </a:highlight>
                <a:latin typeface="Helvetica Neue"/>
                <a:ea typeface="Helvetica Neue"/>
                <a:cs typeface="Helvetica Neue"/>
                <a:sym typeface="Helvetica Neue"/>
              </a:rPr>
              <a:t>τ</a:t>
            </a:r>
            <a:r>
              <a:rPr b="0" i="0" lang="en" sz="2000" u="none" cap="none" strike="noStrike">
                <a:solidFill>
                  <a:schemeClr val="dk1"/>
                </a:solidFill>
                <a:latin typeface="Helvetica Neue"/>
                <a:ea typeface="Helvetica Neue"/>
                <a:cs typeface="Helvetica Neue"/>
                <a:sym typeface="Helvetica Neue"/>
              </a:rPr>
              <a:t>. </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Helvetica Neue"/>
              <a:ea typeface="Helvetica Neue"/>
              <a:cs typeface="Helvetica Neue"/>
              <a:sym typeface="Helvetica Neue"/>
            </a:endParaRPr>
          </a:p>
        </p:txBody>
      </p:sp>
      <p:pic>
        <p:nvPicPr>
          <p:cNvPr descr="infopath-1.png" id="151" name="Google Shape;151;p18"/>
          <p:cNvPicPr preferRelativeResize="0"/>
          <p:nvPr/>
        </p:nvPicPr>
        <p:blipFill rotWithShape="1">
          <a:blip r:embed="rId3">
            <a:alphaModFix/>
          </a:blip>
          <a:srcRect b="0" l="0" r="0" t="0"/>
          <a:stretch/>
        </p:blipFill>
        <p:spPr>
          <a:xfrm>
            <a:off x="1122175" y="2126500"/>
            <a:ext cx="7121674" cy="1833215"/>
          </a:xfrm>
          <a:prstGeom prst="rect">
            <a:avLst/>
          </a:prstGeom>
          <a:noFill/>
          <a:ln>
            <a:noFill/>
          </a:ln>
        </p:spPr>
      </p:pic>
      <p:pic>
        <p:nvPicPr>
          <p:cNvPr descr="survival_analysis.png" id="152" name="Google Shape;152;p18"/>
          <p:cNvPicPr preferRelativeResize="0"/>
          <p:nvPr/>
        </p:nvPicPr>
        <p:blipFill rotWithShape="1">
          <a:blip r:embed="rId4">
            <a:alphaModFix/>
          </a:blip>
          <a:srcRect b="0" l="0" r="0" t="0"/>
          <a:stretch/>
        </p:blipFill>
        <p:spPr>
          <a:xfrm>
            <a:off x="979062" y="4343400"/>
            <a:ext cx="7421778" cy="1200328"/>
          </a:xfrm>
          <a:prstGeom prst="rect">
            <a:avLst/>
          </a:prstGeom>
          <a:noFill/>
          <a:ln>
            <a:noFill/>
          </a:ln>
        </p:spPr>
      </p:pic>
      <p:sp>
        <p:nvSpPr>
          <p:cNvPr id="153" name="Google Shape;153;p18"/>
          <p:cNvSpPr txBox="1"/>
          <p:nvPr/>
        </p:nvSpPr>
        <p:spPr>
          <a:xfrm>
            <a:off x="1280500" y="4876800"/>
            <a:ext cx="2149200" cy="49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50"/>
              <a:buFont typeface="Helvetica Neue"/>
              <a:buNone/>
            </a:pPr>
            <a:r>
              <a:rPr b="0" i="0" lang="en" sz="1800" u="none" cap="none" strike="noStrike">
                <a:solidFill>
                  <a:srgbClr val="000000"/>
                </a:solidFill>
                <a:latin typeface="Helvetica Neue"/>
                <a:ea typeface="Helvetica Neue"/>
                <a:cs typeface="Helvetica Neue"/>
                <a:sym typeface="Helvetica Neue"/>
              </a:rPr>
              <a:t>(Hazard Function)</a:t>
            </a:r>
            <a:endParaRPr/>
          </a:p>
        </p:txBody>
      </p:sp>
      <p:grpSp>
        <p:nvGrpSpPr>
          <p:cNvPr id="154" name="Google Shape;154;p18"/>
          <p:cNvGrpSpPr/>
          <p:nvPr/>
        </p:nvGrpSpPr>
        <p:grpSpPr>
          <a:xfrm>
            <a:off x="3164275" y="4727950"/>
            <a:ext cx="2056300" cy="751200"/>
            <a:chOff x="3164275" y="4727950"/>
            <a:chExt cx="2056300" cy="751200"/>
          </a:xfrm>
        </p:grpSpPr>
        <p:cxnSp>
          <p:nvCxnSpPr>
            <p:cNvPr id="155" name="Google Shape;155;p18"/>
            <p:cNvCxnSpPr/>
            <p:nvPr/>
          </p:nvCxnSpPr>
          <p:spPr>
            <a:xfrm>
              <a:off x="3164275" y="5306650"/>
              <a:ext cx="689400" cy="12300"/>
            </a:xfrm>
            <a:prstGeom prst="straightConnector1">
              <a:avLst/>
            </a:prstGeom>
            <a:noFill/>
            <a:ln cap="flat" cmpd="sng" w="9525">
              <a:solidFill>
                <a:schemeClr val="dk2"/>
              </a:solidFill>
              <a:prstDash val="solid"/>
              <a:round/>
              <a:headEnd len="sm" w="sm" type="none"/>
              <a:tailEnd len="lg" w="lg" type="triangle"/>
            </a:ln>
          </p:spPr>
        </p:cxnSp>
        <p:sp>
          <p:nvSpPr>
            <p:cNvPr id="156" name="Google Shape;156;p18"/>
            <p:cNvSpPr/>
            <p:nvPr/>
          </p:nvSpPr>
          <p:spPr>
            <a:xfrm>
              <a:off x="3853775" y="4727950"/>
              <a:ext cx="1366800" cy="751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9"/>
          <p:cNvSpPr txBox="1"/>
          <p:nvPr>
            <p:ph idx="12" type="sldNum"/>
          </p:nvPr>
        </p:nvSpPr>
        <p:spPr>
          <a:xfrm>
            <a:off x="5663842" y="5024522"/>
            <a:ext cx="1593600" cy="253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3" name="Google Shape;163;p19"/>
          <p:cNvSpPr txBox="1"/>
          <p:nvPr/>
        </p:nvSpPr>
        <p:spPr>
          <a:xfrm>
            <a:off x="1276275" y="405900"/>
            <a:ext cx="59049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800"/>
              <a:buFont typeface="Helvetica Neue"/>
              <a:buNone/>
            </a:pPr>
            <a:r>
              <a:rPr b="0" i="0" lang="en" sz="3200" u="none" cap="none" strike="noStrike">
                <a:solidFill>
                  <a:srgbClr val="C00000"/>
                </a:solidFill>
                <a:latin typeface="Helvetica Neue"/>
                <a:ea typeface="Helvetica Neue"/>
                <a:cs typeface="Helvetica Neue"/>
                <a:sym typeface="Helvetica Neue"/>
              </a:rPr>
              <a:t>Nodes vs. Edges</a:t>
            </a:r>
            <a:endParaRPr/>
          </a:p>
        </p:txBody>
      </p:sp>
      <p:pic>
        <p:nvPicPr>
          <p:cNvPr descr="topiccasc.png" id="164" name="Google Shape;164;p19"/>
          <p:cNvPicPr preferRelativeResize="0"/>
          <p:nvPr/>
        </p:nvPicPr>
        <p:blipFill rotWithShape="1">
          <a:blip r:embed="rId3">
            <a:alphaModFix/>
          </a:blip>
          <a:srcRect b="0" l="0" r="0" t="0"/>
          <a:stretch/>
        </p:blipFill>
        <p:spPr>
          <a:xfrm>
            <a:off x="0" y="2133600"/>
            <a:ext cx="5010104" cy="1283240"/>
          </a:xfrm>
          <a:prstGeom prst="rect">
            <a:avLst/>
          </a:prstGeom>
          <a:noFill/>
          <a:ln>
            <a:noFill/>
          </a:ln>
        </p:spPr>
      </p:pic>
      <p:pic>
        <p:nvPicPr>
          <p:cNvPr descr="sum_hazard.png" id="165" name="Google Shape;165;p19"/>
          <p:cNvPicPr preferRelativeResize="0"/>
          <p:nvPr/>
        </p:nvPicPr>
        <p:blipFill rotWithShape="1">
          <a:blip r:embed="rId4">
            <a:alphaModFix/>
          </a:blip>
          <a:srcRect b="0" l="0" r="0" t="0"/>
          <a:stretch/>
        </p:blipFill>
        <p:spPr>
          <a:xfrm>
            <a:off x="1276275" y="4232799"/>
            <a:ext cx="5904149" cy="2356838"/>
          </a:xfrm>
          <a:prstGeom prst="rect">
            <a:avLst/>
          </a:prstGeom>
          <a:noFill/>
          <a:ln>
            <a:noFill/>
          </a:ln>
        </p:spPr>
      </p:pic>
      <p:sp>
        <p:nvSpPr>
          <p:cNvPr id="166" name="Google Shape;166;p19"/>
          <p:cNvSpPr txBox="1"/>
          <p:nvPr/>
        </p:nvSpPr>
        <p:spPr>
          <a:xfrm>
            <a:off x="2819400" y="3733800"/>
            <a:ext cx="1959600" cy="34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50"/>
              <a:buFont typeface="Helvetica Neue"/>
              <a:buNone/>
            </a:pPr>
            <a:r>
              <a:rPr b="0" i="0" lang="en" sz="1800" u="none" cap="none" strike="noStrike">
                <a:solidFill>
                  <a:srgbClr val="7030A0"/>
                </a:solidFill>
                <a:latin typeface="Helvetica Neue"/>
                <a:ea typeface="Helvetica Neue"/>
                <a:cs typeface="Helvetica Neue"/>
                <a:sym typeface="Helvetica Neue"/>
              </a:rPr>
              <a:t>Influence Vector</a:t>
            </a:r>
            <a:endParaRPr/>
          </a:p>
        </p:txBody>
      </p:sp>
      <p:sp>
        <p:nvSpPr>
          <p:cNvPr id="167" name="Google Shape;167;p19"/>
          <p:cNvSpPr txBox="1"/>
          <p:nvPr/>
        </p:nvSpPr>
        <p:spPr>
          <a:xfrm>
            <a:off x="3715553" y="5242497"/>
            <a:ext cx="2151900" cy="34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50"/>
              <a:buFont typeface="Helvetica Neue"/>
              <a:buNone/>
            </a:pPr>
            <a:r>
              <a:rPr b="0" i="0" lang="en" sz="1800" u="none" cap="none" strike="noStrike">
                <a:solidFill>
                  <a:srgbClr val="0070C0"/>
                </a:solidFill>
                <a:latin typeface="Helvetica Neue"/>
                <a:ea typeface="Helvetica Neue"/>
                <a:cs typeface="Helvetica Neue"/>
                <a:sym typeface="Helvetica Neue"/>
              </a:rPr>
              <a:t>Selectivity Vector</a:t>
            </a:r>
            <a:endParaRPr/>
          </a:p>
        </p:txBody>
      </p:sp>
      <p:cxnSp>
        <p:nvCxnSpPr>
          <p:cNvPr id="168" name="Google Shape;168;p19"/>
          <p:cNvCxnSpPr/>
          <p:nvPr/>
        </p:nvCxnSpPr>
        <p:spPr>
          <a:xfrm>
            <a:off x="4229927" y="4077622"/>
            <a:ext cx="1068000" cy="570600"/>
          </a:xfrm>
          <a:prstGeom prst="straightConnector1">
            <a:avLst/>
          </a:prstGeom>
          <a:noFill/>
          <a:ln cap="flat" cmpd="sng" w="28575">
            <a:solidFill>
              <a:srgbClr val="7030A0"/>
            </a:solidFill>
            <a:prstDash val="solid"/>
            <a:round/>
            <a:headEnd len="sm" w="sm" type="none"/>
            <a:tailEnd len="lg" w="lg" type="triangle"/>
          </a:ln>
        </p:spPr>
      </p:cxnSp>
      <p:cxnSp>
        <p:nvCxnSpPr>
          <p:cNvPr id="169" name="Google Shape;169;p19"/>
          <p:cNvCxnSpPr/>
          <p:nvPr/>
        </p:nvCxnSpPr>
        <p:spPr>
          <a:xfrm flipH="1" rot="10800000">
            <a:off x="4648200" y="4952997"/>
            <a:ext cx="1113300" cy="289500"/>
          </a:xfrm>
          <a:prstGeom prst="straightConnector1">
            <a:avLst/>
          </a:prstGeom>
          <a:noFill/>
          <a:ln cap="flat" cmpd="sng" w="28575">
            <a:solidFill>
              <a:srgbClr val="0070C0"/>
            </a:solidFill>
            <a:prstDash val="solid"/>
            <a:round/>
            <a:headEnd len="sm" w="sm" type="none"/>
            <a:tailEnd len="lg" w="lg" type="triangle"/>
          </a:ln>
        </p:spPr>
      </p:cxnSp>
      <p:sp>
        <p:nvSpPr>
          <p:cNvPr id="170" name="Google Shape;170;p19"/>
          <p:cNvSpPr/>
          <p:nvPr/>
        </p:nvSpPr>
        <p:spPr>
          <a:xfrm>
            <a:off x="0" y="1104900"/>
            <a:ext cx="8991600" cy="99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 sz="2000" u="none" cap="none" strike="noStrike">
                <a:solidFill>
                  <a:srgbClr val="C00000"/>
                </a:solidFill>
                <a:latin typeface="Helvetica Neue"/>
                <a:ea typeface="Helvetica Neue"/>
                <a:cs typeface="Helvetica Neue"/>
                <a:sym typeface="Helvetica Neue"/>
              </a:rPr>
              <a:t>Instead of modeling the </a:t>
            </a:r>
            <a:r>
              <a:rPr b="1" i="0" lang="en" sz="2000" u="none" cap="none" strike="noStrike">
                <a:solidFill>
                  <a:srgbClr val="C00000"/>
                </a:solidFill>
                <a:latin typeface="Helvetica Neue"/>
                <a:ea typeface="Helvetica Neue"/>
                <a:cs typeface="Helvetica Neue"/>
                <a:sym typeface="Helvetica Neue"/>
              </a:rPr>
              <a:t>links</a:t>
            </a:r>
            <a:r>
              <a:rPr b="0" i="0" lang="en" sz="2000" u="none" cap="none" strike="noStrike">
                <a:solidFill>
                  <a:srgbClr val="C00000"/>
                </a:solidFill>
                <a:latin typeface="Helvetica Neue"/>
                <a:ea typeface="Helvetica Neue"/>
                <a:cs typeface="Helvetica Neue"/>
                <a:sym typeface="Helvetica Neue"/>
              </a:rPr>
              <a:t>, we focus on the </a:t>
            </a:r>
            <a:r>
              <a:rPr b="1" i="0" lang="en" sz="2000" u="none" cap="none" strike="noStrike">
                <a:solidFill>
                  <a:srgbClr val="C00000"/>
                </a:solidFill>
                <a:latin typeface="Helvetica Neue"/>
                <a:ea typeface="Helvetica Neue"/>
                <a:cs typeface="Helvetica Neue"/>
                <a:sym typeface="Helvetica Neue"/>
              </a:rPr>
              <a:t>nodes</a:t>
            </a:r>
            <a:r>
              <a:rPr b="0" i="0" lang="en" sz="2000" u="none" cap="none" strike="noStrike">
                <a:solidFill>
                  <a:schemeClr val="dk1"/>
                </a:solidFill>
                <a:latin typeface="Helvetica Neue"/>
                <a:ea typeface="Helvetica Neue"/>
                <a:cs typeface="Helvetica Neue"/>
                <a:sym typeface="Helvetica Neue"/>
              </a:rPr>
              <a:t>. The number of latent variable becomes linear in the number of nodes.</a:t>
            </a:r>
            <a:endParaRPr/>
          </a:p>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chemeClr val="dk1"/>
                </a:solidFill>
                <a:latin typeface="Helvetica Neue"/>
                <a:ea typeface="Helvetica Neue"/>
                <a:cs typeface="Helvetica Neue"/>
                <a:sym typeface="Helvetica Neue"/>
              </a:rPr>
              <a:t>Topic Model:</a:t>
            </a:r>
            <a:endParaRPr/>
          </a:p>
        </p:txBody>
      </p:sp>
      <p:sp>
        <p:nvSpPr>
          <p:cNvPr id="171" name="Google Shape;171;p19"/>
          <p:cNvSpPr txBox="1"/>
          <p:nvPr/>
        </p:nvSpPr>
        <p:spPr>
          <a:xfrm>
            <a:off x="5105400" y="1828800"/>
            <a:ext cx="4038600" cy="258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Helvetica Neue"/>
              <a:buNone/>
            </a:pPr>
            <a:r>
              <a:rPr b="0" i="0" lang="en" sz="1800" u="none" cap="none" strike="noStrike">
                <a:solidFill>
                  <a:schemeClr val="dk1"/>
                </a:solidFill>
                <a:latin typeface="Helvetica Neue"/>
                <a:ea typeface="Helvetica Neue"/>
                <a:cs typeface="Helvetica Neue"/>
                <a:sym typeface="Helvetica Neue"/>
              </a:rPr>
              <a:t>where </a:t>
            </a:r>
            <a:r>
              <a:rPr b="1" i="0" lang="en" sz="1800" u="none" cap="none" strike="noStrike">
                <a:solidFill>
                  <a:srgbClr val="7030A0"/>
                </a:solidFill>
                <a:latin typeface="Helvetica Neue"/>
                <a:ea typeface="Helvetica Neue"/>
                <a:cs typeface="Helvetica Neue"/>
                <a:sym typeface="Helvetica Neue"/>
              </a:rPr>
              <a:t>A</a:t>
            </a:r>
            <a:r>
              <a:rPr b="1" i="0" lang="en" sz="1200" u="none" cap="none" strike="noStrike">
                <a:solidFill>
                  <a:srgbClr val="7030A0"/>
                </a:solidFill>
                <a:latin typeface="Helvetica Neue"/>
                <a:ea typeface="Helvetica Neue"/>
                <a:cs typeface="Helvetica Neue"/>
                <a:sym typeface="Helvetica Neue"/>
              </a:rPr>
              <a:t>uk</a:t>
            </a:r>
            <a:r>
              <a:rPr b="0" i="0" lang="en" sz="1800" u="none" cap="none" strike="noStrike">
                <a:solidFill>
                  <a:schemeClr val="dk1"/>
                </a:solidFill>
                <a:latin typeface="Helvetica Neue"/>
                <a:ea typeface="Helvetica Neue"/>
                <a:cs typeface="Helvetica Neue"/>
                <a:sym typeface="Helvetica Neue"/>
              </a:rPr>
              <a:t> is the influence of node </a:t>
            </a:r>
            <a:endParaRPr/>
          </a:p>
          <a:p>
            <a:pPr indent="0" lvl="0" marL="0" marR="0" rtl="0" algn="l">
              <a:lnSpc>
                <a:spcPct val="100000"/>
              </a:lnSpc>
              <a:spcBef>
                <a:spcPts val="0"/>
              </a:spcBef>
              <a:spcAft>
                <a:spcPts val="0"/>
              </a:spcAft>
              <a:buClr>
                <a:schemeClr val="dk1"/>
              </a:buClr>
              <a:buSzPts val="450"/>
              <a:buFont typeface="Helvetica Neue"/>
              <a:buNone/>
            </a:pPr>
            <a:r>
              <a:rPr b="0" i="0" lang="en" sz="1800" u="none" cap="none" strike="noStrike">
                <a:solidFill>
                  <a:schemeClr val="dk1"/>
                </a:solidFill>
                <a:latin typeface="Helvetica Neue"/>
                <a:ea typeface="Helvetica Neue"/>
                <a:cs typeface="Helvetica Neue"/>
                <a:sym typeface="Helvetica Neue"/>
              </a:rPr>
              <a:t>u on topic k; </a:t>
            </a:r>
            <a:r>
              <a:rPr b="1" i="1" lang="en" sz="1800" u="none" cap="none" strike="noStrike">
                <a:solidFill>
                  <a:srgbClr val="0070C0"/>
                </a:solidFill>
                <a:latin typeface="Helvetica Neue"/>
                <a:ea typeface="Helvetica Neue"/>
                <a:cs typeface="Helvetica Neue"/>
                <a:sym typeface="Helvetica Neue"/>
              </a:rPr>
              <a:t>B</a:t>
            </a:r>
            <a:r>
              <a:rPr b="1" i="1" lang="en" sz="1200" u="none" cap="none" strike="noStrike">
                <a:solidFill>
                  <a:srgbClr val="0070C0"/>
                </a:solidFill>
                <a:latin typeface="Helvetica Neue"/>
                <a:ea typeface="Helvetica Neue"/>
                <a:cs typeface="Helvetica Neue"/>
                <a:sym typeface="Helvetica Neue"/>
              </a:rPr>
              <a:t>vk</a:t>
            </a:r>
            <a:r>
              <a:rPr b="0" i="0" lang="en" sz="1800" u="none" cap="none" strike="noStrike">
                <a:solidFill>
                  <a:schemeClr val="dk1"/>
                </a:solidFill>
                <a:latin typeface="Helvetica Neue"/>
                <a:ea typeface="Helvetica Neue"/>
                <a:cs typeface="Helvetica Neue"/>
                <a:sym typeface="Helvetica Neue"/>
              </a:rPr>
              <a:t> is the selectivity of </a:t>
            </a:r>
            <a:endParaRPr/>
          </a:p>
          <a:p>
            <a:pPr indent="0" lvl="0" marL="0" marR="0" rtl="0" algn="l">
              <a:lnSpc>
                <a:spcPct val="100000"/>
              </a:lnSpc>
              <a:spcBef>
                <a:spcPts val="0"/>
              </a:spcBef>
              <a:spcAft>
                <a:spcPts val="0"/>
              </a:spcAft>
              <a:buClr>
                <a:schemeClr val="dk1"/>
              </a:buClr>
              <a:buSzPts val="450"/>
              <a:buFont typeface="Helvetica Neue"/>
              <a:buNone/>
            </a:pPr>
            <a:r>
              <a:rPr b="0" i="0" lang="en" sz="1800" u="none" cap="none" strike="noStrike">
                <a:solidFill>
                  <a:schemeClr val="dk1"/>
                </a:solidFill>
                <a:latin typeface="Helvetica Neue"/>
                <a:ea typeface="Helvetica Neue"/>
                <a:cs typeface="Helvetica Neue"/>
                <a:sym typeface="Helvetica Neue"/>
              </a:rPr>
              <a:t>node v on topic k. </a:t>
            </a:r>
            <a:endParaRPr/>
          </a:p>
          <a:p>
            <a:pPr indent="0" lvl="0" marL="0" marR="0" rtl="0" algn="l">
              <a:lnSpc>
                <a:spcPct val="100000"/>
              </a:lnSpc>
              <a:spcBef>
                <a:spcPts val="0"/>
              </a:spcBef>
              <a:spcAft>
                <a:spcPts val="0"/>
              </a:spcAft>
              <a:buClr>
                <a:schemeClr val="dk1"/>
              </a:buClr>
              <a:buSzPts val="450"/>
              <a:buFont typeface="Helvetica Neue"/>
              <a:buNone/>
            </a:pPr>
            <a:r>
              <a:rPr b="0" i="0" lang="en" sz="1800" u="none" cap="none" strike="noStrike">
                <a:solidFill>
                  <a:schemeClr val="dk1"/>
                </a:solidFill>
                <a:latin typeface="Helvetica Neue"/>
                <a:ea typeface="Helvetica Neue"/>
                <a:cs typeface="Helvetica Neue"/>
                <a:sym typeface="Helvetica Neue"/>
              </a:rPr>
              <a:t>A common choice for the survival </a:t>
            </a:r>
            <a:endParaRPr/>
          </a:p>
          <a:p>
            <a:pPr indent="0" lvl="0" marL="0" marR="0" rtl="0" algn="l">
              <a:lnSpc>
                <a:spcPct val="100000"/>
              </a:lnSpc>
              <a:spcBef>
                <a:spcPts val="0"/>
              </a:spcBef>
              <a:spcAft>
                <a:spcPts val="0"/>
              </a:spcAft>
              <a:buClr>
                <a:schemeClr val="dk1"/>
              </a:buClr>
              <a:buSzPts val="450"/>
              <a:buFont typeface="Helvetica Neue"/>
              <a:buNone/>
            </a:pPr>
            <a:r>
              <a:rPr b="0" i="0" lang="en" sz="1800" u="none" cap="none" strike="noStrike">
                <a:solidFill>
                  <a:schemeClr val="dk1"/>
                </a:solidFill>
                <a:latin typeface="Helvetica Neue"/>
                <a:ea typeface="Helvetica Neue"/>
                <a:cs typeface="Helvetica Neue"/>
                <a:sym typeface="Helvetica Neue"/>
              </a:rPr>
              <a:t>time distribution </a:t>
            </a:r>
            <a:r>
              <a:rPr b="1" i="1" lang="en" sz="1800" u="none" cap="none" strike="noStrike">
                <a:solidFill>
                  <a:schemeClr val="dk1"/>
                </a:solidFill>
                <a:latin typeface="Helvetica Neue"/>
                <a:ea typeface="Helvetica Neue"/>
                <a:cs typeface="Helvetica Neue"/>
                <a:sym typeface="Helvetica Neue"/>
              </a:rPr>
              <a:t>S</a:t>
            </a:r>
            <a:r>
              <a:rPr b="1" baseline="-25000" i="1" lang="en" sz="1800" u="none" cap="none" strike="noStrike">
                <a:solidFill>
                  <a:schemeClr val="dk1"/>
                </a:solidFill>
                <a:latin typeface="Helvetica Neue"/>
                <a:ea typeface="Helvetica Neue"/>
                <a:cs typeface="Helvetica Neue"/>
                <a:sym typeface="Helvetica Neue"/>
              </a:rPr>
              <a:t>uv</a:t>
            </a:r>
            <a:r>
              <a:rPr b="0" i="0" lang="en" sz="1800" u="none" cap="none" strike="noStrike">
                <a:solidFill>
                  <a:schemeClr val="dk1"/>
                </a:solidFill>
                <a:latin typeface="Helvetica Neue"/>
                <a:ea typeface="Helvetica Neue"/>
                <a:cs typeface="Helvetica Neue"/>
                <a:sym typeface="Helvetica Neue"/>
              </a:rPr>
              <a:t> is the </a:t>
            </a:r>
            <a:endParaRPr/>
          </a:p>
          <a:p>
            <a:pPr indent="0" lvl="0" marL="0" marR="0" rtl="0" algn="l">
              <a:lnSpc>
                <a:spcPct val="100000"/>
              </a:lnSpc>
              <a:spcBef>
                <a:spcPts val="0"/>
              </a:spcBef>
              <a:spcAft>
                <a:spcPts val="0"/>
              </a:spcAft>
              <a:buClr>
                <a:schemeClr val="dk1"/>
              </a:buClr>
              <a:buSzPts val="450"/>
              <a:buFont typeface="Helvetica Neue"/>
              <a:buNone/>
            </a:pPr>
            <a:r>
              <a:rPr b="0" i="0" lang="en" sz="1800" u="none" cap="none" strike="noStrike">
                <a:solidFill>
                  <a:schemeClr val="dk1"/>
                </a:solidFill>
                <a:latin typeface="Helvetica Neue"/>
                <a:ea typeface="Helvetica Neue"/>
                <a:cs typeface="Helvetica Neue"/>
                <a:sym typeface="Helvetica Neue"/>
              </a:rPr>
              <a:t>exponentially decaying. The minimum </a:t>
            </a:r>
            <a:endParaRPr/>
          </a:p>
          <a:p>
            <a:pPr indent="0" lvl="0" marL="0" marR="0" rtl="0" algn="l">
              <a:lnSpc>
                <a:spcPct val="100000"/>
              </a:lnSpc>
              <a:spcBef>
                <a:spcPts val="0"/>
              </a:spcBef>
              <a:spcAft>
                <a:spcPts val="0"/>
              </a:spcAft>
              <a:buClr>
                <a:schemeClr val="dk1"/>
              </a:buClr>
              <a:buSzPts val="450"/>
              <a:buFont typeface="Helvetica Neue"/>
              <a:buNone/>
            </a:pPr>
            <a:r>
              <a:rPr b="0" i="0" lang="en" sz="1800" u="none" cap="none" strike="noStrike">
                <a:solidFill>
                  <a:schemeClr val="dk1"/>
                </a:solidFill>
                <a:latin typeface="Helvetica Neue"/>
                <a:ea typeface="Helvetica Neue"/>
                <a:cs typeface="Helvetica Neue"/>
                <a:sym typeface="Helvetica Neue"/>
              </a:rPr>
              <a:t>infection delay across the K topics </a:t>
            </a:r>
            <a:endParaRPr/>
          </a:p>
          <a:p>
            <a:pPr indent="0" lvl="0" marL="0" marR="0" rtl="0" algn="l">
              <a:lnSpc>
                <a:spcPct val="100000"/>
              </a:lnSpc>
              <a:spcBef>
                <a:spcPts val="0"/>
              </a:spcBef>
              <a:spcAft>
                <a:spcPts val="0"/>
              </a:spcAft>
              <a:buClr>
                <a:schemeClr val="dk1"/>
              </a:buClr>
              <a:buSzPts val="450"/>
              <a:buFont typeface="Helvetica Neue"/>
              <a:buNone/>
            </a:pPr>
            <a:r>
              <a:rPr b="0" i="0" lang="en" sz="1800" u="none" cap="none" strike="noStrike">
                <a:solidFill>
                  <a:schemeClr val="dk1"/>
                </a:solidFill>
                <a:latin typeface="Helvetica Neue"/>
                <a:ea typeface="Helvetica Neue"/>
                <a:cs typeface="Helvetica Neue"/>
                <a:sym typeface="Helvetica Neue"/>
              </a:rPr>
              <a:t>follows the exponential distribution with intensity </a:t>
            </a:r>
            <a:r>
              <a:rPr b="1" i="1" lang="en" sz="1800" u="none" cap="none" strike="noStrike">
                <a:solidFill>
                  <a:schemeClr val="dk1"/>
                </a:solidFill>
                <a:latin typeface="Helvetica Neue"/>
                <a:ea typeface="Helvetica Neue"/>
                <a:cs typeface="Helvetica Neue"/>
                <a:sym typeface="Helvetica Neue"/>
              </a:rPr>
              <a:t>h</a:t>
            </a:r>
            <a:r>
              <a:rPr b="1" baseline="-25000" i="1" lang="en" sz="1800" u="none" cap="none" strike="noStrike">
                <a:solidFill>
                  <a:schemeClr val="dk1"/>
                </a:solidFill>
                <a:latin typeface="Helvetica Neue"/>
                <a:ea typeface="Helvetica Neue"/>
                <a:cs typeface="Helvetica Neue"/>
                <a:sym typeface="Helvetica Neue"/>
              </a:rPr>
              <a:t>uv</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0"/>
          <p:cNvSpPr txBox="1"/>
          <p:nvPr/>
        </p:nvSpPr>
        <p:spPr>
          <a:xfrm>
            <a:off x="0" y="405900"/>
            <a:ext cx="91440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675"/>
              <a:buFont typeface="Helvetica Neue"/>
              <a:buNone/>
            </a:pPr>
            <a:r>
              <a:rPr b="0" i="0" lang="en" sz="2700" u="none" cap="none" strike="noStrike">
                <a:solidFill>
                  <a:srgbClr val="C00000"/>
                </a:solidFill>
                <a:latin typeface="Helvetica Neue"/>
                <a:ea typeface="Helvetica Neue"/>
                <a:cs typeface="Helvetica Neue"/>
                <a:sym typeface="Helvetica Neue"/>
              </a:rPr>
              <a:t>Parallelized Model Training on Shared Memory Machines</a:t>
            </a:r>
            <a:endParaRPr/>
          </a:p>
        </p:txBody>
      </p:sp>
      <p:sp>
        <p:nvSpPr>
          <p:cNvPr id="178" name="Google Shape;178;p20"/>
          <p:cNvSpPr/>
          <p:nvPr/>
        </p:nvSpPr>
        <p:spPr>
          <a:xfrm>
            <a:off x="151450" y="1104900"/>
            <a:ext cx="8840100" cy="99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Helvetica Neue"/>
              <a:buChar char="➢"/>
            </a:pPr>
            <a:r>
              <a:rPr b="0" i="0" lang="en" sz="2000" u="none" cap="none" strike="noStrike">
                <a:solidFill>
                  <a:schemeClr val="dk1"/>
                </a:solidFill>
                <a:latin typeface="Helvetica Neue"/>
                <a:ea typeface="Helvetica Neue"/>
                <a:cs typeface="Helvetica Neue"/>
                <a:sym typeface="Helvetica Neue"/>
              </a:rPr>
              <a:t>Every processor accepts an individual cascade and does gradient descent in parallel.</a:t>
            </a:r>
            <a:endParaRPr/>
          </a:p>
          <a:p>
            <a:pPr indent="-342900" lvl="0" marL="342900" marR="0" rtl="0" algn="l">
              <a:lnSpc>
                <a:spcPct val="100000"/>
              </a:lnSpc>
              <a:spcBef>
                <a:spcPts val="0"/>
              </a:spcBef>
              <a:spcAft>
                <a:spcPts val="0"/>
              </a:spcAft>
              <a:buClr>
                <a:schemeClr val="dk1"/>
              </a:buClr>
              <a:buSzPts val="2000"/>
              <a:buFont typeface="Arial"/>
              <a:buChar char="➢"/>
            </a:pPr>
            <a:r>
              <a:rPr b="0" i="0" lang="en" sz="2000" u="none" cap="none" strike="noStrike">
                <a:solidFill>
                  <a:schemeClr val="dk1"/>
                </a:solidFill>
                <a:latin typeface="Helvetica Neue"/>
                <a:ea typeface="Helvetica Neue"/>
                <a:cs typeface="Helvetica Neue"/>
                <a:sym typeface="Helvetica Neue"/>
              </a:rPr>
              <a:t>Atomic Compare-And-Swap (CAS) operations to update the components of the influence and selectivity vector of the same node.</a:t>
            </a:r>
            <a:endParaRPr/>
          </a:p>
        </p:txBody>
      </p:sp>
      <p:pic>
        <p:nvPicPr>
          <p:cNvPr descr="1.png" id="179" name="Google Shape;179;p20"/>
          <p:cNvPicPr preferRelativeResize="0"/>
          <p:nvPr/>
        </p:nvPicPr>
        <p:blipFill rotWithShape="1">
          <a:blip r:embed="rId3">
            <a:alphaModFix/>
          </a:blip>
          <a:srcRect b="0" l="2788" r="0" t="0"/>
          <a:stretch/>
        </p:blipFill>
        <p:spPr>
          <a:xfrm>
            <a:off x="0" y="3368550"/>
            <a:ext cx="4674300" cy="2969162"/>
          </a:xfrm>
          <a:prstGeom prst="rect">
            <a:avLst/>
          </a:prstGeom>
          <a:noFill/>
          <a:ln>
            <a:noFill/>
          </a:ln>
        </p:spPr>
      </p:pic>
      <p:pic>
        <p:nvPicPr>
          <p:cNvPr descr="2.png" id="180" name="Google Shape;180;p20"/>
          <p:cNvPicPr preferRelativeResize="0"/>
          <p:nvPr/>
        </p:nvPicPr>
        <p:blipFill rotWithShape="1">
          <a:blip r:embed="rId4">
            <a:alphaModFix/>
          </a:blip>
          <a:srcRect b="0" l="0" r="14565" t="0"/>
          <a:stretch/>
        </p:blipFill>
        <p:spPr>
          <a:xfrm>
            <a:off x="4674438" y="3177412"/>
            <a:ext cx="4469562" cy="3198642"/>
          </a:xfrm>
          <a:prstGeom prst="rect">
            <a:avLst/>
          </a:prstGeom>
          <a:noFill/>
          <a:ln>
            <a:noFill/>
          </a:ln>
        </p:spPr>
      </p:pic>
      <p:pic>
        <p:nvPicPr>
          <p:cNvPr descr="derivative.png" id="181" name="Google Shape;181;p20"/>
          <p:cNvPicPr preferRelativeResize="0"/>
          <p:nvPr/>
        </p:nvPicPr>
        <p:blipFill rotWithShape="1">
          <a:blip r:embed="rId5">
            <a:alphaModFix/>
          </a:blip>
          <a:srcRect b="0" l="0" r="0" t="0"/>
          <a:stretch/>
        </p:blipFill>
        <p:spPr>
          <a:xfrm>
            <a:off x="1681725" y="2394663"/>
            <a:ext cx="5365943" cy="876688"/>
          </a:xfrm>
          <a:prstGeom prst="rect">
            <a:avLst/>
          </a:prstGeom>
          <a:noFill/>
          <a:ln>
            <a:noFill/>
          </a:ln>
        </p:spPr>
      </p:pic>
      <p:sp>
        <p:nvSpPr>
          <p:cNvPr id="182" name="Google Shape;182;p20"/>
          <p:cNvSpPr/>
          <p:nvPr/>
        </p:nvSpPr>
        <p:spPr>
          <a:xfrm>
            <a:off x="0" y="6341850"/>
            <a:ext cx="9144000" cy="51615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1"/>
          <p:cNvSpPr txBox="1"/>
          <p:nvPr/>
        </p:nvSpPr>
        <p:spPr>
          <a:xfrm>
            <a:off x="0" y="405900"/>
            <a:ext cx="91440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650"/>
              <a:buFont typeface="Helvetica Neue"/>
              <a:buNone/>
            </a:pPr>
            <a:r>
              <a:rPr b="0" i="0" lang="en" sz="2600" u="none" cap="none" strike="noStrike">
                <a:solidFill>
                  <a:srgbClr val="C00000"/>
                </a:solidFill>
                <a:latin typeface="Helvetica Neue"/>
                <a:ea typeface="Helvetica Neue"/>
                <a:cs typeface="Helvetica Neue"/>
                <a:sym typeface="Helvetica Neue"/>
              </a:rPr>
              <a:t>Parallelized Model Training on Distributed Memory Machines</a:t>
            </a:r>
            <a:endParaRPr/>
          </a:p>
        </p:txBody>
      </p:sp>
      <p:pic>
        <p:nvPicPr>
          <p:cNvPr id="188" name="Google Shape;188;p21"/>
          <p:cNvPicPr preferRelativeResize="0"/>
          <p:nvPr/>
        </p:nvPicPr>
        <p:blipFill>
          <a:blip r:embed="rId3">
            <a:alphaModFix/>
          </a:blip>
          <a:stretch>
            <a:fillRect/>
          </a:stretch>
        </p:blipFill>
        <p:spPr>
          <a:xfrm>
            <a:off x="2033274" y="1465250"/>
            <a:ext cx="5200650" cy="5087950"/>
          </a:xfrm>
          <a:prstGeom prst="rect">
            <a:avLst/>
          </a:prstGeom>
          <a:noFill/>
          <a:ln>
            <a:noFill/>
          </a:ln>
        </p:spPr>
      </p:pic>
      <p:cxnSp>
        <p:nvCxnSpPr>
          <p:cNvPr id="189" name="Google Shape;189;p21"/>
          <p:cNvCxnSpPr/>
          <p:nvPr/>
        </p:nvCxnSpPr>
        <p:spPr>
          <a:xfrm>
            <a:off x="3377300" y="2102200"/>
            <a:ext cx="51600" cy="741000"/>
          </a:xfrm>
          <a:prstGeom prst="straightConnector1">
            <a:avLst/>
          </a:prstGeom>
          <a:noFill/>
          <a:ln cap="flat" cmpd="sng" w="38100">
            <a:solidFill>
              <a:schemeClr val="dk2"/>
            </a:solidFill>
            <a:prstDash val="solid"/>
            <a:round/>
            <a:headEnd len="med" w="med" type="none"/>
            <a:tailEnd len="med" w="med" type="triangle"/>
          </a:ln>
        </p:spPr>
      </p:cxnSp>
      <p:cxnSp>
        <p:nvCxnSpPr>
          <p:cNvPr id="190" name="Google Shape;190;p21"/>
          <p:cNvCxnSpPr/>
          <p:nvPr/>
        </p:nvCxnSpPr>
        <p:spPr>
          <a:xfrm>
            <a:off x="3515150" y="3049925"/>
            <a:ext cx="362100" cy="1085700"/>
          </a:xfrm>
          <a:prstGeom prst="straightConnector1">
            <a:avLst/>
          </a:prstGeom>
          <a:noFill/>
          <a:ln cap="flat" cmpd="sng" w="38100">
            <a:solidFill>
              <a:schemeClr val="dk2"/>
            </a:solidFill>
            <a:prstDash val="solid"/>
            <a:round/>
            <a:headEnd len="med" w="med" type="none"/>
            <a:tailEnd len="med" w="med" type="triangle"/>
          </a:ln>
        </p:spPr>
      </p:cxnSp>
      <p:cxnSp>
        <p:nvCxnSpPr>
          <p:cNvPr id="191" name="Google Shape;191;p21"/>
          <p:cNvCxnSpPr/>
          <p:nvPr/>
        </p:nvCxnSpPr>
        <p:spPr>
          <a:xfrm>
            <a:off x="4049325" y="4118250"/>
            <a:ext cx="810000" cy="275700"/>
          </a:xfrm>
          <a:prstGeom prst="straightConnector1">
            <a:avLst/>
          </a:prstGeom>
          <a:noFill/>
          <a:ln cap="flat" cmpd="sng" w="38100">
            <a:solidFill>
              <a:schemeClr val="dk2"/>
            </a:solidFill>
            <a:prstDash val="solid"/>
            <a:round/>
            <a:headEnd len="med" w="med" type="none"/>
            <a:tailEnd len="med" w="med" type="triangle"/>
          </a:ln>
        </p:spPr>
      </p:cxnSp>
      <p:cxnSp>
        <p:nvCxnSpPr>
          <p:cNvPr id="192" name="Google Shape;192;p21"/>
          <p:cNvCxnSpPr/>
          <p:nvPr/>
        </p:nvCxnSpPr>
        <p:spPr>
          <a:xfrm flipH="1">
            <a:off x="3135975" y="4221625"/>
            <a:ext cx="499800" cy="810000"/>
          </a:xfrm>
          <a:prstGeom prst="straightConnector1">
            <a:avLst/>
          </a:prstGeom>
          <a:noFill/>
          <a:ln cap="flat" cmpd="sng" w="38100">
            <a:solidFill>
              <a:schemeClr val="dk2"/>
            </a:solidFill>
            <a:prstDash val="solid"/>
            <a:round/>
            <a:headEnd len="med" w="med" type="none"/>
            <a:tailEnd len="med" w="med" type="triangle"/>
          </a:ln>
        </p:spPr>
      </p:cxnSp>
      <p:cxnSp>
        <p:nvCxnSpPr>
          <p:cNvPr id="193" name="Google Shape;193;p21"/>
          <p:cNvCxnSpPr/>
          <p:nvPr/>
        </p:nvCxnSpPr>
        <p:spPr>
          <a:xfrm>
            <a:off x="3532375" y="2084975"/>
            <a:ext cx="534000" cy="1860900"/>
          </a:xfrm>
          <a:prstGeom prst="straightConnector1">
            <a:avLst/>
          </a:prstGeom>
          <a:noFill/>
          <a:ln cap="flat" cmpd="sng" w="28575">
            <a:solidFill>
              <a:srgbClr val="FF0000"/>
            </a:solidFill>
            <a:prstDash val="dash"/>
            <a:round/>
            <a:headEnd len="med" w="med" type="none"/>
            <a:tailEnd len="med" w="med" type="triangle"/>
          </a:ln>
        </p:spPr>
      </p:cxnSp>
      <p:cxnSp>
        <p:nvCxnSpPr>
          <p:cNvPr id="194" name="Google Shape;194;p21"/>
          <p:cNvCxnSpPr/>
          <p:nvPr/>
        </p:nvCxnSpPr>
        <p:spPr>
          <a:xfrm flipH="1">
            <a:off x="3032500" y="2188350"/>
            <a:ext cx="172500" cy="2653500"/>
          </a:xfrm>
          <a:prstGeom prst="straightConnector1">
            <a:avLst/>
          </a:prstGeom>
          <a:noFill/>
          <a:ln cap="flat" cmpd="sng" w="28575">
            <a:solidFill>
              <a:srgbClr val="FF0000"/>
            </a:solidFill>
            <a:prstDash val="dash"/>
            <a:round/>
            <a:headEnd len="med" w="med" type="none"/>
            <a:tailEnd len="med" w="med" type="triangle"/>
          </a:ln>
        </p:spPr>
      </p:cxnSp>
      <p:cxnSp>
        <p:nvCxnSpPr>
          <p:cNvPr id="195" name="Google Shape;195;p21"/>
          <p:cNvCxnSpPr/>
          <p:nvPr/>
        </p:nvCxnSpPr>
        <p:spPr>
          <a:xfrm>
            <a:off x="3670225" y="2153900"/>
            <a:ext cx="1240800" cy="2136600"/>
          </a:xfrm>
          <a:prstGeom prst="straightConnector1">
            <a:avLst/>
          </a:prstGeom>
          <a:noFill/>
          <a:ln cap="flat" cmpd="sng" w="28575">
            <a:solidFill>
              <a:srgbClr val="FF0000"/>
            </a:solidFill>
            <a:prstDash val="dash"/>
            <a:round/>
            <a:headEnd len="med" w="med" type="none"/>
            <a:tailEnd len="med" w="med" type="triangle"/>
          </a:ln>
        </p:spPr>
      </p:cxnSp>
      <p:cxnSp>
        <p:nvCxnSpPr>
          <p:cNvPr id="196" name="Google Shape;196;p21"/>
          <p:cNvCxnSpPr/>
          <p:nvPr/>
        </p:nvCxnSpPr>
        <p:spPr>
          <a:xfrm flipH="1">
            <a:off x="3222350" y="3084375"/>
            <a:ext cx="172200" cy="1516500"/>
          </a:xfrm>
          <a:prstGeom prst="straightConnector1">
            <a:avLst/>
          </a:prstGeom>
          <a:noFill/>
          <a:ln cap="flat" cmpd="sng" w="28575">
            <a:solidFill>
              <a:srgbClr val="FF0000"/>
            </a:solidFill>
            <a:prstDash val="dash"/>
            <a:round/>
            <a:headEnd len="med" w="med" type="none"/>
            <a:tailEnd len="med" w="med" type="triangle"/>
          </a:ln>
        </p:spPr>
      </p:cxnSp>
      <p:cxnSp>
        <p:nvCxnSpPr>
          <p:cNvPr id="197" name="Google Shape;197;p21"/>
          <p:cNvCxnSpPr/>
          <p:nvPr/>
        </p:nvCxnSpPr>
        <p:spPr>
          <a:xfrm>
            <a:off x="3584075" y="2998225"/>
            <a:ext cx="1051200" cy="1137300"/>
          </a:xfrm>
          <a:prstGeom prst="straightConnector1">
            <a:avLst/>
          </a:prstGeom>
          <a:noFill/>
          <a:ln cap="flat" cmpd="sng" w="28575">
            <a:solidFill>
              <a:srgbClr val="FF0000"/>
            </a:solidFill>
            <a:prstDash val="dash"/>
            <a:round/>
            <a:headEnd len="med" w="med" type="none"/>
            <a:tailEnd len="med" w="med" type="triangle"/>
          </a:ln>
        </p:spPr>
      </p:cxnSp>
      <p:sp>
        <p:nvSpPr>
          <p:cNvPr id="198" name="Google Shape;198;p21"/>
          <p:cNvSpPr txBox="1"/>
          <p:nvPr/>
        </p:nvSpPr>
        <p:spPr>
          <a:xfrm>
            <a:off x="5875825" y="4135525"/>
            <a:ext cx="2922300" cy="1323600"/>
          </a:xfrm>
          <a:prstGeom prst="rect">
            <a:avLst/>
          </a:prstGeom>
          <a:noFill/>
          <a:ln>
            <a:noFill/>
          </a:ln>
        </p:spPr>
        <p:txBody>
          <a:bodyPr anchorCtr="0" anchor="ctr" bIns="91425" lIns="91425" spcFirstLastPara="1" rIns="91425" wrap="square" tIns="91425">
            <a:noAutofit/>
          </a:bodyPr>
          <a:lstStyle/>
          <a:p>
            <a:pPr indent="-342900" lvl="0" marL="342900" marR="0" rtl="0" algn="l">
              <a:lnSpc>
                <a:spcPct val="100000"/>
              </a:lnSpc>
              <a:spcBef>
                <a:spcPts val="0"/>
              </a:spcBef>
              <a:spcAft>
                <a:spcPts val="0"/>
              </a:spcAft>
              <a:buClr>
                <a:schemeClr val="dk1"/>
              </a:buClr>
              <a:buSzPts val="2400"/>
              <a:buFont typeface="Helvetica Neue"/>
              <a:buChar char="➢"/>
            </a:pPr>
            <a:r>
              <a:rPr b="1" lang="en" sz="2000">
                <a:solidFill>
                  <a:schemeClr val="dk1"/>
                </a:solidFill>
                <a:latin typeface="Helvetica Neue"/>
                <a:ea typeface="Helvetica Neue"/>
                <a:cs typeface="Helvetica Neue"/>
                <a:sym typeface="Helvetica Neue"/>
              </a:rPr>
              <a:t>#inter-core messages can be quadratic in the size of a cascade</a:t>
            </a:r>
            <a:endParaRPr/>
          </a:p>
        </p:txBody>
      </p:sp>
      <p:sp>
        <p:nvSpPr>
          <p:cNvPr id="199" name="Google Shape;199;p21"/>
          <p:cNvSpPr/>
          <p:nvPr/>
        </p:nvSpPr>
        <p:spPr>
          <a:xfrm>
            <a:off x="151450" y="1104900"/>
            <a:ext cx="8840100" cy="990600"/>
          </a:xfrm>
          <a:prstGeom prst="rect">
            <a:avLst/>
          </a:prstGeom>
          <a:noFill/>
          <a:ln>
            <a:noFill/>
          </a:ln>
        </p:spPr>
        <p:txBody>
          <a:bodyPr anchorCtr="0" anchor="t" bIns="45700" lIns="91425" spcFirstLastPara="1" rIns="91425" wrap="square" tIns="45700">
            <a:noAutofit/>
          </a:bodyPr>
          <a:lstStyle/>
          <a:p>
            <a:pPr indent="-368300" lvl="0" marL="342900" marR="0" rtl="0" algn="l">
              <a:lnSpc>
                <a:spcPct val="100000"/>
              </a:lnSpc>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A cascade involves the nodes distributed in different processors.</a:t>
            </a:r>
            <a:endParaRPr sz="2400">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