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6" r:id="rId20"/>
    <p:sldId id="275" r:id="rId21"/>
    <p:sldId id="277"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84" d="100"/>
          <a:sy n="84" d="100"/>
        </p:scale>
        <p:origin x="-1493" y="-7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B63635-D1E0-43A6-B20A-1FFF1C52D98E}" type="datetimeFigureOut">
              <a:rPr lang="en-US" smtClean="0"/>
              <a:t>11/5/2018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018739-B878-4AB0-829E-0CB544786A91}" type="slidenum">
              <a:rPr lang="en-US" smtClean="0"/>
              <a:t>‹#›</a:t>
            </a:fld>
            <a:endParaRPr lang="en-US"/>
          </a:p>
        </p:txBody>
      </p:sp>
    </p:spTree>
    <p:extLst>
      <p:ext uri="{BB962C8B-B14F-4D97-AF65-F5344CB8AC3E}">
        <p14:creationId xmlns:p14="http://schemas.microsoft.com/office/powerpoint/2010/main" val="462420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18739-B878-4AB0-829E-0CB544786A91}" type="slidenum">
              <a:rPr lang="en-US" smtClean="0"/>
              <a:t>17</a:t>
            </a:fld>
            <a:endParaRPr lang="en-US"/>
          </a:p>
        </p:txBody>
      </p:sp>
    </p:spTree>
    <p:extLst>
      <p:ext uri="{BB962C8B-B14F-4D97-AF65-F5344CB8AC3E}">
        <p14:creationId xmlns:p14="http://schemas.microsoft.com/office/powerpoint/2010/main" val="2183394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18739-B878-4AB0-829E-0CB544786A91}" type="slidenum">
              <a:rPr lang="en-US" smtClean="0"/>
              <a:t>20</a:t>
            </a:fld>
            <a:endParaRPr lang="en-US"/>
          </a:p>
        </p:txBody>
      </p:sp>
    </p:spTree>
    <p:extLst>
      <p:ext uri="{BB962C8B-B14F-4D97-AF65-F5344CB8AC3E}">
        <p14:creationId xmlns:p14="http://schemas.microsoft.com/office/powerpoint/2010/main" val="3796245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7E4639-E706-4B6D-B329-F470455F8C64}" type="datetimeFigureOut">
              <a:rPr lang="en-US" smtClean="0"/>
              <a:t>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D7DFED-DBDB-4E47-842D-DCE09664BEEE}" type="slidenum">
              <a:rPr lang="en-US" smtClean="0"/>
              <a:t>‹#›</a:t>
            </a:fld>
            <a:endParaRPr lang="en-US"/>
          </a:p>
        </p:txBody>
      </p:sp>
    </p:spTree>
    <p:extLst>
      <p:ext uri="{BB962C8B-B14F-4D97-AF65-F5344CB8AC3E}">
        <p14:creationId xmlns:p14="http://schemas.microsoft.com/office/powerpoint/2010/main" val="3249477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7E4639-E706-4B6D-B329-F470455F8C64}" type="datetimeFigureOut">
              <a:rPr lang="en-US" smtClean="0"/>
              <a:t>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D7DFED-DBDB-4E47-842D-DCE09664BEEE}" type="slidenum">
              <a:rPr lang="en-US" smtClean="0"/>
              <a:t>‹#›</a:t>
            </a:fld>
            <a:endParaRPr lang="en-US"/>
          </a:p>
        </p:txBody>
      </p:sp>
    </p:spTree>
    <p:extLst>
      <p:ext uri="{BB962C8B-B14F-4D97-AF65-F5344CB8AC3E}">
        <p14:creationId xmlns:p14="http://schemas.microsoft.com/office/powerpoint/2010/main" val="1551998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7E4639-E706-4B6D-B329-F470455F8C64}" type="datetimeFigureOut">
              <a:rPr lang="en-US" smtClean="0"/>
              <a:t>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D7DFED-DBDB-4E47-842D-DCE09664BEEE}" type="slidenum">
              <a:rPr lang="en-US" smtClean="0"/>
              <a:t>‹#›</a:t>
            </a:fld>
            <a:endParaRPr lang="en-US"/>
          </a:p>
        </p:txBody>
      </p:sp>
    </p:spTree>
    <p:extLst>
      <p:ext uri="{BB962C8B-B14F-4D97-AF65-F5344CB8AC3E}">
        <p14:creationId xmlns:p14="http://schemas.microsoft.com/office/powerpoint/2010/main" val="3447355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7E4639-E706-4B6D-B329-F470455F8C64}" type="datetimeFigureOut">
              <a:rPr lang="en-US" smtClean="0"/>
              <a:t>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D7DFED-DBDB-4E47-842D-DCE09664BEEE}" type="slidenum">
              <a:rPr lang="en-US" smtClean="0"/>
              <a:t>‹#›</a:t>
            </a:fld>
            <a:endParaRPr lang="en-US"/>
          </a:p>
        </p:txBody>
      </p:sp>
    </p:spTree>
    <p:extLst>
      <p:ext uri="{BB962C8B-B14F-4D97-AF65-F5344CB8AC3E}">
        <p14:creationId xmlns:p14="http://schemas.microsoft.com/office/powerpoint/2010/main" val="525822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7E4639-E706-4B6D-B329-F470455F8C64}" type="datetimeFigureOut">
              <a:rPr lang="en-US" smtClean="0"/>
              <a:t>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D7DFED-DBDB-4E47-842D-DCE09664BEEE}" type="slidenum">
              <a:rPr lang="en-US" smtClean="0"/>
              <a:t>‹#›</a:t>
            </a:fld>
            <a:endParaRPr lang="en-US"/>
          </a:p>
        </p:txBody>
      </p:sp>
    </p:spTree>
    <p:extLst>
      <p:ext uri="{BB962C8B-B14F-4D97-AF65-F5344CB8AC3E}">
        <p14:creationId xmlns:p14="http://schemas.microsoft.com/office/powerpoint/2010/main" val="1200005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37E4639-E706-4B6D-B329-F470455F8C64}" type="datetimeFigureOut">
              <a:rPr lang="en-US" smtClean="0"/>
              <a:t>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D7DFED-DBDB-4E47-842D-DCE09664BEEE}" type="slidenum">
              <a:rPr lang="en-US" smtClean="0"/>
              <a:t>‹#›</a:t>
            </a:fld>
            <a:endParaRPr lang="en-US"/>
          </a:p>
        </p:txBody>
      </p:sp>
    </p:spTree>
    <p:extLst>
      <p:ext uri="{BB962C8B-B14F-4D97-AF65-F5344CB8AC3E}">
        <p14:creationId xmlns:p14="http://schemas.microsoft.com/office/powerpoint/2010/main" val="33808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7E4639-E706-4B6D-B329-F470455F8C64}" type="datetimeFigureOut">
              <a:rPr lang="en-US" smtClean="0"/>
              <a:t>11/4/2018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D7DFED-DBDB-4E47-842D-DCE09664BEEE}" type="slidenum">
              <a:rPr lang="en-US" smtClean="0"/>
              <a:t>‹#›</a:t>
            </a:fld>
            <a:endParaRPr lang="en-US"/>
          </a:p>
        </p:txBody>
      </p:sp>
    </p:spTree>
    <p:extLst>
      <p:ext uri="{BB962C8B-B14F-4D97-AF65-F5344CB8AC3E}">
        <p14:creationId xmlns:p14="http://schemas.microsoft.com/office/powerpoint/2010/main" val="3537413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7E4639-E706-4B6D-B329-F470455F8C64}" type="datetimeFigureOut">
              <a:rPr lang="en-US" smtClean="0"/>
              <a:t>11/4/2018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D7DFED-DBDB-4E47-842D-DCE09664BEEE}" type="slidenum">
              <a:rPr lang="en-US" smtClean="0"/>
              <a:t>‹#›</a:t>
            </a:fld>
            <a:endParaRPr lang="en-US"/>
          </a:p>
        </p:txBody>
      </p:sp>
    </p:spTree>
    <p:extLst>
      <p:ext uri="{BB962C8B-B14F-4D97-AF65-F5344CB8AC3E}">
        <p14:creationId xmlns:p14="http://schemas.microsoft.com/office/powerpoint/2010/main" val="792491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7E4639-E706-4B6D-B329-F470455F8C64}" type="datetimeFigureOut">
              <a:rPr lang="en-US" smtClean="0"/>
              <a:t>11/4/2018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D7DFED-DBDB-4E47-842D-DCE09664BEEE}" type="slidenum">
              <a:rPr lang="en-US" smtClean="0"/>
              <a:t>‹#›</a:t>
            </a:fld>
            <a:endParaRPr lang="en-US"/>
          </a:p>
        </p:txBody>
      </p:sp>
    </p:spTree>
    <p:extLst>
      <p:ext uri="{BB962C8B-B14F-4D97-AF65-F5344CB8AC3E}">
        <p14:creationId xmlns:p14="http://schemas.microsoft.com/office/powerpoint/2010/main" val="1243589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7E4639-E706-4B6D-B329-F470455F8C64}" type="datetimeFigureOut">
              <a:rPr lang="en-US" smtClean="0"/>
              <a:t>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D7DFED-DBDB-4E47-842D-DCE09664BEEE}" type="slidenum">
              <a:rPr lang="en-US" smtClean="0"/>
              <a:t>‹#›</a:t>
            </a:fld>
            <a:endParaRPr lang="en-US"/>
          </a:p>
        </p:txBody>
      </p:sp>
    </p:spTree>
    <p:extLst>
      <p:ext uri="{BB962C8B-B14F-4D97-AF65-F5344CB8AC3E}">
        <p14:creationId xmlns:p14="http://schemas.microsoft.com/office/powerpoint/2010/main" val="554820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7E4639-E706-4B6D-B329-F470455F8C64}" type="datetimeFigureOut">
              <a:rPr lang="en-US" smtClean="0"/>
              <a:t>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D7DFED-DBDB-4E47-842D-DCE09664BEEE}" type="slidenum">
              <a:rPr lang="en-US" smtClean="0"/>
              <a:t>‹#›</a:t>
            </a:fld>
            <a:endParaRPr lang="en-US"/>
          </a:p>
        </p:txBody>
      </p:sp>
    </p:spTree>
    <p:extLst>
      <p:ext uri="{BB962C8B-B14F-4D97-AF65-F5344CB8AC3E}">
        <p14:creationId xmlns:p14="http://schemas.microsoft.com/office/powerpoint/2010/main" val="1665383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7E4639-E706-4B6D-B329-F470455F8C64}" type="datetimeFigureOut">
              <a:rPr lang="en-US" smtClean="0"/>
              <a:t>11/4/2018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D7DFED-DBDB-4E47-842D-DCE09664BEEE}" type="slidenum">
              <a:rPr lang="en-US" smtClean="0"/>
              <a:t>‹#›</a:t>
            </a:fld>
            <a:endParaRPr lang="en-US"/>
          </a:p>
        </p:txBody>
      </p:sp>
    </p:spTree>
    <p:extLst>
      <p:ext uri="{BB962C8B-B14F-4D97-AF65-F5344CB8AC3E}">
        <p14:creationId xmlns:p14="http://schemas.microsoft.com/office/powerpoint/2010/main" val="1515689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www.epa.gov/" TargetMode="External"/><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6096000" cy="5998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096001" y="2315952"/>
            <a:ext cx="3048000" cy="2585323"/>
          </a:xfrm>
          <a:prstGeom prst="rect">
            <a:avLst/>
          </a:prstGeom>
          <a:noFill/>
        </p:spPr>
        <p:txBody>
          <a:bodyPr wrap="square" rtlCol="0">
            <a:spAutoFit/>
          </a:bodyPr>
          <a:lstStyle/>
          <a:p>
            <a:r>
              <a:rPr lang="en-US" dirty="0"/>
              <a:t>Graph of C. </a:t>
            </a:r>
            <a:r>
              <a:rPr lang="en-US" dirty="0" err="1"/>
              <a:t>elegans</a:t>
            </a:r>
            <a:r>
              <a:rPr lang="en-US" dirty="0"/>
              <a:t> metabolic network. </a:t>
            </a:r>
            <a:endParaRPr lang="en-US" dirty="0" smtClean="0"/>
          </a:p>
          <a:p>
            <a:r>
              <a:rPr lang="en-US" dirty="0" smtClean="0"/>
              <a:t>Note </a:t>
            </a:r>
            <a:r>
              <a:rPr lang="en-US" dirty="0"/>
              <a:t>that some nodes very clearly have many more edges than others. </a:t>
            </a:r>
          </a:p>
          <a:p>
            <a:r>
              <a:rPr lang="en-US" dirty="0"/>
              <a:t>Red nodes – nodes with degree &gt; 100 </a:t>
            </a:r>
          </a:p>
          <a:p>
            <a:r>
              <a:rPr lang="en-US" dirty="0"/>
              <a:t>Blue nodes – nodes with degree &gt; 50 </a:t>
            </a:r>
          </a:p>
        </p:txBody>
      </p:sp>
      <p:sp>
        <p:nvSpPr>
          <p:cNvPr id="3" name="TextBox 2"/>
          <p:cNvSpPr txBox="1"/>
          <p:nvPr/>
        </p:nvSpPr>
        <p:spPr>
          <a:xfrm>
            <a:off x="533400" y="-304800"/>
            <a:ext cx="8323689" cy="1138773"/>
          </a:xfrm>
          <a:prstGeom prst="rect">
            <a:avLst/>
          </a:prstGeom>
          <a:noFill/>
        </p:spPr>
        <p:txBody>
          <a:bodyPr wrap="none" rtlCol="0">
            <a:spAutoFit/>
          </a:bodyPr>
          <a:lstStyle/>
          <a:p>
            <a:endParaRPr lang="en-US" dirty="0"/>
          </a:p>
          <a:p>
            <a:r>
              <a:rPr lang="en-US" dirty="0"/>
              <a:t> </a:t>
            </a:r>
            <a:r>
              <a:rPr lang="en-US" sz="3200" b="1" dirty="0">
                <a:latin typeface="Times New Roman" panose="02020603050405020304" pitchFamily="18" charset="0"/>
                <a:cs typeface="Times New Roman" panose="02020603050405020304" pitchFamily="18" charset="0"/>
              </a:rPr>
              <a:t>Alexander </a:t>
            </a:r>
            <a:r>
              <a:rPr lang="en-US" sz="3200" b="1" dirty="0" smtClean="0">
                <a:latin typeface="Times New Roman" panose="02020603050405020304" pitchFamily="18" charset="0"/>
                <a:cs typeface="Times New Roman" panose="02020603050405020304" pitchFamily="18" charset="0"/>
              </a:rPr>
              <a:t>Lee: </a:t>
            </a:r>
            <a:r>
              <a:rPr lang="en-US" sz="3200" b="1" dirty="0" smtClean="0">
                <a:latin typeface="Times New Roman" panose="02020603050405020304" pitchFamily="18" charset="0"/>
                <a:cs typeface="Times New Roman" panose="02020603050405020304" pitchFamily="18" charset="0"/>
              </a:rPr>
              <a:t>C: </a:t>
            </a:r>
            <a:r>
              <a:rPr lang="en-US" sz="3200" b="1" dirty="0" err="1" smtClean="0">
                <a:latin typeface="Times New Roman" panose="02020603050405020304" pitchFamily="18" charset="0"/>
                <a:cs typeface="Times New Roman" panose="02020603050405020304" pitchFamily="18" charset="0"/>
              </a:rPr>
              <a:t>elegans</a:t>
            </a:r>
            <a:r>
              <a:rPr lang="en-US" sz="3200" b="1" dirty="0" smtClean="0">
                <a:latin typeface="Times New Roman" panose="02020603050405020304" pitchFamily="18" charset="0"/>
                <a:cs typeface="Times New Roman" panose="02020603050405020304" pitchFamily="18" charset="0"/>
              </a:rPr>
              <a:t> metabolic network </a:t>
            </a:r>
          </a:p>
          <a:p>
            <a:r>
              <a:rPr lang="en-US" b="1" dirty="0" smtClean="0"/>
              <a:t>  </a:t>
            </a:r>
            <a:endParaRPr lang="en-US" b="1" dirty="0"/>
          </a:p>
        </p:txBody>
      </p:sp>
    </p:spTree>
    <p:extLst>
      <p:ext uri="{BB962C8B-B14F-4D97-AF65-F5344CB8AC3E}">
        <p14:creationId xmlns:p14="http://schemas.microsoft.com/office/powerpoint/2010/main" val="1352868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8813" cy="1143000"/>
          </a:xfrm>
        </p:spPr>
        <p:txBody>
          <a:bodyPr>
            <a:noAutofit/>
          </a:bodyPr>
          <a:lstStyle/>
          <a:p>
            <a:r>
              <a:rPr lang="en-US" sz="3200" b="1" dirty="0" err="1" smtClean="0">
                <a:latin typeface="Times New Roman" panose="02020603050405020304" pitchFamily="18" charset="0"/>
                <a:cs typeface="Times New Roman" panose="02020603050405020304" pitchFamily="18" charset="0"/>
              </a:rPr>
              <a:t>Kousuke</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Tachida</a:t>
            </a:r>
            <a:r>
              <a:rPr lang="en-US" sz="3200" b="1" dirty="0" smtClean="0">
                <a:latin typeface="Times New Roman" panose="02020603050405020304" pitchFamily="18" charset="0"/>
                <a:cs typeface="Times New Roman" panose="02020603050405020304" pitchFamily="18" charset="0"/>
              </a:rPr>
              <a:t>: network of fly (D. melanogaster) high-throughput Protein-Protein Interactions (PPI)</a:t>
            </a:r>
            <a:endParaRPr lang="en-US" sz="3200" b="1" dirty="0">
              <a:latin typeface="Times New Roman" panose="02020603050405020304" pitchFamily="18" charset="0"/>
              <a:cs typeface="Times New Roman" panose="02020603050405020304" pitchFamily="18"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4783823"/>
            <a:ext cx="5943600" cy="206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1743" y="982442"/>
            <a:ext cx="4100513" cy="3773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0023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sz="3200" b="1" dirty="0" err="1" smtClean="0">
                <a:latin typeface="Times New Roman" panose="02020603050405020304" pitchFamily="18" charset="0"/>
                <a:cs typeface="Times New Roman" panose="02020603050405020304" pitchFamily="18" charset="0"/>
              </a:rPr>
              <a:t>Kousuke</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Tachida</a:t>
            </a:r>
            <a:r>
              <a:rPr lang="en-US" sz="3200" b="1" dirty="0" smtClean="0">
                <a:latin typeface="Times New Roman" panose="02020603050405020304" pitchFamily="18" charset="0"/>
                <a:cs typeface="Times New Roman" panose="02020603050405020304" pitchFamily="18" charset="0"/>
              </a:rPr>
              <a:t>: network science </a:t>
            </a:r>
            <a:r>
              <a:rPr lang="en-US" sz="3200" b="1" dirty="0" err="1" smtClean="0">
                <a:latin typeface="Times New Roman" panose="02020603050405020304" pitchFamily="18" charset="0"/>
                <a:cs typeface="Times New Roman" panose="02020603050405020304" pitchFamily="18" charset="0"/>
              </a:rPr>
              <a:t>coauthorship</a:t>
            </a:r>
            <a:r>
              <a:rPr lang="en-US" sz="3200" b="1" dirty="0" smtClean="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network </a:t>
            </a:r>
            <a:endParaRPr lang="en-US" sz="3200" dirty="0">
              <a:latin typeface="Times New Roman" panose="02020603050405020304" pitchFamily="18" charset="0"/>
              <a:cs typeface="Times New Roman" panose="02020603050405020304" pitchFamily="18" charset="0"/>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533400"/>
            <a:ext cx="7696200" cy="632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2440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sz="3200" b="1" dirty="0" smtClean="0">
                <a:latin typeface="Times New Roman" panose="02020603050405020304" pitchFamily="18" charset="0"/>
                <a:cs typeface="Times New Roman" panose="02020603050405020304" pitchFamily="18" charset="0"/>
              </a:rPr>
              <a:t>Tyler Shepherd: Political Blogs Network</a:t>
            </a:r>
            <a:endParaRPr lang="en-US" sz="3200" b="1" dirty="0">
              <a:latin typeface="Times New Roman" panose="02020603050405020304" pitchFamily="18" charset="0"/>
              <a:cs typeface="Times New Roman" panose="02020603050405020304" pitchFamily="18"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3949" y="1295400"/>
            <a:ext cx="6602083"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0" y="1219200"/>
            <a:ext cx="3733800" cy="5355312"/>
          </a:xfrm>
          <a:prstGeom prst="rect">
            <a:avLst/>
          </a:prstGeom>
          <a:noFill/>
        </p:spPr>
        <p:txBody>
          <a:bodyPr wrap="square" rtlCol="0">
            <a:spAutoFit/>
          </a:bodyPr>
          <a:lstStyle/>
          <a:p>
            <a:r>
              <a:rPr lang="en-US" dirty="0"/>
              <a:t>This network represents hyperlinks between Internet blogs on U.S. </a:t>
            </a:r>
            <a:r>
              <a:rPr lang="en-US" dirty="0" smtClean="0"/>
              <a:t>politics. Nodes </a:t>
            </a:r>
            <a:r>
              <a:rPr lang="en-US" dirty="0"/>
              <a:t>represent </a:t>
            </a:r>
            <a:r>
              <a:rPr lang="en-US" dirty="0" smtClean="0"/>
              <a:t>different </a:t>
            </a:r>
            <a:r>
              <a:rPr lang="en-US" dirty="0"/>
              <a:t>blogs and edges represent hyperlinks from </a:t>
            </a:r>
            <a:r>
              <a:rPr lang="en-US" dirty="0" err="1" smtClean="0"/>
              <a:t>oneblog</a:t>
            </a:r>
            <a:r>
              <a:rPr lang="en-US" dirty="0" smtClean="0"/>
              <a:t> </a:t>
            </a:r>
            <a:r>
              <a:rPr lang="en-US" dirty="0"/>
              <a:t>to another. Edges are directed and unweighted. Each node has a </a:t>
            </a:r>
            <a:r>
              <a:rPr lang="en-US" dirty="0" smtClean="0"/>
              <a:t>value attribute </a:t>
            </a:r>
            <a:r>
              <a:rPr lang="en-US" dirty="0"/>
              <a:t>indicating </a:t>
            </a:r>
          </a:p>
          <a:p>
            <a:r>
              <a:rPr lang="en-US" dirty="0" smtClean="0"/>
              <a:t>political </a:t>
            </a:r>
            <a:r>
              <a:rPr lang="en-US" dirty="0"/>
              <a:t>leaning: </a:t>
            </a:r>
            <a:endParaRPr lang="en-US" dirty="0" smtClean="0"/>
          </a:p>
          <a:p>
            <a:r>
              <a:rPr lang="en-US" dirty="0" smtClean="0"/>
              <a:t>0 </a:t>
            </a:r>
            <a:r>
              <a:rPr lang="en-US" dirty="0"/>
              <a:t>for liberal, </a:t>
            </a:r>
            <a:endParaRPr lang="en-US" dirty="0" smtClean="0"/>
          </a:p>
          <a:p>
            <a:r>
              <a:rPr lang="en-US" dirty="0" smtClean="0"/>
              <a:t>1 </a:t>
            </a:r>
            <a:r>
              <a:rPr lang="en-US" dirty="0"/>
              <a:t>for conservative. </a:t>
            </a:r>
            <a:endParaRPr lang="en-US" dirty="0" smtClean="0"/>
          </a:p>
          <a:p>
            <a:endParaRPr lang="en-US" dirty="0" smtClean="0"/>
          </a:p>
          <a:p>
            <a:endParaRPr lang="en-US" dirty="0" smtClean="0"/>
          </a:p>
          <a:p>
            <a:r>
              <a:rPr lang="en-US" dirty="0" smtClean="0"/>
              <a:t>This political </a:t>
            </a:r>
            <a:r>
              <a:rPr lang="en-US" dirty="0"/>
              <a:t>leaning data comes from self-reported blog directories. </a:t>
            </a:r>
            <a:r>
              <a:rPr lang="en-US" dirty="0" smtClean="0"/>
              <a:t>Hyperlinks were </a:t>
            </a:r>
            <a:r>
              <a:rPr lang="en-US" dirty="0"/>
              <a:t>found using a web crawler on the homepage of each blog. Data </a:t>
            </a:r>
            <a:r>
              <a:rPr lang="en-US" dirty="0" smtClean="0"/>
              <a:t>was collected </a:t>
            </a:r>
            <a:r>
              <a:rPr lang="en-US" dirty="0"/>
              <a:t>and labeled around the time of the 2004 political election.</a:t>
            </a:r>
          </a:p>
        </p:txBody>
      </p:sp>
    </p:spTree>
    <p:extLst>
      <p:ext uri="{BB962C8B-B14F-4D97-AF65-F5344CB8AC3E}">
        <p14:creationId xmlns:p14="http://schemas.microsoft.com/office/powerpoint/2010/main" val="3884206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144000" cy="1143000"/>
          </a:xfrm>
        </p:spPr>
        <p:txBody>
          <a:bodyPr>
            <a:noAutofit/>
          </a:bodyPr>
          <a:lstStyle/>
          <a:p>
            <a:r>
              <a:rPr lang="en-US" sz="3200" b="1" dirty="0" smtClean="0">
                <a:latin typeface="Times New Roman" panose="02020603050405020304" pitchFamily="18" charset="0"/>
                <a:cs typeface="Times New Roman" panose="02020603050405020304" pitchFamily="18" charset="0"/>
              </a:rPr>
              <a:t>Tyler Shepherd: General </a:t>
            </a:r>
            <a:r>
              <a:rPr lang="en-US" sz="3200" b="1" dirty="0">
                <a:latin typeface="Times New Roman" panose="02020603050405020304" pitchFamily="18" charset="0"/>
                <a:cs typeface="Times New Roman" panose="02020603050405020304" pitchFamily="18" charset="0"/>
              </a:rPr>
              <a:t>Relativity and Quantum </a:t>
            </a:r>
            <a:r>
              <a:rPr lang="en-US" sz="3200" b="1" dirty="0" smtClean="0">
                <a:latin typeface="Times New Roman" panose="02020603050405020304" pitchFamily="18" charset="0"/>
                <a:cs typeface="Times New Roman" panose="02020603050405020304" pitchFamily="18" charset="0"/>
              </a:rPr>
              <a:t>Cosmology </a:t>
            </a:r>
            <a:r>
              <a:rPr lang="en-US" sz="3200" b="1" dirty="0">
                <a:latin typeface="Times New Roman" panose="02020603050405020304" pitchFamily="18" charset="0"/>
                <a:cs typeface="Times New Roman" panose="02020603050405020304" pitchFamily="18" charset="0"/>
              </a:rPr>
              <a:t>Collaboration Network</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904273"/>
            <a:ext cx="6086475" cy="597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2334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sz="3200" dirty="0" smtClean="0">
                <a:latin typeface="Times New Roman" panose="02020603050405020304" pitchFamily="18" charset="0"/>
                <a:cs typeface="Times New Roman" panose="02020603050405020304" pitchFamily="18" charset="0"/>
              </a:rPr>
              <a:t>James </a:t>
            </a:r>
            <a:r>
              <a:rPr lang="en-US" sz="3200" dirty="0" err="1" smtClean="0">
                <a:latin typeface="Times New Roman" panose="02020603050405020304" pitchFamily="18" charset="0"/>
                <a:cs typeface="Times New Roman" panose="02020603050405020304" pitchFamily="18" charset="0"/>
              </a:rPr>
              <a:t>Flamino</a:t>
            </a:r>
            <a:r>
              <a:rPr lang="en-US" sz="3200" dirty="0" smtClean="0">
                <a:latin typeface="Times New Roman" panose="02020603050405020304" pitchFamily="18" charset="0"/>
                <a:cs typeface="Times New Roman" panose="02020603050405020304" pitchFamily="18" charset="0"/>
              </a:rPr>
              <a:t>, using network visualization</a:t>
            </a:r>
            <a:endParaRPr lang="en-US" sz="3200" dirty="0">
              <a:latin typeface="Times New Roman" panose="02020603050405020304" pitchFamily="18" charset="0"/>
              <a:cs typeface="Times New Roman" panose="02020603050405020304" pitchFamily="18" charset="0"/>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4460813"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675" r="3490"/>
          <a:stretch/>
        </p:blipFill>
        <p:spPr bwMode="auto">
          <a:xfrm>
            <a:off x="4439458" y="1219200"/>
            <a:ext cx="4687697"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914400" y="6172200"/>
            <a:ext cx="7940187" cy="369332"/>
          </a:xfrm>
          <a:prstGeom prst="rect">
            <a:avLst/>
          </a:prstGeom>
          <a:noFill/>
        </p:spPr>
        <p:txBody>
          <a:bodyPr wrap="none" rtlCol="0">
            <a:spAutoFit/>
          </a:bodyPr>
          <a:lstStyle/>
          <a:p>
            <a:r>
              <a:rPr lang="en-US" dirty="0"/>
              <a:t>Network </a:t>
            </a:r>
            <a:r>
              <a:rPr lang="en-US" dirty="0" smtClean="0"/>
              <a:t>visualizations </a:t>
            </a:r>
            <a:r>
              <a:rPr lang="en-US" dirty="0"/>
              <a:t>of </a:t>
            </a:r>
            <a:r>
              <a:rPr lang="en-US" dirty="0" smtClean="0"/>
              <a:t>the BA equivalent </a:t>
            </a:r>
            <a:r>
              <a:rPr lang="en-US" dirty="0" err="1" smtClean="0"/>
              <a:t>Usair</a:t>
            </a:r>
            <a:r>
              <a:rPr lang="en-US" dirty="0" smtClean="0"/>
              <a:t> (left) vs. the original  </a:t>
            </a:r>
            <a:r>
              <a:rPr lang="en-US" dirty="0" err="1" smtClean="0"/>
              <a:t>Usair</a:t>
            </a:r>
            <a:r>
              <a:rPr lang="en-US" dirty="0" smtClean="0"/>
              <a:t> (right)</a:t>
            </a:r>
            <a:endParaRPr lang="en-US" dirty="0"/>
          </a:p>
        </p:txBody>
      </p:sp>
    </p:spTree>
    <p:extLst>
      <p:ext uri="{BB962C8B-B14F-4D97-AF65-F5344CB8AC3E}">
        <p14:creationId xmlns:p14="http://schemas.microsoft.com/office/powerpoint/2010/main" val="684253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b="1" dirty="0">
                <a:latin typeface="Times New Roman" panose="02020603050405020304" pitchFamily="18" charset="0"/>
                <a:cs typeface="Times New Roman" panose="02020603050405020304" pitchFamily="18" charset="0"/>
              </a:rPr>
              <a:t>Logan </a:t>
            </a:r>
            <a:r>
              <a:rPr lang="en-US" sz="3200" b="1" dirty="0" smtClean="0">
                <a:latin typeface="Times New Roman" panose="02020603050405020304" pitchFamily="18" charset="0"/>
                <a:cs typeface="Times New Roman" panose="02020603050405020304" pitchFamily="18" charset="0"/>
              </a:rPr>
              <a:t>Garber: </a:t>
            </a:r>
            <a:r>
              <a:rPr lang="en-US" sz="3200" b="1" dirty="0" err="1" smtClean="0">
                <a:latin typeface="Times New Roman" panose="02020603050405020304" pitchFamily="18" charset="0"/>
                <a:cs typeface="Times New Roman" panose="02020603050405020304" pitchFamily="18" charset="0"/>
              </a:rPr>
              <a:t>Maayan</a:t>
            </a:r>
            <a:r>
              <a:rPr lang="en-US" sz="3200" b="1" dirty="0" smtClean="0">
                <a:latin typeface="Times New Roman" panose="02020603050405020304" pitchFamily="18" charset="0"/>
                <a:cs typeface="Times New Roman" panose="02020603050405020304" pitchFamily="18" charset="0"/>
              </a:rPr>
              <a:t> FAA network</a:t>
            </a:r>
            <a:endParaRPr lang="en-US" sz="32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670192"/>
            <a:ext cx="4254228" cy="396860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1644525"/>
            <a:ext cx="4352861" cy="4191000"/>
          </a:xfrm>
          <a:prstGeom prst="rect">
            <a:avLst/>
          </a:prstGeom>
        </p:spPr>
      </p:pic>
      <p:sp>
        <p:nvSpPr>
          <p:cNvPr id="5" name="TextBox 4"/>
          <p:cNvSpPr txBox="1"/>
          <p:nvPr/>
        </p:nvSpPr>
        <p:spPr>
          <a:xfrm>
            <a:off x="3048000" y="6096000"/>
            <a:ext cx="4172361" cy="369332"/>
          </a:xfrm>
          <a:prstGeom prst="rect">
            <a:avLst/>
          </a:prstGeom>
          <a:noFill/>
        </p:spPr>
        <p:txBody>
          <a:bodyPr wrap="none" rtlCol="0">
            <a:spAutoFit/>
          </a:bodyPr>
          <a:lstStyle/>
          <a:p>
            <a:r>
              <a:rPr lang="en-US" dirty="0" smtClean="0"/>
              <a:t>Comparing real-network with its BA model</a:t>
            </a:r>
            <a:endParaRPr lang="en-US" dirty="0"/>
          </a:p>
        </p:txBody>
      </p:sp>
    </p:spTree>
    <p:extLst>
      <p:ext uri="{BB962C8B-B14F-4D97-AF65-F5344CB8AC3E}">
        <p14:creationId xmlns:p14="http://schemas.microsoft.com/office/powerpoint/2010/main" val="1117461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b="1" dirty="0" smtClean="0">
                <a:latin typeface="Times New Roman" panose="02020603050405020304" pitchFamily="18" charset="0"/>
                <a:cs typeface="Times New Roman" panose="02020603050405020304" pitchFamily="18" charset="0"/>
              </a:rPr>
              <a:t>Logan Garber: Rome road network</a:t>
            </a:r>
            <a:endParaRPr lang="en-US" sz="32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2320"/>
            <a:ext cx="5029200" cy="509128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1066800"/>
            <a:ext cx="3523292" cy="28194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2123" y="3886200"/>
            <a:ext cx="3777569" cy="2971800"/>
          </a:xfrm>
          <a:prstGeom prst="rect">
            <a:avLst/>
          </a:prstGeom>
        </p:spPr>
      </p:pic>
      <p:sp>
        <p:nvSpPr>
          <p:cNvPr id="6" name="TextBox 5"/>
          <p:cNvSpPr txBox="1"/>
          <p:nvPr/>
        </p:nvSpPr>
        <p:spPr>
          <a:xfrm>
            <a:off x="27272" y="5943600"/>
            <a:ext cx="4752135" cy="646331"/>
          </a:xfrm>
          <a:prstGeom prst="rect">
            <a:avLst/>
          </a:prstGeom>
          <a:noFill/>
        </p:spPr>
        <p:txBody>
          <a:bodyPr wrap="none" rtlCol="0">
            <a:spAutoFit/>
          </a:bodyPr>
          <a:lstStyle/>
          <a:p>
            <a:r>
              <a:rPr lang="en-US" dirty="0" smtClean="0"/>
              <a:t>Comparing real-network with its BA (right upper </a:t>
            </a:r>
          </a:p>
          <a:p>
            <a:r>
              <a:rPr lang="en-US" dirty="0" smtClean="0"/>
              <a:t>corner) and ER (right lower corner) models</a:t>
            </a:r>
            <a:endParaRPr lang="en-US" dirty="0"/>
          </a:p>
        </p:txBody>
      </p:sp>
    </p:spTree>
    <p:extLst>
      <p:ext uri="{BB962C8B-B14F-4D97-AF65-F5344CB8AC3E}">
        <p14:creationId xmlns:p14="http://schemas.microsoft.com/office/powerpoint/2010/main" val="2324490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Christopher </a:t>
            </a:r>
            <a:r>
              <a:rPr lang="en-US" sz="3200" b="1" dirty="0" smtClean="0"/>
              <a:t>Jones: Yeast network</a:t>
            </a:r>
            <a:endParaRPr lang="en-US" sz="3200" b="1"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2599"/>
            <a:ext cx="4907238" cy="4154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981200"/>
            <a:ext cx="3464392" cy="3433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676400" y="5948413"/>
            <a:ext cx="6482416" cy="369332"/>
          </a:xfrm>
          <a:prstGeom prst="rect">
            <a:avLst/>
          </a:prstGeom>
          <a:noFill/>
        </p:spPr>
        <p:txBody>
          <a:bodyPr wrap="none" rtlCol="0">
            <a:spAutoFit/>
          </a:bodyPr>
          <a:lstStyle/>
          <a:p>
            <a:r>
              <a:rPr lang="en-US" dirty="0" smtClean="0"/>
              <a:t>Similarity and differences between real-network and its BA model</a:t>
            </a:r>
            <a:endParaRPr lang="en-US" dirty="0"/>
          </a:p>
        </p:txBody>
      </p:sp>
    </p:spTree>
    <p:extLst>
      <p:ext uri="{BB962C8B-B14F-4D97-AF65-F5344CB8AC3E}">
        <p14:creationId xmlns:p14="http://schemas.microsoft.com/office/powerpoint/2010/main" val="4145719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Christopher Jones: Air Traffic Control network</a:t>
            </a:r>
            <a:endParaRPr lang="en-US" sz="3200" dirty="0">
              <a:latin typeface="Times New Roman" panose="02020603050405020304" pitchFamily="18" charset="0"/>
              <a:cs typeface="Times New Roman" panose="02020603050405020304" pitchFamily="18" charset="0"/>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4318000" cy="431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5834" y="1892886"/>
            <a:ext cx="3911600" cy="3885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66800" y="5994399"/>
            <a:ext cx="7242239" cy="646331"/>
          </a:xfrm>
          <a:prstGeom prst="rect">
            <a:avLst/>
          </a:prstGeom>
          <a:noFill/>
        </p:spPr>
        <p:txBody>
          <a:bodyPr wrap="none" rtlCol="0">
            <a:spAutoFit/>
          </a:bodyPr>
          <a:lstStyle/>
          <a:p>
            <a:r>
              <a:rPr lang="en-US" dirty="0" smtClean="0"/>
              <a:t>The d</a:t>
            </a:r>
            <a:r>
              <a:rPr lang="en-US" dirty="0" smtClean="0"/>
              <a:t>ifferences between real-network embedded in space and its BA model</a:t>
            </a:r>
          </a:p>
          <a:p>
            <a:endParaRPr lang="en-US" dirty="0"/>
          </a:p>
        </p:txBody>
      </p:sp>
    </p:spTree>
    <p:extLst>
      <p:ext uri="{BB962C8B-B14F-4D97-AF65-F5344CB8AC3E}">
        <p14:creationId xmlns:p14="http://schemas.microsoft.com/office/powerpoint/2010/main" val="1807794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b="1" dirty="0" err="1" smtClean="0"/>
              <a:t>Rosemonde</a:t>
            </a:r>
            <a:r>
              <a:rPr lang="en-US" sz="3200" b="1" dirty="0" smtClean="0"/>
              <a:t> </a:t>
            </a:r>
            <a:r>
              <a:rPr lang="en-US" sz="3200" b="1" dirty="0" err="1" smtClean="0"/>
              <a:t>Ausseil</a:t>
            </a:r>
            <a:r>
              <a:rPr lang="en-US" sz="3200" b="1" dirty="0" smtClean="0"/>
              <a:t>: Euro road network  </a:t>
            </a:r>
            <a:endParaRPr lang="en-US" sz="3200" dirty="0">
              <a:latin typeface="Times New Roman" panose="02020603050405020304" pitchFamily="18" charset="0"/>
              <a:cs typeface="Times New Roman" panose="02020603050405020304" pitchFamily="18" charset="0"/>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438400"/>
            <a:ext cx="7378700" cy="429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3419" y="914400"/>
            <a:ext cx="8991600" cy="1754326"/>
          </a:xfrm>
          <a:prstGeom prst="rect">
            <a:avLst/>
          </a:prstGeom>
          <a:noFill/>
        </p:spPr>
        <p:txBody>
          <a:bodyPr wrap="square" rtlCol="0">
            <a:spAutoFit/>
          </a:bodyPr>
          <a:lstStyle/>
          <a:p>
            <a:r>
              <a:rPr lang="en-US" dirty="0" smtClean="0"/>
              <a:t>The Euro road </a:t>
            </a:r>
            <a:r>
              <a:rPr lang="en-US" dirty="0"/>
              <a:t>network represents the international E-road network, in which the nodes are cities and the edges are roads. There is a central hub </a:t>
            </a:r>
            <a:r>
              <a:rPr lang="en-US" dirty="0" smtClean="0"/>
              <a:t>that </a:t>
            </a:r>
            <a:r>
              <a:rPr lang="en-US" dirty="0"/>
              <a:t>has the highest degree and one of the lowest </a:t>
            </a:r>
            <a:r>
              <a:rPr lang="en-US" dirty="0" smtClean="0"/>
              <a:t>eccentricities but low (0) clustering coefficient. The </a:t>
            </a:r>
            <a:r>
              <a:rPr lang="en-US" dirty="0"/>
              <a:t>more moderate hubs are all clustered together, away from the main hub. This means that there are many roads that go from the biggest city to the smaller cities. Yet, the medium-sized cities are more inter-connected. </a:t>
            </a:r>
          </a:p>
        </p:txBody>
      </p:sp>
    </p:spTree>
    <p:extLst>
      <p:ext uri="{BB962C8B-B14F-4D97-AF65-F5344CB8AC3E}">
        <p14:creationId xmlns:p14="http://schemas.microsoft.com/office/powerpoint/2010/main" val="3759425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7948" y="3414562"/>
            <a:ext cx="3409950" cy="3268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0550"/>
            <a:ext cx="3550012" cy="329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671513"/>
            <a:ext cx="3434690" cy="329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437898" y="4016276"/>
            <a:ext cx="2706102" cy="2308324"/>
          </a:xfrm>
          <a:prstGeom prst="rect">
            <a:avLst/>
          </a:prstGeom>
          <a:noFill/>
        </p:spPr>
        <p:txBody>
          <a:bodyPr wrap="square" rtlCol="0">
            <a:spAutoFit/>
          </a:bodyPr>
          <a:lstStyle/>
          <a:p>
            <a:r>
              <a:rPr lang="en-US" dirty="0"/>
              <a:t>Graph of </a:t>
            </a:r>
            <a:r>
              <a:rPr lang="en-US" dirty="0" smtClean="0"/>
              <a:t>the corresponding scale-free </a:t>
            </a:r>
            <a:r>
              <a:rPr lang="en-US" dirty="0"/>
              <a:t>network </a:t>
            </a:r>
            <a:r>
              <a:rPr lang="en-US" dirty="0" smtClean="0"/>
              <a:t>, by definition of BA there </a:t>
            </a:r>
            <a:r>
              <a:rPr lang="en-US" dirty="0"/>
              <a:t>are no nodes with degree &lt; </a:t>
            </a:r>
            <a:r>
              <a:rPr lang="en-US" dirty="0" smtClean="0"/>
              <a:t>5. </a:t>
            </a:r>
            <a:endParaRPr lang="en-US" dirty="0"/>
          </a:p>
          <a:p>
            <a:r>
              <a:rPr lang="en-US" dirty="0"/>
              <a:t>Blue nodes – nodes with degree = </a:t>
            </a:r>
            <a:r>
              <a:rPr lang="en-US" dirty="0" smtClean="0"/>
              <a:t>5 (28.3% vs. 50% in the </a:t>
            </a:r>
            <a:r>
              <a:rPr lang="en-US" dirty="0"/>
              <a:t>real-world network</a:t>
            </a:r>
            <a:r>
              <a:rPr lang="en-US" dirty="0" smtClean="0"/>
              <a:t>, </a:t>
            </a:r>
            <a:endParaRPr lang="en-US" dirty="0"/>
          </a:p>
        </p:txBody>
      </p:sp>
      <p:sp>
        <p:nvSpPr>
          <p:cNvPr id="3" name="TextBox 2"/>
          <p:cNvSpPr txBox="1"/>
          <p:nvPr/>
        </p:nvSpPr>
        <p:spPr>
          <a:xfrm>
            <a:off x="76200" y="3886200"/>
            <a:ext cx="2819400" cy="1477328"/>
          </a:xfrm>
          <a:prstGeom prst="rect">
            <a:avLst/>
          </a:prstGeom>
          <a:noFill/>
        </p:spPr>
        <p:txBody>
          <a:bodyPr wrap="square" rtlCol="0">
            <a:spAutoFit/>
          </a:bodyPr>
          <a:lstStyle/>
          <a:p>
            <a:r>
              <a:rPr lang="en-US" dirty="0"/>
              <a:t>Graph </a:t>
            </a:r>
            <a:r>
              <a:rPr lang="en-US" dirty="0" smtClean="0"/>
              <a:t>of the corresponding random network. </a:t>
            </a:r>
            <a:endParaRPr lang="en-US" dirty="0"/>
          </a:p>
          <a:p>
            <a:r>
              <a:rPr lang="en-US" dirty="0"/>
              <a:t>Red nodes – nodes with degree within one standard deviation of average degree </a:t>
            </a:r>
          </a:p>
        </p:txBody>
      </p:sp>
      <p:sp>
        <p:nvSpPr>
          <p:cNvPr id="4" name="TextBox 3"/>
          <p:cNvSpPr txBox="1"/>
          <p:nvPr/>
        </p:nvSpPr>
        <p:spPr>
          <a:xfrm>
            <a:off x="3352800" y="1903274"/>
            <a:ext cx="2590800" cy="1754326"/>
          </a:xfrm>
          <a:prstGeom prst="rect">
            <a:avLst/>
          </a:prstGeom>
          <a:noFill/>
        </p:spPr>
        <p:txBody>
          <a:bodyPr wrap="square" rtlCol="0">
            <a:spAutoFit/>
          </a:bodyPr>
          <a:lstStyle/>
          <a:p>
            <a:r>
              <a:rPr lang="en-US" dirty="0"/>
              <a:t>Graph of UC Irvine communication network. </a:t>
            </a:r>
          </a:p>
          <a:p>
            <a:r>
              <a:rPr lang="en-US" dirty="0"/>
              <a:t>Blue nodes – nodes with degree &lt;= 5. These nodes account for 50.0% of the network. </a:t>
            </a:r>
          </a:p>
        </p:txBody>
      </p:sp>
      <p:sp>
        <p:nvSpPr>
          <p:cNvPr id="8" name="TextBox 7"/>
          <p:cNvSpPr txBox="1"/>
          <p:nvPr/>
        </p:nvSpPr>
        <p:spPr>
          <a:xfrm>
            <a:off x="76200" y="-304800"/>
            <a:ext cx="9178090" cy="1138773"/>
          </a:xfrm>
          <a:prstGeom prst="rect">
            <a:avLst/>
          </a:prstGeom>
          <a:noFill/>
        </p:spPr>
        <p:txBody>
          <a:bodyPr wrap="none" rtlCol="0">
            <a:spAutoFit/>
          </a:bodyPr>
          <a:lstStyle/>
          <a:p>
            <a:endParaRPr lang="en-US" dirty="0"/>
          </a:p>
          <a:p>
            <a:r>
              <a:rPr lang="en-US" dirty="0"/>
              <a:t> </a:t>
            </a:r>
            <a:r>
              <a:rPr lang="en-US" sz="3200" b="1" dirty="0">
                <a:latin typeface="Times New Roman" panose="02020603050405020304" pitchFamily="18" charset="0"/>
                <a:cs typeface="Times New Roman" panose="02020603050405020304" pitchFamily="18" charset="0"/>
              </a:rPr>
              <a:t>Alexander </a:t>
            </a:r>
            <a:r>
              <a:rPr lang="en-US" sz="3200" b="1" dirty="0" smtClean="0">
                <a:latin typeface="Times New Roman" panose="02020603050405020304" pitchFamily="18" charset="0"/>
                <a:cs typeface="Times New Roman" panose="02020603050405020304" pitchFamily="18" charset="0"/>
              </a:rPr>
              <a:t>Lee: </a:t>
            </a:r>
            <a:r>
              <a:rPr lang="en-US" sz="3200" b="1" dirty="0" smtClean="0">
                <a:latin typeface="Times New Roman" panose="02020603050405020304" pitchFamily="18" charset="0"/>
                <a:cs typeface="Times New Roman" panose="02020603050405020304" pitchFamily="18" charset="0"/>
              </a:rPr>
              <a:t>UC Irvine communication network</a:t>
            </a:r>
            <a:endParaRPr lang="en-US" b="1" dirty="0" smtClean="0">
              <a:latin typeface="Times New Roman" panose="02020603050405020304" pitchFamily="18" charset="0"/>
              <a:cs typeface="Times New Roman" panose="02020603050405020304" pitchFamily="18" charset="0"/>
            </a:endParaRPr>
          </a:p>
          <a:p>
            <a:r>
              <a:rPr lang="en-US" dirty="0" smtClean="0"/>
              <a:t>  </a:t>
            </a:r>
            <a:endParaRPr lang="en-US" dirty="0"/>
          </a:p>
        </p:txBody>
      </p:sp>
    </p:spTree>
    <p:extLst>
      <p:ext uri="{BB962C8B-B14F-4D97-AF65-F5344CB8AC3E}">
        <p14:creationId xmlns:p14="http://schemas.microsoft.com/office/powerpoint/2010/main" val="1123662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846" y="-457200"/>
            <a:ext cx="8229600" cy="1143000"/>
          </a:xfrm>
        </p:spPr>
        <p:txBody>
          <a:bodyPr>
            <a:normAutofit/>
          </a:bodyPr>
          <a:lstStyle/>
          <a:p>
            <a:r>
              <a:rPr lang="en-US" sz="3200" dirty="0"/>
              <a:t/>
            </a:r>
            <a:br>
              <a:rPr lang="en-US" sz="3200" dirty="0"/>
            </a:br>
            <a:r>
              <a:rPr lang="en-US" sz="3200" dirty="0"/>
              <a:t> </a:t>
            </a:r>
            <a:r>
              <a:rPr lang="en-US" sz="3200" b="1" dirty="0" err="1" smtClean="0"/>
              <a:t>Rosemonde</a:t>
            </a:r>
            <a:r>
              <a:rPr lang="en-US" sz="3200" b="1" dirty="0" smtClean="0"/>
              <a:t> </a:t>
            </a:r>
            <a:r>
              <a:rPr lang="en-US" sz="3200" b="1" dirty="0" err="1" smtClean="0"/>
              <a:t>Ausseil</a:t>
            </a:r>
            <a:r>
              <a:rPr lang="en-US" sz="3200" b="1" dirty="0" smtClean="0"/>
              <a:t>: two bio networks </a:t>
            </a:r>
            <a:endParaRPr lang="en-US" sz="3200" b="1" dirty="0"/>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05000"/>
            <a:ext cx="42672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7982" y="1981201"/>
            <a:ext cx="4606968"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988442" y="6052066"/>
            <a:ext cx="3904017" cy="369332"/>
          </a:xfrm>
          <a:prstGeom prst="rect">
            <a:avLst/>
          </a:prstGeom>
          <a:noFill/>
        </p:spPr>
        <p:txBody>
          <a:bodyPr wrap="none" rtlCol="0">
            <a:spAutoFit/>
          </a:bodyPr>
          <a:lstStyle/>
          <a:p>
            <a:r>
              <a:rPr lang="en-US" dirty="0" smtClean="0"/>
              <a:t>Bio grid mouse Graphic Representation </a:t>
            </a:r>
            <a:endParaRPr lang="en-US" dirty="0"/>
          </a:p>
        </p:txBody>
      </p:sp>
      <p:sp>
        <p:nvSpPr>
          <p:cNvPr id="4" name="TextBox 3"/>
          <p:cNvSpPr txBox="1"/>
          <p:nvPr/>
        </p:nvSpPr>
        <p:spPr>
          <a:xfrm>
            <a:off x="455139" y="6052066"/>
            <a:ext cx="3814121" cy="369332"/>
          </a:xfrm>
          <a:prstGeom prst="rect">
            <a:avLst/>
          </a:prstGeom>
          <a:noFill/>
        </p:spPr>
        <p:txBody>
          <a:bodyPr wrap="none" rtlCol="0">
            <a:spAutoFit/>
          </a:bodyPr>
          <a:lstStyle/>
          <a:p>
            <a:r>
              <a:rPr lang="en-US" dirty="0"/>
              <a:t>Lung Network Graphic Representation </a:t>
            </a:r>
          </a:p>
        </p:txBody>
      </p:sp>
      <p:sp>
        <p:nvSpPr>
          <p:cNvPr id="5" name="TextBox 4"/>
          <p:cNvSpPr txBox="1"/>
          <p:nvPr/>
        </p:nvSpPr>
        <p:spPr>
          <a:xfrm>
            <a:off x="4752975" y="685799"/>
            <a:ext cx="4419599" cy="1205843"/>
          </a:xfrm>
          <a:prstGeom prst="rect">
            <a:avLst/>
          </a:prstGeom>
          <a:noFill/>
        </p:spPr>
        <p:txBody>
          <a:bodyPr wrap="square" rtlCol="0">
            <a:spAutoFit/>
          </a:bodyPr>
          <a:lstStyle/>
          <a:p>
            <a:pPr>
              <a:lnSpc>
                <a:spcPct val="80000"/>
              </a:lnSpc>
            </a:pPr>
            <a:r>
              <a:rPr lang="en-US" dirty="0"/>
              <a:t>The </a:t>
            </a:r>
            <a:r>
              <a:rPr lang="en-US" dirty="0" smtClean="0"/>
              <a:t>bio grid mouse </a:t>
            </a:r>
            <a:r>
              <a:rPr lang="en-US" dirty="0"/>
              <a:t>network represents the protein-protein interactions in a mouse. Each node </a:t>
            </a:r>
            <a:r>
              <a:rPr lang="en-US" dirty="0" smtClean="0"/>
              <a:t>is </a:t>
            </a:r>
            <a:r>
              <a:rPr lang="en-US" dirty="0"/>
              <a:t>a protein and an edge </a:t>
            </a:r>
            <a:r>
              <a:rPr lang="en-US" dirty="0" smtClean="0"/>
              <a:t>shows </a:t>
            </a:r>
            <a:r>
              <a:rPr lang="en-US" dirty="0"/>
              <a:t>an </a:t>
            </a:r>
            <a:r>
              <a:rPr lang="en-US" dirty="0" smtClean="0"/>
              <a:t>interactions between them. </a:t>
            </a:r>
            <a:r>
              <a:rPr lang="en-US" dirty="0"/>
              <a:t>A</a:t>
            </a:r>
            <a:r>
              <a:rPr lang="en-US" dirty="0" smtClean="0"/>
              <a:t>ll </a:t>
            </a:r>
            <a:r>
              <a:rPr lang="en-US" dirty="0"/>
              <a:t>the hubs are clustered together </a:t>
            </a:r>
            <a:r>
              <a:rPr lang="en-US" dirty="0" smtClean="0"/>
              <a:t> </a:t>
            </a:r>
            <a:endParaRPr lang="en-US" dirty="0"/>
          </a:p>
        </p:txBody>
      </p:sp>
      <p:sp>
        <p:nvSpPr>
          <p:cNvPr id="6" name="TextBox 5"/>
          <p:cNvSpPr txBox="1"/>
          <p:nvPr/>
        </p:nvSpPr>
        <p:spPr>
          <a:xfrm>
            <a:off x="0" y="685800"/>
            <a:ext cx="4648200" cy="1205843"/>
          </a:xfrm>
          <a:prstGeom prst="rect">
            <a:avLst/>
          </a:prstGeom>
          <a:noFill/>
        </p:spPr>
        <p:txBody>
          <a:bodyPr wrap="square" rtlCol="0">
            <a:spAutoFit/>
          </a:bodyPr>
          <a:lstStyle/>
          <a:p>
            <a:pPr>
              <a:lnSpc>
                <a:spcPct val="80000"/>
              </a:lnSpc>
            </a:pPr>
            <a:r>
              <a:rPr lang="en-US" dirty="0"/>
              <a:t>The </a:t>
            </a:r>
            <a:r>
              <a:rPr lang="en-US" dirty="0" smtClean="0"/>
              <a:t> </a:t>
            </a:r>
            <a:r>
              <a:rPr lang="en-US" dirty="0"/>
              <a:t>Lung represents the coupled temperature and water vapor transport in a </a:t>
            </a:r>
            <a:r>
              <a:rPr lang="en-US" dirty="0" smtClean="0"/>
              <a:t>lung; there are no </a:t>
            </a:r>
            <a:r>
              <a:rPr lang="en-US" dirty="0"/>
              <a:t>“important nodes” in the </a:t>
            </a:r>
            <a:r>
              <a:rPr lang="en-US" dirty="0" smtClean="0"/>
              <a:t>network, </a:t>
            </a:r>
            <a:r>
              <a:rPr lang="en-US" dirty="0"/>
              <a:t>nodes are equivalent in terms of degree and eccentricity. </a:t>
            </a:r>
          </a:p>
        </p:txBody>
      </p:sp>
    </p:spTree>
    <p:extLst>
      <p:ext uri="{BB962C8B-B14F-4D97-AF65-F5344CB8AC3E}">
        <p14:creationId xmlns:p14="http://schemas.microsoft.com/office/powerpoint/2010/main" val="808579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normAutofit/>
          </a:bodyPr>
          <a:lstStyle/>
          <a:p>
            <a:r>
              <a:rPr lang="en-US" sz="3200" b="1" dirty="0" smtClean="0">
                <a:latin typeface="Times New Roman" panose="02020603050405020304" pitchFamily="18" charset="0"/>
                <a:cs typeface="Times New Roman" panose="02020603050405020304" pitchFamily="18" charset="0"/>
              </a:rPr>
              <a:t>Angelina Martineau: </a:t>
            </a:r>
            <a:r>
              <a:rPr lang="en-US" sz="3200" b="1" dirty="0">
                <a:latin typeface="Times New Roman" panose="02020603050405020304" pitchFamily="18" charset="0"/>
                <a:cs typeface="Times New Roman" panose="02020603050405020304" pitchFamily="18" charset="0"/>
              </a:rPr>
              <a:t>C</a:t>
            </a:r>
            <a:r>
              <a:rPr lang="en-US" sz="3200" b="1" dirty="0" smtClean="0">
                <a:latin typeface="Times New Roman" panose="02020603050405020304" pitchFamily="18" charset="0"/>
                <a:cs typeface="Times New Roman" panose="02020603050405020304" pitchFamily="18" charset="0"/>
              </a:rPr>
              <a:t>ommunication network</a:t>
            </a:r>
            <a:endParaRPr lang="en-US" sz="3200" b="1" dirty="0">
              <a:latin typeface="Times New Roman" panose="02020603050405020304" pitchFamily="18" charset="0"/>
              <a:cs typeface="Times New Roman" panose="02020603050405020304" pitchFamily="18" charset="0"/>
            </a:endParaRPr>
          </a:p>
        </p:txBody>
      </p:sp>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939" r="10104"/>
          <a:stretch/>
        </p:blipFill>
        <p:spPr bwMode="auto">
          <a:xfrm>
            <a:off x="765208" y="1371600"/>
            <a:ext cx="7613583" cy="535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0" y="295870"/>
            <a:ext cx="9144000" cy="1200329"/>
          </a:xfrm>
          <a:prstGeom prst="rect">
            <a:avLst/>
          </a:prstGeom>
          <a:noFill/>
        </p:spPr>
        <p:txBody>
          <a:bodyPr wrap="square" rtlCol="0">
            <a:spAutoFit/>
          </a:bodyPr>
          <a:lstStyle/>
          <a:p>
            <a:endParaRPr lang="en-US" dirty="0"/>
          </a:p>
          <a:p>
            <a:r>
              <a:rPr lang="en-US" dirty="0"/>
              <a:t> This network describes the email communication between members of the University </a:t>
            </a:r>
            <a:r>
              <a:rPr lang="en-US" dirty="0" err="1"/>
              <a:t>Rovira</a:t>
            </a:r>
            <a:r>
              <a:rPr lang="en-US" dirty="0"/>
              <a:t> I </a:t>
            </a:r>
            <a:r>
              <a:rPr lang="en-US" dirty="0" err="1"/>
              <a:t>Virgili</a:t>
            </a:r>
            <a:r>
              <a:rPr lang="en-US" dirty="0"/>
              <a:t> in Tarragona in the south of Catalonia, </a:t>
            </a:r>
            <a:r>
              <a:rPr lang="en-US" dirty="0" smtClean="0"/>
              <a:t>Spain. </a:t>
            </a:r>
            <a:r>
              <a:rPr lang="en-US" dirty="0"/>
              <a:t>Nodes with a higher degree are colored blue and are larger. Nodes with lower degrees are red and </a:t>
            </a:r>
            <a:r>
              <a:rPr lang="en-US" dirty="0" smtClean="0"/>
              <a:t>smaller.</a:t>
            </a:r>
            <a:endParaRPr lang="en-US" dirty="0"/>
          </a:p>
        </p:txBody>
      </p:sp>
    </p:spTree>
    <p:extLst>
      <p:ext uri="{BB962C8B-B14F-4D97-AF65-F5344CB8AC3E}">
        <p14:creationId xmlns:p14="http://schemas.microsoft.com/office/powerpoint/2010/main" val="2317239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26" r="14339"/>
          <a:stretch/>
        </p:blipFill>
        <p:spPr bwMode="auto">
          <a:xfrm>
            <a:off x="809523" y="457200"/>
            <a:ext cx="8153400" cy="331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33400" y="3276600"/>
            <a:ext cx="1611788" cy="369332"/>
          </a:xfrm>
          <a:prstGeom prst="rect">
            <a:avLst/>
          </a:prstGeom>
          <a:solidFill>
            <a:schemeClr val="bg1"/>
          </a:solidFill>
        </p:spPr>
        <p:txBody>
          <a:bodyPr wrap="none" rtlCol="0">
            <a:spAutoFit/>
          </a:bodyPr>
          <a:lstStyle/>
          <a:p>
            <a:r>
              <a:rPr lang="en-US" dirty="0" smtClean="0"/>
              <a:t>Visualization of</a:t>
            </a:r>
            <a:endParaRPr lang="en-US" dirty="0"/>
          </a:p>
        </p:txBody>
      </p:sp>
      <p:sp>
        <p:nvSpPr>
          <p:cNvPr id="4" name="TextBox 3"/>
          <p:cNvSpPr txBox="1"/>
          <p:nvPr/>
        </p:nvSpPr>
        <p:spPr>
          <a:xfrm>
            <a:off x="457200" y="76200"/>
            <a:ext cx="8547083" cy="584775"/>
          </a:xfrm>
          <a:prstGeom prst="rect">
            <a:avLst/>
          </a:prstGeom>
          <a:noFill/>
        </p:spPr>
        <p:txBody>
          <a:bodyPr wrap="none" rtlCol="0">
            <a:spAutoFit/>
          </a:bodyPr>
          <a:lstStyle/>
          <a:p>
            <a:r>
              <a:rPr lang="en-US" sz="3200" b="1" dirty="0">
                <a:latin typeface="Times New Roman" panose="02020603050405020304" pitchFamily="18" charset="0"/>
                <a:cs typeface="Times New Roman" panose="02020603050405020304" pitchFamily="18" charset="0"/>
              </a:rPr>
              <a:t>Alex </a:t>
            </a:r>
            <a:r>
              <a:rPr lang="en-US" sz="3200" b="1" dirty="0" err="1" smtClean="0">
                <a:latin typeface="Times New Roman" panose="02020603050405020304" pitchFamily="18" charset="0"/>
                <a:cs typeface="Times New Roman" panose="02020603050405020304" pitchFamily="18" charset="0"/>
              </a:rPr>
              <a:t>Meandzija</a:t>
            </a:r>
            <a:r>
              <a:rPr lang="en-US" sz="3200" b="1" dirty="0" smtClean="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Biblical Proper Noun Network</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25" y="3581400"/>
            <a:ext cx="9078144"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52400" y="6477000"/>
            <a:ext cx="1611788" cy="369332"/>
          </a:xfrm>
          <a:prstGeom prst="rect">
            <a:avLst/>
          </a:prstGeom>
          <a:solidFill>
            <a:schemeClr val="bg1"/>
          </a:solidFill>
        </p:spPr>
        <p:txBody>
          <a:bodyPr wrap="none" rtlCol="0">
            <a:spAutoFit/>
          </a:bodyPr>
          <a:lstStyle/>
          <a:p>
            <a:r>
              <a:rPr lang="en-US" dirty="0" smtClean="0"/>
              <a:t>Visualization of</a:t>
            </a:r>
            <a:endParaRPr lang="en-US" dirty="0"/>
          </a:p>
        </p:txBody>
      </p:sp>
    </p:spTree>
    <p:extLst>
      <p:ext uri="{BB962C8B-B14F-4D97-AF65-F5344CB8AC3E}">
        <p14:creationId xmlns:p14="http://schemas.microsoft.com/office/powerpoint/2010/main" val="1070532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48" y="1676400"/>
            <a:ext cx="3775075" cy="3460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600200"/>
            <a:ext cx="4279001" cy="3252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33400" y="5410200"/>
            <a:ext cx="7394397" cy="646331"/>
          </a:xfrm>
          <a:prstGeom prst="rect">
            <a:avLst/>
          </a:prstGeom>
          <a:noFill/>
        </p:spPr>
        <p:txBody>
          <a:bodyPr wrap="none" rtlCol="0">
            <a:spAutoFit/>
          </a:bodyPr>
          <a:lstStyle/>
          <a:p>
            <a:r>
              <a:rPr lang="en-US" dirty="0" smtClean="0"/>
              <a:t>Network of similarity </a:t>
            </a:r>
            <a:r>
              <a:rPr lang="en-US" dirty="0"/>
              <a:t>of publications in "Senior </a:t>
            </a:r>
            <a:r>
              <a:rPr lang="en-US" dirty="0" smtClean="0"/>
              <a:t>Scholars‘  Basket </a:t>
            </a:r>
            <a:r>
              <a:rPr lang="en-US" dirty="0"/>
              <a:t>of Journals" </a:t>
            </a:r>
            <a:endParaRPr lang="en-US" dirty="0" smtClean="0"/>
          </a:p>
          <a:p>
            <a:r>
              <a:rPr lang="en-US" dirty="0" smtClean="0"/>
              <a:t>(</a:t>
            </a:r>
            <a:r>
              <a:rPr lang="en-US" dirty="0"/>
              <a:t>the top 8 IS journals) from 2005 to 2014</a:t>
            </a:r>
          </a:p>
        </p:txBody>
      </p:sp>
      <p:sp>
        <p:nvSpPr>
          <p:cNvPr id="4" name="TextBox 3"/>
          <p:cNvSpPr txBox="1"/>
          <p:nvPr/>
        </p:nvSpPr>
        <p:spPr>
          <a:xfrm>
            <a:off x="-76200" y="197078"/>
            <a:ext cx="9340827" cy="584775"/>
          </a:xfrm>
          <a:prstGeom prst="rect">
            <a:avLst/>
          </a:prstGeom>
          <a:noFill/>
        </p:spPr>
        <p:txBody>
          <a:bodyPr wrap="none" rtlCol="0">
            <a:spAutoFit/>
          </a:bodyPr>
          <a:lstStyle/>
          <a:p>
            <a:r>
              <a:rPr lang="en-US" sz="3200" b="1" dirty="0">
                <a:latin typeface="Times New Roman" panose="02020603050405020304" pitchFamily="18" charset="0"/>
                <a:cs typeface="Times New Roman" panose="02020603050405020304" pitchFamily="18" charset="0"/>
              </a:rPr>
              <a:t>Bradley </a:t>
            </a:r>
            <a:r>
              <a:rPr lang="en-US" sz="3200" b="1" dirty="0" smtClean="0">
                <a:latin typeface="Times New Roman" panose="02020603050405020304" pitchFamily="18" charset="0"/>
                <a:cs typeface="Times New Roman" panose="02020603050405020304" pitchFamily="18" charset="0"/>
              </a:rPr>
              <a:t>Mason: Article Network, use of log </a:t>
            </a:r>
            <a:r>
              <a:rPr lang="en-US" sz="3200" b="1" dirty="0" err="1" smtClean="0">
                <a:latin typeface="Times New Roman" panose="02020603050405020304" pitchFamily="18" charset="0"/>
                <a:cs typeface="Times New Roman" panose="02020603050405020304" pitchFamily="18" charset="0"/>
              </a:rPr>
              <a:t>log</a:t>
            </a:r>
            <a:r>
              <a:rPr lang="en-US" sz="3200" b="1" dirty="0" smtClean="0">
                <a:latin typeface="Times New Roman" panose="02020603050405020304" pitchFamily="18" charset="0"/>
                <a:cs typeface="Times New Roman" panose="02020603050405020304" pitchFamily="18" charset="0"/>
              </a:rPr>
              <a:t> scale</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7295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66800"/>
            <a:ext cx="5480050" cy="564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6444" y="0"/>
            <a:ext cx="9180443" cy="1077218"/>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Bradley Mason: article network, using betweenness </a:t>
            </a:r>
          </a:p>
          <a:p>
            <a:pPr algn="ctr"/>
            <a:r>
              <a:rPr lang="en-US" sz="3200" b="1" dirty="0" smtClean="0">
                <a:latin typeface="Times New Roman" panose="02020603050405020304" pitchFamily="18" charset="0"/>
                <a:cs typeface="Times New Roman" panose="02020603050405020304" pitchFamily="18" charset="0"/>
              </a:rPr>
              <a:t>centrality</a:t>
            </a:r>
            <a:endParaRPr lang="en-US" sz="3600"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6096000" y="1744682"/>
            <a:ext cx="3048000" cy="3970318"/>
          </a:xfrm>
          <a:prstGeom prst="rect">
            <a:avLst/>
          </a:prstGeom>
          <a:noFill/>
        </p:spPr>
        <p:txBody>
          <a:bodyPr wrap="square" rtlCol="0">
            <a:spAutoFit/>
          </a:bodyPr>
          <a:lstStyle/>
          <a:p>
            <a:r>
              <a:rPr lang="en-US" dirty="0" smtClean="0"/>
              <a:t>The </a:t>
            </a:r>
            <a:r>
              <a:rPr lang="en-US" dirty="0"/>
              <a:t>network </a:t>
            </a:r>
            <a:r>
              <a:rPr lang="en-US" dirty="0" smtClean="0"/>
              <a:t>to the left is </a:t>
            </a:r>
            <a:r>
              <a:rPr lang="en-US" dirty="0"/>
              <a:t>colored by modularity class and the node size is proportional to that node's betweenness centrality measure</a:t>
            </a:r>
            <a:r>
              <a:rPr lang="en-US" dirty="0" smtClean="0"/>
              <a:t>.</a:t>
            </a:r>
          </a:p>
          <a:p>
            <a:endParaRPr lang="en-US" dirty="0"/>
          </a:p>
          <a:p>
            <a:r>
              <a:rPr lang="en-US" dirty="0"/>
              <a:t>Scaling by betweenness centrality allows us to see which articles link to many </a:t>
            </a:r>
            <a:r>
              <a:rPr lang="en-US" dirty="0" smtClean="0"/>
              <a:t>different </a:t>
            </a:r>
            <a:r>
              <a:rPr lang="en-US" dirty="0"/>
              <a:t>modularity classes and reveals which articles</a:t>
            </a:r>
          </a:p>
          <a:p>
            <a:r>
              <a:rPr lang="en-US" dirty="0"/>
              <a:t>provide work that connects and </a:t>
            </a:r>
            <a:r>
              <a:rPr lang="en-US" dirty="0" smtClean="0"/>
              <a:t>unifies different </a:t>
            </a:r>
            <a:r>
              <a:rPr lang="en-US" dirty="0"/>
              <a:t>areas.</a:t>
            </a:r>
          </a:p>
        </p:txBody>
      </p:sp>
    </p:spTree>
    <p:extLst>
      <p:ext uri="{BB962C8B-B14F-4D97-AF65-F5344CB8AC3E}">
        <p14:creationId xmlns:p14="http://schemas.microsoft.com/office/powerpoint/2010/main" val="2056224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30" y="838200"/>
            <a:ext cx="8560869" cy="4333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5105400"/>
            <a:ext cx="9144000" cy="1477328"/>
          </a:xfrm>
          <a:prstGeom prst="rect">
            <a:avLst/>
          </a:prstGeom>
          <a:noFill/>
        </p:spPr>
        <p:txBody>
          <a:bodyPr wrap="square" rtlCol="0">
            <a:spAutoFit/>
          </a:bodyPr>
          <a:lstStyle/>
          <a:p>
            <a:r>
              <a:rPr lang="en-US" dirty="0"/>
              <a:t>The </a:t>
            </a:r>
            <a:r>
              <a:rPr lang="en-US" dirty="0" smtClean="0"/>
              <a:t>network </a:t>
            </a:r>
            <a:r>
              <a:rPr lang="en-US" dirty="0"/>
              <a:t>is colored according to modularity class with node size proportional to closeness centrality. Coloring </a:t>
            </a:r>
            <a:r>
              <a:rPr lang="en-US" dirty="0" smtClean="0"/>
              <a:t>by modularity </a:t>
            </a:r>
            <a:r>
              <a:rPr lang="en-US" dirty="0"/>
              <a:t>allows us to see the </a:t>
            </a:r>
            <a:r>
              <a:rPr lang="en-US" dirty="0" smtClean="0"/>
              <a:t>different </a:t>
            </a:r>
            <a:r>
              <a:rPr lang="en-US" dirty="0"/>
              <a:t>political groups. </a:t>
            </a:r>
            <a:endParaRPr lang="en-US" dirty="0" smtClean="0"/>
          </a:p>
          <a:p>
            <a:r>
              <a:rPr lang="en-US" dirty="0" smtClean="0"/>
              <a:t>Because </a:t>
            </a:r>
            <a:r>
              <a:rPr lang="en-US" dirty="0"/>
              <a:t>closeness measures how central a node is in the network, the </a:t>
            </a:r>
            <a:r>
              <a:rPr lang="en-US" dirty="0" smtClean="0"/>
              <a:t>large nodes </a:t>
            </a:r>
            <a:r>
              <a:rPr lang="en-US" dirty="0"/>
              <a:t>in </a:t>
            </a:r>
            <a:r>
              <a:rPr lang="en-US" dirty="0" smtClean="0"/>
              <a:t>the above network </a:t>
            </a:r>
            <a:r>
              <a:rPr lang="en-US" dirty="0"/>
              <a:t>correspond to blogs that pull information from a wide range of other blogs. </a:t>
            </a:r>
            <a:endParaRPr lang="en-US" dirty="0" smtClean="0"/>
          </a:p>
          <a:p>
            <a:r>
              <a:rPr lang="en-US" dirty="0" smtClean="0"/>
              <a:t>The </a:t>
            </a:r>
            <a:r>
              <a:rPr lang="en-US" dirty="0"/>
              <a:t>blogs have links to </a:t>
            </a:r>
            <a:r>
              <a:rPr lang="en-US" dirty="0" smtClean="0"/>
              <a:t>more parts </a:t>
            </a:r>
            <a:r>
              <a:rPr lang="en-US" dirty="0"/>
              <a:t>of the network and are therefore presumably less partisan.</a:t>
            </a:r>
          </a:p>
        </p:txBody>
      </p:sp>
      <p:sp>
        <p:nvSpPr>
          <p:cNvPr id="3" name="TextBox 2"/>
          <p:cNvSpPr txBox="1"/>
          <p:nvPr/>
        </p:nvSpPr>
        <p:spPr>
          <a:xfrm>
            <a:off x="0" y="0"/>
            <a:ext cx="9143999" cy="1077218"/>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Bradley Mason: article network, using closeness </a:t>
            </a:r>
          </a:p>
          <a:p>
            <a:pPr algn="ctr"/>
            <a:r>
              <a:rPr lang="en-US" sz="3200" b="1" dirty="0" smtClean="0">
                <a:latin typeface="Times New Roman" panose="02020603050405020304" pitchFamily="18" charset="0"/>
                <a:cs typeface="Times New Roman" panose="02020603050405020304" pitchFamily="18" charset="0"/>
              </a:rPr>
              <a:t>centrality</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3746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3200" dirty="0" smtClean="0"/>
              <a:t> </a:t>
            </a:r>
            <a:r>
              <a:rPr lang="en-US" sz="3200" b="1" dirty="0" err="1">
                <a:latin typeface="Times New Roman" panose="02020603050405020304" pitchFamily="18" charset="0"/>
                <a:cs typeface="Times New Roman" panose="02020603050405020304" pitchFamily="18" charset="0"/>
              </a:rPr>
              <a:t>Manqing</a:t>
            </a:r>
            <a:r>
              <a:rPr lang="en-US" sz="3200" b="1"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Ma: network science and Ph.D. networks</a:t>
            </a:r>
            <a:endParaRPr lang="en-US" sz="3200" b="1" dirty="0">
              <a:latin typeface="Times New Roman" panose="02020603050405020304" pitchFamily="18" charset="0"/>
              <a:cs typeface="Times New Roman" panose="02020603050405020304" pitchFamily="18"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676400"/>
            <a:ext cx="44196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5456" y="1676400"/>
            <a:ext cx="4242344" cy="405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514600" y="6052686"/>
            <a:ext cx="4202176" cy="369332"/>
          </a:xfrm>
          <a:prstGeom prst="rect">
            <a:avLst/>
          </a:prstGeom>
          <a:noFill/>
        </p:spPr>
        <p:txBody>
          <a:bodyPr wrap="none" rtlCol="0">
            <a:spAutoFit/>
          </a:bodyPr>
          <a:lstStyle/>
          <a:p>
            <a:r>
              <a:rPr lang="en-US" dirty="0" smtClean="0"/>
              <a:t>Similarity revealed by proper visualization  </a:t>
            </a:r>
            <a:endParaRPr lang="en-US" dirty="0"/>
          </a:p>
        </p:txBody>
      </p:sp>
    </p:spTree>
    <p:extLst>
      <p:ext uri="{BB962C8B-B14F-4D97-AF65-F5344CB8AC3E}">
        <p14:creationId xmlns:p14="http://schemas.microsoft.com/office/powerpoint/2010/main" val="2166908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3200" b="1" dirty="0">
                <a:latin typeface="Times New Roman" panose="02020603050405020304" pitchFamily="18" charset="0"/>
                <a:cs typeface="Times New Roman" panose="02020603050405020304" pitchFamily="18" charset="0"/>
              </a:rPr>
              <a:t>Varun </a:t>
            </a:r>
            <a:r>
              <a:rPr lang="en-US" sz="3200" b="1" dirty="0" smtClean="0">
                <a:latin typeface="Times New Roman" panose="02020603050405020304" pitchFamily="18" charset="0"/>
                <a:cs typeface="Times New Roman" panose="02020603050405020304" pitchFamily="18" charset="0"/>
              </a:rPr>
              <a:t>Rao &amp; Austin </a:t>
            </a:r>
            <a:r>
              <a:rPr lang="en-US" sz="3200" b="1" dirty="0" err="1" smtClean="0">
                <a:latin typeface="Times New Roman" panose="02020603050405020304" pitchFamily="18" charset="0"/>
                <a:cs typeface="Times New Roman" panose="02020603050405020304" pitchFamily="18" charset="0"/>
              </a:rPr>
              <a:t>Egri</a:t>
            </a:r>
            <a:r>
              <a:rPr lang="en-US" sz="3200" b="1" dirty="0" smtClean="0">
                <a:latin typeface="Times New Roman" panose="02020603050405020304" pitchFamily="18" charset="0"/>
                <a:cs typeface="Times New Roman" panose="02020603050405020304" pitchFamily="18" charset="0"/>
              </a:rPr>
              <a:t>: Obama retweet </a:t>
            </a:r>
            <a:r>
              <a:rPr lang="en-US" sz="3200" b="1" dirty="0">
                <a:latin typeface="Times New Roman" panose="02020603050405020304" pitchFamily="18" charset="0"/>
                <a:cs typeface="Times New Roman" panose="02020603050405020304" pitchFamily="18" charset="0"/>
              </a:rPr>
              <a:t>n</a:t>
            </a:r>
            <a:r>
              <a:rPr lang="en-US" sz="3200" b="1" dirty="0" smtClean="0">
                <a:latin typeface="Times New Roman" panose="02020603050405020304" pitchFamily="18" charset="0"/>
                <a:cs typeface="Times New Roman" panose="02020603050405020304" pitchFamily="18" charset="0"/>
              </a:rPr>
              <a:t>etwork</a:t>
            </a:r>
            <a:endParaRPr lang="en-US" sz="3200" b="1" dirty="0">
              <a:latin typeface="Times New Roman" panose="02020603050405020304" pitchFamily="18" charset="0"/>
              <a:cs typeface="Times New Roman" panose="02020603050405020304" pitchFamily="18" charset="0"/>
            </a:endParaRPr>
          </a:p>
        </p:txBody>
      </p:sp>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78556"/>
            <a:ext cx="7760061" cy="4512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895600" y="6172200"/>
            <a:ext cx="3301225" cy="369332"/>
          </a:xfrm>
          <a:prstGeom prst="rect">
            <a:avLst/>
          </a:prstGeom>
          <a:noFill/>
        </p:spPr>
        <p:txBody>
          <a:bodyPr wrap="none" rtlCol="0">
            <a:spAutoFit/>
          </a:bodyPr>
          <a:lstStyle/>
          <a:p>
            <a:r>
              <a:rPr lang="en-US" dirty="0" smtClean="0"/>
              <a:t>Notice similarity to bio-networks</a:t>
            </a:r>
            <a:endParaRPr lang="en-US" dirty="0"/>
          </a:p>
        </p:txBody>
      </p:sp>
    </p:spTree>
    <p:extLst>
      <p:ext uri="{BB962C8B-B14F-4D97-AF65-F5344CB8AC3E}">
        <p14:creationId xmlns:p14="http://schemas.microsoft.com/office/powerpoint/2010/main" val="1185205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3200" b="1" dirty="0" err="1" smtClean="0">
                <a:latin typeface="Times New Roman" panose="02020603050405020304" pitchFamily="18" charset="0"/>
                <a:cs typeface="Times New Roman" panose="02020603050405020304" pitchFamily="18" charset="0"/>
              </a:rPr>
              <a:t>Kousuke</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Tachida</a:t>
            </a:r>
            <a:r>
              <a:rPr lang="en-US" sz="3200" b="1" dirty="0" smtClean="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Network </a:t>
            </a:r>
            <a:r>
              <a:rPr lang="en-US" sz="3200" b="1" dirty="0">
                <a:latin typeface="Times New Roman" panose="02020603050405020304" pitchFamily="18" charset="0"/>
                <a:cs typeface="Times New Roman" panose="02020603050405020304" pitchFamily="18" charset="0"/>
              </a:rPr>
              <a:t>of fly (</a:t>
            </a:r>
            <a:r>
              <a:rPr lang="en-US" sz="3200" b="1" i="1" dirty="0">
                <a:latin typeface="Times New Roman" panose="02020603050405020304" pitchFamily="18" charset="0"/>
                <a:cs typeface="Times New Roman" panose="02020603050405020304" pitchFamily="18" charset="0"/>
              </a:rPr>
              <a:t>D. melanogaster</a:t>
            </a:r>
            <a:r>
              <a:rPr lang="en-US" sz="3200" b="1" dirty="0">
                <a:latin typeface="Times New Roman" panose="02020603050405020304" pitchFamily="18" charset="0"/>
                <a:cs typeface="Times New Roman" panose="02020603050405020304" pitchFamily="18" charset="0"/>
              </a:rPr>
              <a:t>) high-throughput protein-protein interactions </a:t>
            </a:r>
          </a:p>
        </p:txBody>
      </p:sp>
      <p:sp>
        <p:nvSpPr>
          <p:cNvPr id="4" name="Rectangle 3"/>
          <p:cNvSpPr/>
          <p:nvPr/>
        </p:nvSpPr>
        <p:spPr>
          <a:xfrm>
            <a:off x="2286000" y="3105835"/>
            <a:ext cx="4572000" cy="646331"/>
          </a:xfrm>
          <a:prstGeom prst="rect">
            <a:avLst/>
          </a:prstGeom>
        </p:spPr>
        <p:txBody>
          <a:bodyPr>
            <a:spAutoFit/>
          </a:bodyPr>
          <a:lstStyle/>
          <a:p>
            <a:endParaRPr lang="en-US" dirty="0"/>
          </a:p>
          <a:p>
            <a:endParaRPr lang="en-US" dirty="0"/>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291" t="33971" r="17497" b="27416"/>
          <a:stretch/>
        </p:blipFill>
        <p:spPr bwMode="auto">
          <a:xfrm>
            <a:off x="76200" y="1905000"/>
            <a:ext cx="8888813"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62000" y="5105400"/>
            <a:ext cx="7686143" cy="646331"/>
          </a:xfrm>
          <a:prstGeom prst="rect">
            <a:avLst/>
          </a:prstGeom>
          <a:noFill/>
        </p:spPr>
        <p:txBody>
          <a:bodyPr wrap="none" rtlCol="0">
            <a:spAutoFit/>
          </a:bodyPr>
          <a:lstStyle/>
          <a:p>
            <a:r>
              <a:rPr lang="en-US" b="1" dirty="0"/>
              <a:t>EPA Web </a:t>
            </a:r>
            <a:r>
              <a:rPr lang="en-US" b="1" dirty="0" smtClean="0"/>
              <a:t>Network</a:t>
            </a:r>
            <a:r>
              <a:rPr lang="en-US" b="1" dirty="0"/>
              <a:t> </a:t>
            </a:r>
            <a:r>
              <a:rPr lang="en-US" dirty="0" smtClean="0"/>
              <a:t>shows </a:t>
            </a:r>
            <a:r>
              <a:rPr lang="en-US" dirty="0"/>
              <a:t>the connectivity of websites that link to </a:t>
            </a:r>
            <a:r>
              <a:rPr lang="en-US" dirty="0">
                <a:hlinkClick r:id="rId3"/>
              </a:rPr>
              <a:t>www.epa.gov</a:t>
            </a:r>
            <a:r>
              <a:rPr lang="en-US" dirty="0" smtClean="0"/>
              <a:t>.</a:t>
            </a:r>
          </a:p>
          <a:p>
            <a:r>
              <a:rPr lang="en-US" dirty="0" smtClean="0"/>
              <a:t>Note log </a:t>
            </a:r>
            <a:r>
              <a:rPr lang="en-US" dirty="0" err="1" smtClean="0"/>
              <a:t>log</a:t>
            </a:r>
            <a:r>
              <a:rPr lang="en-US" dirty="0" smtClean="0"/>
              <a:t> scales and  estimation of slope of the drop which defined gamma </a:t>
            </a:r>
            <a:endParaRPr lang="en-US" dirty="0"/>
          </a:p>
        </p:txBody>
      </p:sp>
    </p:spTree>
    <p:extLst>
      <p:ext uri="{BB962C8B-B14F-4D97-AF65-F5344CB8AC3E}">
        <p14:creationId xmlns:p14="http://schemas.microsoft.com/office/powerpoint/2010/main" val="39329532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442</TotalTime>
  <Words>849</Words>
  <Application>Microsoft Office PowerPoint</Application>
  <PresentationFormat>On-screen Show (4:3)</PresentationFormat>
  <Paragraphs>74</Paragraphs>
  <Slides>21</Slides>
  <Notes>2</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 Manqing Ma: network science and Ph.D. networks</vt:lpstr>
      <vt:lpstr>Varun Rao &amp; Austin Egri: Obama retweet network</vt:lpstr>
      <vt:lpstr>Kousuke Tachida: Network of fly (D. melanogaster) high-throughput protein-protein interactions </vt:lpstr>
      <vt:lpstr>Kousuke Tachida: network of fly (D. melanogaster) high-throughput Protein-Protein Interactions (PPI)</vt:lpstr>
      <vt:lpstr>Kousuke Tachida: network science coauthorship network </vt:lpstr>
      <vt:lpstr>Tyler Shepherd: Political Blogs Network</vt:lpstr>
      <vt:lpstr>Tyler Shepherd: General Relativity and Quantum Cosmology Collaboration Network</vt:lpstr>
      <vt:lpstr>James Flamino, using network visualization</vt:lpstr>
      <vt:lpstr>Logan Garber: Maayan FAA network</vt:lpstr>
      <vt:lpstr>Logan Garber: Rome road network</vt:lpstr>
      <vt:lpstr>Christopher Jones: Yeast network</vt:lpstr>
      <vt:lpstr>Christopher Jones: Air Traffic Control network</vt:lpstr>
      <vt:lpstr>Rosemonde Ausseil: Euro road network  </vt:lpstr>
      <vt:lpstr>  Rosemonde Ausseil: two bio networks </vt:lpstr>
      <vt:lpstr>Angelina Martineau: Communication network</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szymansk</dc:creator>
  <cp:lastModifiedBy>szymansk</cp:lastModifiedBy>
  <cp:revision>21</cp:revision>
  <dcterms:created xsi:type="dcterms:W3CDTF">2018-11-05T02:23:06Z</dcterms:created>
  <dcterms:modified xsi:type="dcterms:W3CDTF">2018-11-05T09:46:05Z</dcterms:modified>
</cp:coreProperties>
</file>