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87" r:id="rId2"/>
  </p:sldMasterIdLst>
  <p:notesMasterIdLst>
    <p:notesMasterId r:id="rId23"/>
  </p:notesMasterIdLst>
  <p:sldIdLst>
    <p:sldId id="654" r:id="rId3"/>
    <p:sldId id="692" r:id="rId4"/>
    <p:sldId id="693" r:id="rId5"/>
    <p:sldId id="694" r:id="rId6"/>
    <p:sldId id="695" r:id="rId7"/>
    <p:sldId id="689" r:id="rId8"/>
    <p:sldId id="696" r:id="rId9"/>
    <p:sldId id="697" r:id="rId10"/>
    <p:sldId id="698" r:id="rId11"/>
    <p:sldId id="699" r:id="rId12"/>
    <p:sldId id="700" r:id="rId13"/>
    <p:sldId id="701" r:id="rId14"/>
    <p:sldId id="702" r:id="rId15"/>
    <p:sldId id="703" r:id="rId16"/>
    <p:sldId id="704" r:id="rId17"/>
    <p:sldId id="705" r:id="rId18"/>
    <p:sldId id="706" r:id="rId19"/>
    <p:sldId id="707" r:id="rId20"/>
    <p:sldId id="708" r:id="rId21"/>
    <p:sldId id="709" r:id="rId22"/>
  </p:sldIdLst>
  <p:sldSz cx="9144000" cy="5715000" type="screen16x1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4660"/>
  </p:normalViewPr>
  <p:slideViewPr>
    <p:cSldViewPr snapToGrid="0" snapToObjects="1">
      <p:cViewPr>
        <p:scale>
          <a:sx n="110" d="100"/>
          <a:sy n="110" d="100"/>
        </p:scale>
        <p:origin x="-120" y="-5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e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image" Target="../media/image61.emf"/><Relationship Id="rId4" Type="http://schemas.openxmlformats.org/officeDocument/2006/relationships/image" Target="../media/image64.e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image" Target="../media/image67.wmf"/><Relationship Id="rId7" Type="http://schemas.openxmlformats.org/officeDocument/2006/relationships/image" Target="../media/image71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6" Type="http://schemas.openxmlformats.org/officeDocument/2006/relationships/image" Target="../media/image70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emf"/><Relationship Id="rId1" Type="http://schemas.openxmlformats.org/officeDocument/2006/relationships/image" Target="../media/image77.emf"/><Relationship Id="rId4" Type="http://schemas.openxmlformats.org/officeDocument/2006/relationships/image" Target="../media/image80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7" Type="http://schemas.openxmlformats.org/officeDocument/2006/relationships/image" Target="../media/image87.emf"/><Relationship Id="rId2" Type="http://schemas.openxmlformats.org/officeDocument/2006/relationships/image" Target="../media/image82.emf"/><Relationship Id="rId1" Type="http://schemas.openxmlformats.org/officeDocument/2006/relationships/image" Target="../media/image81.emf"/><Relationship Id="rId6" Type="http://schemas.openxmlformats.org/officeDocument/2006/relationships/image" Target="../media/image86.emf"/><Relationship Id="rId5" Type="http://schemas.openxmlformats.org/officeDocument/2006/relationships/image" Target="../media/image85.emf"/><Relationship Id="rId4" Type="http://schemas.openxmlformats.org/officeDocument/2006/relationships/image" Target="../media/image84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image" Target="../media/image10.emf"/><Relationship Id="rId1" Type="http://schemas.openxmlformats.org/officeDocument/2006/relationships/image" Target="../media/image9.emf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image" Target="../media/image34.emf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image" Target="../media/image39.emf"/><Relationship Id="rId6" Type="http://schemas.openxmlformats.org/officeDocument/2006/relationships/image" Target="../media/image44.emf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7" Type="http://schemas.openxmlformats.org/officeDocument/2006/relationships/image" Target="../media/image51.wmf"/><Relationship Id="rId2" Type="http://schemas.openxmlformats.org/officeDocument/2006/relationships/image" Target="../media/image46.emf"/><Relationship Id="rId1" Type="http://schemas.openxmlformats.org/officeDocument/2006/relationships/image" Target="../media/image45.emf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4" Type="http://schemas.openxmlformats.org/officeDocument/2006/relationships/image" Target="../media/image48.e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image" Target="../media/image55.emf"/><Relationship Id="rId7" Type="http://schemas.openxmlformats.org/officeDocument/2006/relationships/image" Target="../media/image59.emf"/><Relationship Id="rId2" Type="http://schemas.openxmlformats.org/officeDocument/2006/relationships/image" Target="../media/image54.emf"/><Relationship Id="rId1" Type="http://schemas.openxmlformats.org/officeDocument/2006/relationships/image" Target="../media/image53.emf"/><Relationship Id="rId6" Type="http://schemas.openxmlformats.org/officeDocument/2006/relationships/image" Target="../media/image58.emf"/><Relationship Id="rId5" Type="http://schemas.openxmlformats.org/officeDocument/2006/relationships/image" Target="../media/image57.emf"/><Relationship Id="rId4" Type="http://schemas.openxmlformats.org/officeDocument/2006/relationships/image" Target="../media/image5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1E3B803-1AA5-4444-80C6-E1ED575F1956}" type="datetime1">
              <a:rPr lang="en-US"/>
              <a:pPr>
                <a:defRPr/>
              </a:pPr>
              <a:t>11/1/2018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99246D5-D797-6F47-BAC7-D0014C688C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8203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ＭＳ Ｐゴシック" pitchFamily="-109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178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8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908E00-6592-2642-B910-4C1491EDF6D1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BB103C-3267-2246-8C40-40D364415F9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0530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BB103C-3267-2246-8C40-40D364415F9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4249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BB103C-3267-2246-8C40-40D364415F9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9792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BB103C-3267-2246-8C40-40D364415F9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0660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BB103C-3267-2246-8C40-40D364415F9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5058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BB103C-3267-2246-8C40-40D364415F9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6169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BB103C-3267-2246-8C40-40D364415F9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5538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BB103C-3267-2246-8C40-40D364415F9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4826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BB103C-3267-2246-8C40-40D364415F9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259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BB103C-3267-2246-8C40-40D364415F9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696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A : For a graph having degree distribution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P(k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) to have a giant component, a node that is reached by following a link from the giant component must have at least one other link on average to allow the component to exist. For this to occur, the average degree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 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 must be at least 2 (one incoming and one outgoing link) given that the node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 is connected to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: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ＭＳ Ｐゴシック" pitchFamily="-109" charset="-128"/>
              <a:cs typeface="ＭＳ Ｐゴシック" pitchFamily="-109" charset="-128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B: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BB103C-3267-2246-8C40-40D364415F9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BB103C-3267-2246-8C40-40D364415F9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976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BB103C-3267-2246-8C40-40D364415F9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625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BB103C-3267-2246-8C40-40D364415F9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345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BB103C-3267-2246-8C40-40D364415F9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052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BB103C-3267-2246-8C40-40D364415F9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26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BB103C-3267-2246-8C40-40D364415F9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868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BB103C-3267-2246-8C40-40D364415F9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20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63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32301-F448-F24B-84DB-5C7136CE2CAC}" type="datetime1">
              <a:rPr lang="en-US"/>
              <a:pPr>
                <a:defRPr/>
              </a:pPr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AD468-F881-2047-835E-ADD4E4D443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22EC7-0FA2-5C44-852F-2C69ABBEA6B2}" type="datetime1">
              <a:rPr lang="en-US"/>
              <a:pPr>
                <a:defRPr/>
              </a:pPr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A1A4A-F067-7C43-803D-A012D7B078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73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73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1E1F6-8EB2-8E42-B19F-69082F355E59}" type="datetime1">
              <a:rPr lang="en-US"/>
              <a:pPr>
                <a:defRPr/>
              </a:pPr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E0288-9D25-3A45-AC8B-49D6930EA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DAF89-E84E-4538-AAC3-C1727B584460}" type="datetime1">
              <a:rPr lang="en-US"/>
              <a:pPr>
                <a:defRPr/>
              </a:pPr>
              <a:t>11/1/2018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A5FD1-2ED7-495B-AEAB-DB72C2D554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595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C2B89-700C-456C-8CE2-8E6EC26A243F}" type="datetime1">
              <a:rPr lang="en-US"/>
              <a:pPr>
                <a:defRPr/>
              </a:pPr>
              <a:t>11/1/2018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CE4DE-63A2-4EDB-B108-50180319EC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013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8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84E46-F831-E448-968C-601FB4C81277}" type="datetime1">
              <a:rPr lang="en-US"/>
              <a:pPr>
                <a:defRPr/>
              </a:pPr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B40FB-A4E6-A444-9BB1-44680A36E9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04A66-7729-594B-AF0C-68FDFCB003FD}" type="datetime1">
              <a:rPr lang="en-US"/>
              <a:pPr>
                <a:defRPr/>
              </a:pPr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DB814-750B-9D45-9F08-EB721A2948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8602B-17E8-3346-B62B-A0FA3A5C26FA}" type="datetime1">
              <a:rPr lang="en-US"/>
              <a:pPr>
                <a:defRPr/>
              </a:pPr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8A97C-AA4F-654E-9D46-FE19EEEA61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A6C35-F727-FE4F-8DD2-AADE6CB721F0}" type="datetime1">
              <a:rPr lang="en-US"/>
              <a:pPr>
                <a:defRPr/>
              </a:pPr>
              <a:t>11/1/2018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32EBD-2624-E046-AD9F-8DE3D669AE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ECA69-0DB5-9149-A7C8-C6196C97F182}" type="datetime1">
              <a:rPr lang="en-US"/>
              <a:pPr>
                <a:defRPr/>
              </a:pPr>
              <a:t>11/1/2018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3DE79-3751-8241-8CF0-AE3795C9AE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D5AE6-E29D-884C-8A72-48854541331D}" type="datetime1">
              <a:rPr lang="en-US"/>
              <a:pPr>
                <a:defRPr/>
              </a:pPr>
              <a:t>11/1/2018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26D6A-7BBB-2D44-AD35-4BA63335B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1AE13-7BD2-A74B-99E1-30433B84BE75}" type="datetime1">
              <a:rPr lang="en-US"/>
              <a:pPr>
                <a:defRPr/>
              </a:pPr>
              <a:t>11/1/2018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1CD94-4161-9C40-875F-098997BC2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7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7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A01E1-7053-5944-A43F-CEF8A754E131}" type="datetime1">
              <a:rPr lang="en-US"/>
              <a:pPr>
                <a:defRPr/>
              </a:pPr>
              <a:t>11/1/2018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9D9DC-DB1B-8647-A66D-8BC490DAA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151DF-8F10-CD4B-8B2B-10A2D6455B60}" type="datetime1">
              <a:rPr lang="en-US"/>
              <a:pPr>
                <a:defRPr/>
              </a:pPr>
              <a:t>11/1/2018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9FE74-AC9A-5C4C-BBF1-A6038DA337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A5B2519-230E-EB47-9E79-CA6069F782CA}" type="datetime1">
              <a:rPr lang="en-US"/>
              <a:pPr>
                <a:defRPr/>
              </a:pPr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EC338BD-C282-7149-B5F5-625D466CF5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-111" charset="0"/>
        <a:buChar char="•"/>
        <a:defRPr sz="3200" kern="12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-111" charset="0"/>
        <a:buChar char="–"/>
        <a:defRPr sz="28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11" charset="0"/>
        <a:buChar char="•"/>
        <a:defRPr sz="24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11" charset="0"/>
        <a:buChar char="–"/>
        <a:defRPr sz="20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11" charset="0"/>
        <a:buChar char="»"/>
        <a:defRPr sz="20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3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FD1C97F-5F3C-B04B-BF7A-AAC4889578C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11/1/2018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3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3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836C7F4-3B8E-8A4A-9E90-0864C89D00F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3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file://localhost/Users/kimalbrecht/Documents/CCNR/02.network-science-book/slides/CLASS1-Introduction/Background-Rete-preview.mov" TargetMode="External"/><Relationship Id="rId1" Type="http://schemas.microsoft.com/office/2007/relationships/media" Target="file://localhost/Users/kimalbrecht/Documents/CCNR/02.network-science-book/slides/CLASS1-Introduction/Background-Rete-preview.mov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13" Type="http://schemas.openxmlformats.org/officeDocument/2006/relationships/image" Target="../media/image49.w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6.emf"/><Relationship Id="rId12" Type="http://schemas.openxmlformats.org/officeDocument/2006/relationships/oleObject" Target="../embeddings/oleObject39.bin"/><Relationship Id="rId17" Type="http://schemas.openxmlformats.org/officeDocument/2006/relationships/image" Target="../media/image51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41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6.bin"/><Relationship Id="rId11" Type="http://schemas.openxmlformats.org/officeDocument/2006/relationships/image" Target="../media/image48.emf"/><Relationship Id="rId5" Type="http://schemas.openxmlformats.org/officeDocument/2006/relationships/image" Target="../media/image45.emf"/><Relationship Id="rId15" Type="http://schemas.openxmlformats.org/officeDocument/2006/relationships/image" Target="../media/image50.wmf"/><Relationship Id="rId10" Type="http://schemas.openxmlformats.org/officeDocument/2006/relationships/oleObject" Target="../embeddings/oleObject38.bin"/><Relationship Id="rId4" Type="http://schemas.openxmlformats.org/officeDocument/2006/relationships/oleObject" Target="../embeddings/oleObject35.bin"/><Relationship Id="rId9" Type="http://schemas.openxmlformats.org/officeDocument/2006/relationships/image" Target="../media/image47.emf"/><Relationship Id="rId14" Type="http://schemas.openxmlformats.org/officeDocument/2006/relationships/oleObject" Target="../embeddings/oleObject4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file://localhost/Users/mauromartino/Dropbox/classes-slides-2012/CLASS8_Robustness/Dashun08_Random.mov" TargetMode="External"/><Relationship Id="rId1" Type="http://schemas.microsoft.com/office/2007/relationships/media" Target="file://localhost/Users/mauromartino/Dropbox/classes-slides-2012/CLASS8_Robustness/Dashun08_Random.mov" TargetMode="External"/><Relationship Id="rId5" Type="http://schemas.openxmlformats.org/officeDocument/2006/relationships/image" Target="../media/image52.pn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13" Type="http://schemas.openxmlformats.org/officeDocument/2006/relationships/image" Target="../media/image57.emf"/><Relationship Id="rId18" Type="http://schemas.openxmlformats.org/officeDocument/2006/relationships/oleObject" Target="../embeddings/oleObject49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54.emf"/><Relationship Id="rId12" Type="http://schemas.openxmlformats.org/officeDocument/2006/relationships/oleObject" Target="../embeddings/oleObject46.bin"/><Relationship Id="rId17" Type="http://schemas.openxmlformats.org/officeDocument/2006/relationships/image" Target="../media/image59.e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48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3.bin"/><Relationship Id="rId11" Type="http://schemas.openxmlformats.org/officeDocument/2006/relationships/image" Target="../media/image56.emf"/><Relationship Id="rId5" Type="http://schemas.openxmlformats.org/officeDocument/2006/relationships/image" Target="../media/image53.emf"/><Relationship Id="rId15" Type="http://schemas.openxmlformats.org/officeDocument/2006/relationships/image" Target="../media/image58.emf"/><Relationship Id="rId10" Type="http://schemas.openxmlformats.org/officeDocument/2006/relationships/oleObject" Target="../embeddings/oleObject45.bin"/><Relationship Id="rId19" Type="http://schemas.openxmlformats.org/officeDocument/2006/relationships/image" Target="../media/image60.emf"/><Relationship Id="rId4" Type="http://schemas.openxmlformats.org/officeDocument/2006/relationships/oleObject" Target="../embeddings/oleObject42.bin"/><Relationship Id="rId9" Type="http://schemas.openxmlformats.org/officeDocument/2006/relationships/image" Target="../media/image55.emf"/><Relationship Id="rId14" Type="http://schemas.openxmlformats.org/officeDocument/2006/relationships/oleObject" Target="../embeddings/oleObject47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62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1.bin"/><Relationship Id="rId11" Type="http://schemas.openxmlformats.org/officeDocument/2006/relationships/image" Target="../media/image64.emf"/><Relationship Id="rId5" Type="http://schemas.openxmlformats.org/officeDocument/2006/relationships/image" Target="../media/image61.emf"/><Relationship Id="rId10" Type="http://schemas.openxmlformats.org/officeDocument/2006/relationships/oleObject" Target="../embeddings/oleObject53.bin"/><Relationship Id="rId4" Type="http://schemas.openxmlformats.org/officeDocument/2006/relationships/oleObject" Target="../embeddings/oleObject50.bin"/><Relationship Id="rId9" Type="http://schemas.openxmlformats.org/officeDocument/2006/relationships/image" Target="../media/image63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13" Type="http://schemas.openxmlformats.org/officeDocument/2006/relationships/oleObject" Target="../embeddings/oleObject58.bin"/><Relationship Id="rId18" Type="http://schemas.openxmlformats.org/officeDocument/2006/relationships/image" Target="../media/image71.wmf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55.bin"/><Relationship Id="rId12" Type="http://schemas.openxmlformats.org/officeDocument/2006/relationships/image" Target="../media/image68.wmf"/><Relationship Id="rId17" Type="http://schemas.openxmlformats.org/officeDocument/2006/relationships/oleObject" Target="../embeddings/oleObject60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70.wmf"/><Relationship Id="rId20" Type="http://schemas.openxmlformats.org/officeDocument/2006/relationships/image" Target="../media/image72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5.wmf"/><Relationship Id="rId11" Type="http://schemas.openxmlformats.org/officeDocument/2006/relationships/oleObject" Target="../embeddings/oleObject57.bin"/><Relationship Id="rId5" Type="http://schemas.openxmlformats.org/officeDocument/2006/relationships/oleObject" Target="../embeddings/oleObject54.bin"/><Relationship Id="rId15" Type="http://schemas.openxmlformats.org/officeDocument/2006/relationships/oleObject" Target="../embeddings/oleObject59.bin"/><Relationship Id="rId10" Type="http://schemas.openxmlformats.org/officeDocument/2006/relationships/image" Target="../media/image67.wmf"/><Relationship Id="rId19" Type="http://schemas.openxmlformats.org/officeDocument/2006/relationships/oleObject" Target="../embeddings/oleObject61.bin"/><Relationship Id="rId4" Type="http://schemas.openxmlformats.org/officeDocument/2006/relationships/image" Target="../media/image73.png"/><Relationship Id="rId9" Type="http://schemas.openxmlformats.org/officeDocument/2006/relationships/oleObject" Target="../embeddings/oleObject56.bin"/><Relationship Id="rId14" Type="http://schemas.openxmlformats.org/officeDocument/2006/relationships/image" Target="../media/image69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microsoft.com/office/2007/relationships/media" Target="file://localhost/Users/mauromartino/Dropbox/classes-slides-2012/CLASS8_Robustness/Dashun08_Attack.mov" TargetMode="External"/><Relationship Id="rId7" Type="http://schemas.openxmlformats.org/officeDocument/2006/relationships/image" Target="../media/image52.png"/><Relationship Id="rId2" Type="http://schemas.openxmlformats.org/officeDocument/2006/relationships/video" Target="file://localhost/Users/mauromartino/Dropbox/classes-slides-2012/CLASS8_Robustness/Dashun08_Random.mov" TargetMode="External"/><Relationship Id="rId1" Type="http://schemas.microsoft.com/office/2007/relationships/media" Target="file://localhost/Users/mauromartino/Dropbox/classes-slides-2012/CLASS8_Robustness/Dashun08_Random.mov" TargetMode="Externa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12.xml"/><Relationship Id="rId4" Type="http://schemas.openxmlformats.org/officeDocument/2006/relationships/video" Target="file://localhost/Users/mauromartino/Dropbox/classes-slides-2012/CLASS8_Robustness/Dashun08_Attack.mov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5.emf"/><Relationship Id="rId5" Type="http://schemas.openxmlformats.org/officeDocument/2006/relationships/oleObject" Target="../embeddings/oleObject62.bin"/><Relationship Id="rId4" Type="http://schemas.openxmlformats.org/officeDocument/2006/relationships/image" Target="../media/image7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78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64.bin"/><Relationship Id="rId11" Type="http://schemas.openxmlformats.org/officeDocument/2006/relationships/image" Target="../media/image80.emf"/><Relationship Id="rId5" Type="http://schemas.openxmlformats.org/officeDocument/2006/relationships/image" Target="../media/image77.emf"/><Relationship Id="rId10" Type="http://schemas.openxmlformats.org/officeDocument/2006/relationships/oleObject" Target="../embeddings/oleObject66.bin"/><Relationship Id="rId4" Type="http://schemas.openxmlformats.org/officeDocument/2006/relationships/oleObject" Target="../embeddings/oleObject63.bin"/><Relationship Id="rId9" Type="http://schemas.openxmlformats.org/officeDocument/2006/relationships/image" Target="../media/image79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6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8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wmf"/><Relationship Id="rId5" Type="http://schemas.openxmlformats.org/officeDocument/2006/relationships/image" Target="../media/image2.wmf"/><Relationship Id="rId15" Type="http://schemas.openxmlformats.org/officeDocument/2006/relationships/image" Target="../media/image7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emf"/><Relationship Id="rId14" Type="http://schemas.openxmlformats.org/officeDocument/2006/relationships/oleObject" Target="../embeddings/oleObject6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13" Type="http://schemas.openxmlformats.org/officeDocument/2006/relationships/image" Target="../media/image85.emf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82.emf"/><Relationship Id="rId12" Type="http://schemas.openxmlformats.org/officeDocument/2006/relationships/oleObject" Target="../embeddings/oleObject71.bin"/><Relationship Id="rId17" Type="http://schemas.openxmlformats.org/officeDocument/2006/relationships/image" Target="../media/image87.e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73.bin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68.bin"/><Relationship Id="rId11" Type="http://schemas.openxmlformats.org/officeDocument/2006/relationships/image" Target="../media/image84.emf"/><Relationship Id="rId5" Type="http://schemas.openxmlformats.org/officeDocument/2006/relationships/image" Target="../media/image81.emf"/><Relationship Id="rId15" Type="http://schemas.openxmlformats.org/officeDocument/2006/relationships/image" Target="../media/image86.emf"/><Relationship Id="rId10" Type="http://schemas.openxmlformats.org/officeDocument/2006/relationships/oleObject" Target="../embeddings/oleObject70.bin"/><Relationship Id="rId4" Type="http://schemas.openxmlformats.org/officeDocument/2006/relationships/oleObject" Target="../embeddings/oleObject67.bin"/><Relationship Id="rId9" Type="http://schemas.openxmlformats.org/officeDocument/2006/relationships/image" Target="../media/image83.emf"/><Relationship Id="rId14" Type="http://schemas.openxmlformats.org/officeDocument/2006/relationships/oleObject" Target="../embeddings/oleObject72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2.emf"/><Relationship Id="rId18" Type="http://schemas.openxmlformats.org/officeDocument/2006/relationships/oleObject" Target="../embeddings/oleObject13.bin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16.emf"/><Relationship Id="rId7" Type="http://schemas.openxmlformats.org/officeDocument/2006/relationships/image" Target="../media/image10.emf"/><Relationship Id="rId12" Type="http://schemas.openxmlformats.org/officeDocument/2006/relationships/oleObject" Target="../embeddings/oleObject10.bin"/><Relationship Id="rId17" Type="http://schemas.openxmlformats.org/officeDocument/2006/relationships/image" Target="../media/image14.emf"/><Relationship Id="rId2" Type="http://schemas.openxmlformats.org/officeDocument/2006/relationships/slideLayout" Target="../slideLayouts/slideLayout14.xml"/><Relationship Id="rId16" Type="http://schemas.openxmlformats.org/officeDocument/2006/relationships/oleObject" Target="../embeddings/oleObject12.bin"/><Relationship Id="rId20" Type="http://schemas.openxmlformats.org/officeDocument/2006/relationships/oleObject" Target="../embeddings/oleObject14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1.emf"/><Relationship Id="rId5" Type="http://schemas.openxmlformats.org/officeDocument/2006/relationships/image" Target="../media/image9.emf"/><Relationship Id="rId15" Type="http://schemas.openxmlformats.org/officeDocument/2006/relationships/image" Target="../media/image13.emf"/><Relationship Id="rId10" Type="http://schemas.openxmlformats.org/officeDocument/2006/relationships/oleObject" Target="../embeddings/oleObject9.bin"/><Relationship Id="rId19" Type="http://schemas.openxmlformats.org/officeDocument/2006/relationships/image" Target="../media/image15.e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18.png"/><Relationship Id="rId14" Type="http://schemas.openxmlformats.org/officeDocument/2006/relationships/oleObject" Target="../embeddings/oleObject1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23.e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0.emf"/><Relationship Id="rId12" Type="http://schemas.openxmlformats.org/officeDocument/2006/relationships/oleObject" Target="../embeddings/oleObject1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22.emf"/><Relationship Id="rId5" Type="http://schemas.openxmlformats.org/officeDocument/2006/relationships/image" Target="../media/image19.emf"/><Relationship Id="rId15" Type="http://schemas.openxmlformats.org/officeDocument/2006/relationships/image" Target="../media/image24.emf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21.emf"/><Relationship Id="rId14" Type="http://schemas.openxmlformats.org/officeDocument/2006/relationships/oleObject" Target="../embeddings/oleObject20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25.emf"/><Relationship Id="rId4" Type="http://schemas.openxmlformats.org/officeDocument/2006/relationships/image" Target="../media/image26.png"/><Relationship Id="rId9" Type="http://schemas.openxmlformats.org/officeDocument/2006/relationships/oleObject" Target="../embeddings/oleObject2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3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32.emf"/><Relationship Id="rId4" Type="http://schemas.openxmlformats.org/officeDocument/2006/relationships/oleObject" Target="../embeddings/oleObject22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38.e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5.emf"/><Relationship Id="rId12" Type="http://schemas.openxmlformats.org/officeDocument/2006/relationships/oleObject" Target="../embeddings/oleObject2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37.emf"/><Relationship Id="rId5" Type="http://schemas.openxmlformats.org/officeDocument/2006/relationships/image" Target="../media/image34.emf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4.bin"/><Relationship Id="rId9" Type="http://schemas.openxmlformats.org/officeDocument/2006/relationships/image" Target="../media/image36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43.e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0.emf"/><Relationship Id="rId12" Type="http://schemas.openxmlformats.org/officeDocument/2006/relationships/oleObject" Target="../embeddings/oleObject3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42.emf"/><Relationship Id="rId5" Type="http://schemas.openxmlformats.org/officeDocument/2006/relationships/image" Target="../media/image39.emf"/><Relationship Id="rId15" Type="http://schemas.openxmlformats.org/officeDocument/2006/relationships/image" Target="../media/image44.emf"/><Relationship Id="rId10" Type="http://schemas.openxmlformats.org/officeDocument/2006/relationships/oleObject" Target="../embeddings/oleObject32.bin"/><Relationship Id="rId4" Type="http://schemas.openxmlformats.org/officeDocument/2006/relationships/oleObject" Target="../embeddings/oleObject29.bin"/><Relationship Id="rId9" Type="http://schemas.openxmlformats.org/officeDocument/2006/relationships/image" Target="../media/image41.emf"/><Relationship Id="rId14" Type="http://schemas.openxmlformats.org/officeDocument/2006/relationships/oleObject" Target="../embeddings/oleObject3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Picture 2" descr="/Users/barabasi 1/.Trash/2011-Warsaw-FuturICT-5min/Background-Rete-preview.mov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241304"/>
            <a:ext cx="9144000" cy="255454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3200" dirty="0" smtClean="0">
                <a:solidFill>
                  <a:srgbClr val="000000"/>
                </a:solidFill>
                <a:latin typeface="Trajan Pro"/>
                <a:cs typeface="Trajan Pro"/>
              </a:rPr>
              <a:t>Frontiers of Network Science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3200" dirty="0" smtClean="0">
                <a:solidFill>
                  <a:srgbClr val="000000"/>
                </a:solidFill>
                <a:latin typeface="Trajan Pro"/>
                <a:cs typeface="Trajan Pro"/>
              </a:rPr>
              <a:t>Fall 2018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ko-KR" sz="3200" dirty="0" smtClean="0">
              <a:solidFill>
                <a:srgbClr val="000000"/>
              </a:solidFill>
              <a:latin typeface="Trajan Pro"/>
              <a:cs typeface="Trajan Pro"/>
            </a:endParaRPr>
          </a:p>
          <a:p>
            <a:pPr algn="ctr" defTabSz="914400">
              <a:defRPr/>
            </a:pPr>
            <a:r>
              <a:rPr lang="en-US" altLang="ko-KR" sz="3200" dirty="0" smtClean="0">
                <a:solidFill>
                  <a:srgbClr val="000000"/>
                </a:solidFill>
                <a:latin typeface="Trajan Pro"/>
                <a:cs typeface="Trajan Pro"/>
              </a:rPr>
              <a:t>Class 18: Robustness</a:t>
            </a:r>
            <a:r>
              <a:rPr lang="en-US" altLang="ko-KR" sz="3200" dirty="0" smtClean="0">
                <a:solidFill>
                  <a:srgbClr val="000000"/>
                </a:solidFill>
                <a:latin typeface="Trajan Pro" pitchFamily="-84" charset="0"/>
                <a:ea typeface="Trajan Pro" pitchFamily="-84" charset="0"/>
                <a:cs typeface="Trajan Pro" pitchFamily="-84" charset="0"/>
              </a:rPr>
              <a:t> Part I</a:t>
            </a:r>
            <a:endParaRPr lang="en-US" altLang="ko-KR" sz="3200" dirty="0" smtClean="0">
              <a:solidFill>
                <a:srgbClr val="000000"/>
              </a:solidFill>
              <a:latin typeface="Trajan Pro"/>
              <a:cs typeface="Trajan Pro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3200" dirty="0" smtClean="0">
                <a:solidFill>
                  <a:srgbClr val="000000"/>
                </a:solidFill>
                <a:latin typeface="Trajan Pro"/>
                <a:cs typeface="Trajan Pro"/>
              </a:rPr>
              <a:t>(Chapter </a:t>
            </a:r>
            <a:r>
              <a:rPr lang="en-US" altLang="ko-KR" sz="3200" dirty="0">
                <a:solidFill>
                  <a:srgbClr val="000000"/>
                </a:solidFill>
                <a:latin typeface="Trajan Pro"/>
                <a:cs typeface="Trajan Pro"/>
              </a:rPr>
              <a:t>8</a:t>
            </a:r>
            <a:r>
              <a:rPr lang="en-US" altLang="ko-KR" sz="3200" dirty="0" smtClean="0">
                <a:solidFill>
                  <a:srgbClr val="000000"/>
                </a:solidFill>
                <a:latin typeface="Trajan Pro"/>
                <a:cs typeface="Trajan Pro"/>
              </a:rPr>
              <a:t> in Textbook)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2875903"/>
            <a:ext cx="9145588" cy="2170232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91407" tIns="45704" rIns="91407" bIns="45704">
            <a:prstTxWarp prst="textNoShape">
              <a:avLst/>
            </a:prstTxWarp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 smtClean="0">
              <a:solidFill>
                <a:srgbClr val="000000"/>
              </a:solidFill>
              <a:latin typeface="Helvetica"/>
              <a:ea typeface="ＭＳ Ｐゴシック" charset="0"/>
              <a:cs typeface="Helvetica"/>
            </a:endParaRP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solidFill>
                <a:srgbClr val="000000"/>
              </a:solidFill>
              <a:latin typeface="Helvetica"/>
              <a:ea typeface="ＭＳ Ｐゴシック" charset="0"/>
              <a:cs typeface="Helvetica"/>
            </a:endParaRP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 smtClean="0">
              <a:solidFill>
                <a:srgbClr val="000000"/>
              </a:solidFill>
              <a:latin typeface="Helvetica"/>
              <a:ea typeface="ＭＳ Ｐゴシック" charset="0"/>
              <a:cs typeface="Helvetica"/>
            </a:endParaRP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solidFill>
                <a:srgbClr val="000000"/>
              </a:solidFill>
              <a:latin typeface="Helvetica"/>
              <a:ea typeface="ＭＳ Ｐゴシック" charset="0"/>
              <a:cs typeface="Helvetica"/>
            </a:endParaRP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 smtClean="0">
              <a:solidFill>
                <a:srgbClr val="000000"/>
              </a:solidFill>
              <a:latin typeface="Helvetica"/>
              <a:ea typeface="ＭＳ Ｐゴシック" charset="0"/>
              <a:cs typeface="Helvetica"/>
            </a:endParaRP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solidFill>
                <a:srgbClr val="000000"/>
              </a:solidFill>
              <a:latin typeface="Helvetica"/>
              <a:ea typeface="ＭＳ Ｐゴシック" charset="0"/>
              <a:cs typeface="Helvetica"/>
            </a:endParaRP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00"/>
                </a:solidFill>
                <a:ea typeface="ＭＳ Ｐゴシック" charset="0"/>
                <a:cs typeface="Helvetica"/>
              </a:rPr>
              <a:t>b</a:t>
            </a:r>
            <a:r>
              <a:rPr lang="en-US" sz="1400" dirty="0" smtClean="0">
                <a:solidFill>
                  <a:srgbClr val="000000"/>
                </a:solidFill>
                <a:ea typeface="ＭＳ Ｐゴシック" charset="0"/>
                <a:cs typeface="Helvetica"/>
              </a:rPr>
              <a:t>ased on slides by             </a:t>
            </a: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rgbClr val="000000"/>
                </a:solidFill>
                <a:ea typeface="ＭＳ Ｐゴシック" charset="0"/>
                <a:cs typeface="Helvetica"/>
              </a:rPr>
              <a:t>Albert-</a:t>
            </a:r>
            <a:r>
              <a:rPr lang="en-US" sz="1400" dirty="0" err="1" smtClean="0">
                <a:solidFill>
                  <a:srgbClr val="000000"/>
                </a:solidFill>
                <a:ea typeface="ＭＳ Ｐゴシック" charset="0"/>
                <a:cs typeface="Helvetica"/>
              </a:rPr>
              <a:t>László</a:t>
            </a:r>
            <a:r>
              <a:rPr lang="en-US" sz="1400" dirty="0" smtClean="0">
                <a:solidFill>
                  <a:srgbClr val="000000"/>
                </a:solidFill>
                <a:ea typeface="ＭＳ Ｐゴシック" charset="0"/>
                <a:cs typeface="Helvetica"/>
              </a:rPr>
              <a:t> Barabási</a:t>
            </a: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rgbClr val="000000"/>
                </a:solidFill>
                <a:ea typeface="ＭＳ Ｐゴシック" charset="0"/>
                <a:cs typeface="Helvetica"/>
              </a:rPr>
              <a:t>and </a:t>
            </a:r>
            <a:r>
              <a:rPr lang="en-US" sz="1400" dirty="0" smtClean="0"/>
              <a:t>Roberta Sinatr</a:t>
            </a:r>
            <a:r>
              <a:rPr lang="en-US" sz="1600" dirty="0" smtClean="0"/>
              <a:t>a</a:t>
            </a:r>
          </a:p>
        </p:txBody>
      </p:sp>
      <p:sp>
        <p:nvSpPr>
          <p:cNvPr id="177157" name="Text Box 3"/>
          <p:cNvSpPr txBox="1">
            <a:spLocks noChangeArrowheads="1"/>
          </p:cNvSpPr>
          <p:nvPr/>
        </p:nvSpPr>
        <p:spPr bwMode="auto">
          <a:xfrm>
            <a:off x="3149600" y="5197006"/>
            <a:ext cx="3877733" cy="400110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srgbClr val="000000"/>
                </a:solidFill>
                <a:latin typeface="Trajan Pro"/>
                <a:ea typeface="ＭＳ Ｐゴシック" charset="-128"/>
                <a:cs typeface="Trajan Pro"/>
              </a:rPr>
              <a:t>www.BarabasiLab.com</a:t>
            </a:r>
            <a:endParaRPr lang="en-US" sz="2000" dirty="0">
              <a:solidFill>
                <a:srgbClr val="000000"/>
              </a:solidFill>
              <a:latin typeface="Trajan Pro"/>
              <a:ea typeface="ＭＳ Ｐゴシック" charset="-128"/>
              <a:cs typeface="Trajan Pro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91580" y="3115321"/>
            <a:ext cx="40986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Boleslaw Szymanski </a:t>
            </a:r>
            <a:endParaRPr lang="en-GB" sz="3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58" fill="hold"/>
                                        <p:tgtEl>
                                          <p:spTgt spid="1771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715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7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771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154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51319" y="698500"/>
            <a:ext cx="9042143" cy="1561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1600" i="1" dirty="0" smtClean="0">
                <a:solidFill>
                  <a:srgbClr val="0000FF"/>
                </a:solidFill>
              </a:rPr>
              <a:t>Robustness: </a:t>
            </a:r>
            <a:r>
              <a:rPr lang="en-US" sz="1600" dirty="0" smtClean="0"/>
              <a:t>we remove a fraction </a:t>
            </a:r>
            <a:r>
              <a:rPr lang="en-US" sz="1600" i="1" dirty="0" err="1"/>
              <a:t>f</a:t>
            </a:r>
            <a:r>
              <a:rPr lang="en-US" sz="1600" dirty="0"/>
              <a:t> of the </a:t>
            </a:r>
            <a:r>
              <a:rPr lang="en-US" sz="1600" dirty="0" smtClean="0"/>
              <a:t>nodes.</a:t>
            </a:r>
          </a:p>
          <a:p>
            <a:pPr eaLnBrk="0" hangingPunct="0">
              <a:lnSpc>
                <a:spcPct val="120000"/>
              </a:lnSpc>
            </a:pPr>
            <a:r>
              <a:rPr lang="en-US" sz="1600" dirty="0" smtClean="0"/>
              <a:t>At what threshold </a:t>
            </a:r>
            <a:r>
              <a:rPr lang="en-US" sz="1600" dirty="0" err="1" smtClean="0"/>
              <a:t>f</a:t>
            </a:r>
            <a:r>
              <a:rPr lang="en-US" sz="1600" baseline="-25000" dirty="0" err="1" smtClean="0"/>
              <a:t>c</a:t>
            </a:r>
            <a:r>
              <a:rPr lang="en-US" sz="1600" dirty="0" smtClean="0"/>
              <a:t> will the network fall apart (no giant component)?</a:t>
            </a:r>
          </a:p>
          <a:p>
            <a:pPr eaLnBrk="0" hangingPunct="0">
              <a:lnSpc>
                <a:spcPct val="120000"/>
              </a:lnSpc>
            </a:pPr>
            <a:r>
              <a:rPr lang="en-US" sz="1600" dirty="0" smtClean="0"/>
              <a:t>Random node removal changes </a:t>
            </a:r>
          </a:p>
          <a:p>
            <a:pPr eaLnBrk="0" hangingPunct="0">
              <a:lnSpc>
                <a:spcPct val="120000"/>
              </a:lnSpc>
            </a:pPr>
            <a:r>
              <a:rPr lang="en-US" sz="1600" dirty="0"/>
              <a:t>	</a:t>
            </a:r>
            <a:r>
              <a:rPr lang="en-US" sz="1600" dirty="0" smtClean="0"/>
              <a:t>the degree of individuals nodes [</a:t>
            </a:r>
            <a:r>
              <a:rPr lang="en-US" sz="1600" dirty="0" err="1" smtClean="0"/>
              <a:t>k</a:t>
            </a:r>
            <a:r>
              <a:rPr lang="en-US" sz="1600" dirty="0" smtClean="0"/>
              <a:t> </a:t>
            </a:r>
            <a:r>
              <a:rPr lang="en-US" sz="1600" dirty="0" err="1" smtClean="0">
                <a:sym typeface="Wingdings"/>
              </a:rPr>
              <a:t></a:t>
            </a:r>
            <a:r>
              <a:rPr lang="en-US" sz="1600" dirty="0" smtClean="0">
                <a:sym typeface="Wingdings"/>
              </a:rPr>
              <a:t> </a:t>
            </a:r>
            <a:r>
              <a:rPr lang="en-US" sz="1600" dirty="0" err="1" smtClean="0">
                <a:sym typeface="Wingdings"/>
              </a:rPr>
              <a:t>k</a:t>
            </a:r>
            <a:r>
              <a:rPr lang="en-US" sz="1600" dirty="0" smtClean="0">
                <a:sym typeface="Wingdings"/>
              </a:rPr>
              <a:t>’</a:t>
            </a:r>
            <a:r>
              <a:rPr lang="en-US" sz="1600" dirty="0" smtClean="0"/>
              <a:t> ≤</a:t>
            </a:r>
            <a:r>
              <a:rPr lang="en-US" sz="1600" dirty="0" err="1" smtClean="0"/>
              <a:t>k</a:t>
            </a:r>
            <a:r>
              <a:rPr lang="en-US" sz="1600" dirty="0" smtClean="0"/>
              <a:t>) </a:t>
            </a:r>
          </a:p>
          <a:p>
            <a:pPr eaLnBrk="0" hangingPunct="0">
              <a:lnSpc>
                <a:spcPct val="120000"/>
              </a:lnSpc>
            </a:pPr>
            <a:r>
              <a:rPr lang="en-US" sz="1600" dirty="0"/>
              <a:t>	</a:t>
            </a:r>
            <a:r>
              <a:rPr lang="en-US" sz="1600" dirty="0" smtClean="0"/>
              <a:t>the degree distribution [</a:t>
            </a:r>
            <a:r>
              <a:rPr lang="en-US" sz="1600" dirty="0" err="1" smtClean="0"/>
              <a:t>P(k</a:t>
            </a:r>
            <a:r>
              <a:rPr lang="en-US" sz="1600" dirty="0" smtClean="0"/>
              <a:t>) </a:t>
            </a:r>
            <a:r>
              <a:rPr lang="en-US" sz="1600" dirty="0" err="1" smtClean="0">
                <a:sym typeface="Wingdings"/>
              </a:rPr>
              <a:t></a:t>
            </a:r>
            <a:r>
              <a:rPr lang="en-US" sz="1600" dirty="0" smtClean="0">
                <a:sym typeface="Wingdings"/>
              </a:rPr>
              <a:t> </a:t>
            </a:r>
            <a:r>
              <a:rPr lang="en-US" sz="1600" dirty="0" err="1" smtClean="0">
                <a:sym typeface="Wingdings"/>
              </a:rPr>
              <a:t>P’(k</a:t>
            </a:r>
            <a:r>
              <a:rPr lang="en-US" sz="1600" dirty="0" smtClean="0">
                <a:sym typeface="Wingdings"/>
              </a:rPr>
              <a:t>’)]</a:t>
            </a:r>
            <a:r>
              <a:rPr lang="en-US" sz="1600" dirty="0" smtClean="0"/>
              <a:t> </a:t>
            </a:r>
          </a:p>
        </p:txBody>
      </p:sp>
      <p:graphicFrame>
        <p:nvGraphicFramePr>
          <p:cNvPr id="24" name="Object 6"/>
          <p:cNvGraphicFramePr>
            <a:graphicFrameLocks noChangeAspect="1"/>
          </p:cNvGraphicFramePr>
          <p:nvPr/>
        </p:nvGraphicFramePr>
        <p:xfrm>
          <a:off x="3044831" y="3733800"/>
          <a:ext cx="1935163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247" name="Equation" r:id="rId4" imgW="1066800" imgH="698500" progId="Equation.3">
                  <p:embed/>
                </p:oleObj>
              </mc:Choice>
              <mc:Fallback>
                <p:oleObj name="Equation" r:id="rId4" imgW="1066800" imgH="698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4831" y="3733800"/>
                        <a:ext cx="1935163" cy="1054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51313" y="3822700"/>
            <a:ext cx="28922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b="1" dirty="0">
                <a:solidFill>
                  <a:srgbClr val="3366FF"/>
                </a:solidFill>
              </a:rPr>
              <a:t>Breakdown threshold:</a:t>
            </a:r>
            <a:endParaRPr lang="en-US" sz="2400" b="1" dirty="0">
              <a:solidFill>
                <a:srgbClr val="3366FF"/>
              </a:solidFill>
              <a:latin typeface="Times New Roman" charset="0"/>
            </a:endParaRP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-68542" y="5368724"/>
            <a:ext cx="4401064" cy="3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1600" dirty="0"/>
              <a:t>Cohen et al., Phys. Rev. </a:t>
            </a:r>
            <a:r>
              <a:rPr lang="en-US" sz="1600" dirty="0" err="1"/>
              <a:t>Lett</a:t>
            </a:r>
            <a:r>
              <a:rPr lang="en-US" sz="1600" dirty="0"/>
              <a:t>. 85, 4626 (2000).</a:t>
            </a:r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/>
        </p:nvGraphicFramePr>
        <p:xfrm>
          <a:off x="51319" y="2704121"/>
          <a:ext cx="1912937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248" name="Equation" r:id="rId6" imgW="1308100" imgH="203200" progId="Equation.3">
                  <p:embed/>
                </p:oleObj>
              </mc:Choice>
              <mc:Fallback>
                <p:oleObj name="Equation" r:id="rId6" imgW="13081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19" y="2704121"/>
                        <a:ext cx="1912937" cy="273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9"/>
          <p:cNvGraphicFramePr>
            <a:graphicFrameLocks noChangeAspect="1"/>
          </p:cNvGraphicFramePr>
          <p:nvPr/>
        </p:nvGraphicFramePr>
        <p:xfrm>
          <a:off x="51313" y="3072423"/>
          <a:ext cx="3624262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249" name="Equation" r:id="rId8" imgW="2476500" imgH="228600" progId="Equation.3">
                  <p:embed/>
                </p:oleObj>
              </mc:Choice>
              <mc:Fallback>
                <p:oleObj name="Equation" r:id="rId8" imgW="2476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13" y="3072423"/>
                        <a:ext cx="3624262" cy="307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0"/>
          <p:cNvGraphicFramePr>
            <a:graphicFrameLocks noChangeAspect="1"/>
          </p:cNvGraphicFramePr>
          <p:nvPr/>
        </p:nvGraphicFramePr>
        <p:xfrm>
          <a:off x="4214288" y="2704123"/>
          <a:ext cx="1800225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250" name="Equation" r:id="rId10" imgW="990600" imgH="457200" progId="Equation.3">
                  <p:embed/>
                </p:oleObj>
              </mc:Choice>
              <mc:Fallback>
                <p:oleObj name="Equation" r:id="rId10" imgW="990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4288" y="2704123"/>
                        <a:ext cx="1800225" cy="747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6046256" y="2661792"/>
            <a:ext cx="3505200" cy="67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1600" i="1" dirty="0" err="1" smtClean="0">
                <a:solidFill>
                  <a:srgbClr val="6666FF"/>
                </a:solidFill>
              </a:rPr>
              <a:t>κ</a:t>
            </a:r>
            <a:r>
              <a:rPr lang="en-US" sz="1600" dirty="0" smtClean="0">
                <a:solidFill>
                  <a:srgbClr val="6666FF"/>
                </a:solidFill>
              </a:rPr>
              <a:t>&gt;2:  a giant cluster exists		</a:t>
            </a:r>
          </a:p>
          <a:p>
            <a:pPr eaLnBrk="0" hangingPunct="0">
              <a:lnSpc>
                <a:spcPct val="120000"/>
              </a:lnSpc>
            </a:pPr>
            <a:r>
              <a:rPr lang="en-US" sz="1600" i="1" dirty="0" err="1" smtClean="0">
                <a:solidFill>
                  <a:srgbClr val="6666FF"/>
                </a:solidFill>
              </a:rPr>
              <a:t>κ</a:t>
            </a:r>
            <a:r>
              <a:rPr lang="en-US" sz="1600" dirty="0" smtClean="0">
                <a:solidFill>
                  <a:srgbClr val="6666FF"/>
                </a:solidFill>
              </a:rPr>
              <a:t>&lt;2:  many disconnected clusters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66926" y="4699340"/>
            <a:ext cx="67090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f&lt;f</a:t>
            </a:r>
            <a:r>
              <a:rPr lang="hu-HU" baseline="-25000" dirty="0" smtClean="0"/>
              <a:t>c</a:t>
            </a:r>
            <a:r>
              <a:rPr lang="hu-HU" dirty="0" smtClean="0"/>
              <a:t>: the network is still connected (there is a giant cluster)</a:t>
            </a:r>
          </a:p>
          <a:p>
            <a:r>
              <a:rPr lang="hu-HU" dirty="0" smtClean="0"/>
              <a:t>f&gt;f</a:t>
            </a:r>
            <a:r>
              <a:rPr lang="hu-HU" baseline="-25000" dirty="0" smtClean="0"/>
              <a:t>c</a:t>
            </a:r>
            <a:r>
              <a:rPr lang="hu-HU" dirty="0" smtClean="0"/>
              <a:t>: the network becomes disconnected (giant cluster vanishes)</a:t>
            </a:r>
          </a:p>
          <a:p>
            <a:endParaRPr lang="hu-HU" dirty="0" smtClean="0"/>
          </a:p>
          <a:p>
            <a:endParaRPr lang="hu-HU" dirty="0"/>
          </a:p>
        </p:txBody>
      </p:sp>
      <p:graphicFrame>
        <p:nvGraphicFramePr>
          <p:cNvPr id="342027" name="Object 11"/>
          <p:cNvGraphicFramePr>
            <a:graphicFrameLocks noChangeAspect="1"/>
          </p:cNvGraphicFramePr>
          <p:nvPr/>
        </p:nvGraphicFramePr>
        <p:xfrm>
          <a:off x="6318250" y="3379178"/>
          <a:ext cx="2749550" cy="154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251" name="CorelDRAW" r:id="rId12" imgW="5499000" imgH="3708720" progId="">
                  <p:embed/>
                </p:oleObj>
              </mc:Choice>
              <mc:Fallback>
                <p:oleObj name="CorelDRAW" r:id="rId12" imgW="5499000" imgH="37087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0" y="3379178"/>
                        <a:ext cx="2749550" cy="154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31" name="Object 15"/>
          <p:cNvGraphicFramePr>
            <a:graphicFrameLocks noChangeAspect="1"/>
          </p:cNvGraphicFramePr>
          <p:nvPr/>
        </p:nvGraphicFramePr>
        <p:xfrm>
          <a:off x="6192838" y="4967898"/>
          <a:ext cx="125412" cy="14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252" name="Equation" r:id="rId14" imgW="126720" imgH="177480" progId="">
                  <p:embed/>
                </p:oleObj>
              </mc:Choice>
              <mc:Fallback>
                <p:oleObj name="Equation" r:id="rId14" imgW="126720" imgH="1774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2838" y="4967898"/>
                        <a:ext cx="125412" cy="149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32" name="Object 16"/>
          <p:cNvGraphicFramePr>
            <a:graphicFrameLocks noChangeAspect="1"/>
          </p:cNvGraphicFramePr>
          <p:nvPr/>
        </p:nvGraphicFramePr>
        <p:xfrm>
          <a:off x="6192838" y="3951899"/>
          <a:ext cx="87312" cy="13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253" name="Equation" r:id="rId16" imgW="88560" imgH="164880" progId="">
                  <p:embed/>
                </p:oleObj>
              </mc:Choice>
              <mc:Fallback>
                <p:oleObj name="Equation" r:id="rId16" imgW="88560" imgH="1648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2838" y="3951899"/>
                        <a:ext cx="87312" cy="138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7"/>
          <p:cNvSpPr/>
          <p:nvPr/>
        </p:nvSpPr>
        <p:spPr>
          <a:xfrm>
            <a:off x="7480300" y="4967896"/>
            <a:ext cx="347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f</a:t>
            </a:r>
            <a:r>
              <a:rPr lang="hu-HU" b="1" baseline="-25000" dirty="0" smtClean="0">
                <a:solidFill>
                  <a:srgbClr val="FF0000"/>
                </a:solidFill>
              </a:rPr>
              <a:t>c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831466" y="4967896"/>
            <a:ext cx="274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f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42105" y="3673902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S</a:t>
            </a:r>
            <a:endParaRPr lang="hu-HU" dirty="0"/>
          </a:p>
        </p:txBody>
      </p:sp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5638800" y="5400675"/>
            <a:ext cx="3429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900" b="1" dirty="0">
                <a:solidFill>
                  <a:schemeClr val="bg1">
                    <a:lumMod val="6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Network Science: </a:t>
            </a:r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Robustness Cascades </a:t>
            </a:r>
            <a:r>
              <a:rPr lang="en-US" sz="600" i="1" dirty="0" smtClean="0">
                <a:solidFill>
                  <a:schemeClr val="bg1">
                    <a:lumMod val="6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endParaRPr lang="en-US" sz="600" i="1" dirty="0">
              <a:solidFill>
                <a:schemeClr val="bg1">
                  <a:lumMod val="6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3" name="Subtitle 2"/>
          <p:cNvSpPr txBox="1">
            <a:spLocks/>
          </p:cNvSpPr>
          <p:nvPr/>
        </p:nvSpPr>
        <p:spPr bwMode="auto">
          <a:xfrm>
            <a:off x="0" y="152400"/>
            <a:ext cx="9144000" cy="4191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r>
              <a:rPr lang="en-US" sz="2000" b="1" dirty="0" smtClean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BREAKDOWN THRESHOLD FOR ARBITRARY P(K)</a:t>
            </a:r>
            <a:endParaRPr lang="en-US" sz="2000" b="1" i="1" baseline="-25000" dirty="0">
              <a:solidFill>
                <a:srgbClr val="F2F2F2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975301" y="3695071"/>
            <a:ext cx="2131684" cy="105718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6524" name="Picture 12" descr="/Users/alb/Desktop/TALKS/Dashun08_Random.mov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 rotWithShape="1">
          <a:blip r:embed="rId5"/>
          <a:srcRect r="19158"/>
          <a:stretch/>
        </p:blipFill>
        <p:spPr bwMode="auto">
          <a:xfrm>
            <a:off x="4475167" y="222796"/>
            <a:ext cx="4668834" cy="360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298451" y="2927618"/>
            <a:ext cx="4311650" cy="2477822"/>
            <a:chOff x="1792" y="1002"/>
            <a:chExt cx="2716" cy="1873"/>
          </a:xfrm>
        </p:grpSpPr>
        <p:sp>
          <p:nvSpPr>
            <p:cNvPr id="576526" name="Line 3"/>
            <p:cNvSpPr>
              <a:spLocks noChangeShapeType="1"/>
            </p:cNvSpPr>
            <p:nvPr/>
          </p:nvSpPr>
          <p:spPr bwMode="auto">
            <a:xfrm>
              <a:off x="2069" y="1092"/>
              <a:ext cx="1" cy="13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hu-HU" sz="2000" b="1">
                <a:solidFill>
                  <a:srgbClr val="000000"/>
                </a:solidFill>
                <a:latin typeface="Times New Roman" charset="0"/>
                <a:ea typeface="Gulim" charset="0"/>
                <a:cs typeface="Gulim" charset="0"/>
              </a:endParaRPr>
            </a:p>
          </p:txBody>
        </p:sp>
        <p:sp>
          <p:nvSpPr>
            <p:cNvPr id="576527" name="Line 4"/>
            <p:cNvSpPr>
              <a:spLocks noChangeShapeType="1"/>
            </p:cNvSpPr>
            <p:nvPr/>
          </p:nvSpPr>
          <p:spPr bwMode="auto">
            <a:xfrm>
              <a:off x="2070" y="2483"/>
              <a:ext cx="243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hu-HU" sz="2000" b="1">
                <a:solidFill>
                  <a:srgbClr val="000000"/>
                </a:solidFill>
                <a:latin typeface="Times New Roman" charset="0"/>
                <a:ea typeface="Gulim" charset="0"/>
                <a:cs typeface="Gulim" charset="0"/>
              </a:endParaRPr>
            </a:p>
          </p:txBody>
        </p:sp>
        <p:sp>
          <p:nvSpPr>
            <p:cNvPr id="576528" name="Line 5"/>
            <p:cNvSpPr>
              <a:spLocks noChangeShapeType="1"/>
            </p:cNvSpPr>
            <p:nvPr/>
          </p:nvSpPr>
          <p:spPr bwMode="auto">
            <a:xfrm>
              <a:off x="2070" y="1188"/>
              <a:ext cx="2329" cy="129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hu-HU" sz="2000" b="1">
                <a:solidFill>
                  <a:srgbClr val="000000"/>
                </a:solidFill>
                <a:latin typeface="Times New Roman" charset="0"/>
                <a:ea typeface="Gulim" charset="0"/>
                <a:cs typeface="Gulim" charset="0"/>
              </a:endParaRPr>
            </a:p>
          </p:txBody>
        </p:sp>
        <p:sp>
          <p:nvSpPr>
            <p:cNvPr id="576529" name="Text Box 6"/>
            <p:cNvSpPr txBox="1">
              <a:spLocks noChangeArrowheads="1"/>
            </p:cNvSpPr>
            <p:nvPr/>
          </p:nvSpPr>
          <p:spPr bwMode="auto">
            <a:xfrm>
              <a:off x="1878" y="1002"/>
              <a:ext cx="181" cy="2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600">
                  <a:solidFill>
                    <a:srgbClr val="000000"/>
                  </a:solidFill>
                  <a:latin typeface="Times New Roman" charset="0"/>
                  <a:ea typeface="Gulim" charset="0"/>
                  <a:cs typeface="Gulim" charset="0"/>
                </a:rPr>
                <a:t>1</a:t>
              </a:r>
              <a:endParaRPr lang="en-US" sz="2000">
                <a:solidFill>
                  <a:srgbClr val="000000"/>
                </a:solidFill>
                <a:latin typeface="Times New Roman" charset="0"/>
                <a:ea typeface="Gulim" charset="0"/>
                <a:cs typeface="Gulim" charset="0"/>
              </a:endParaRPr>
            </a:p>
          </p:txBody>
        </p:sp>
        <p:sp>
          <p:nvSpPr>
            <p:cNvPr id="576530" name="Text Box 7"/>
            <p:cNvSpPr txBox="1">
              <a:spLocks noChangeArrowheads="1"/>
            </p:cNvSpPr>
            <p:nvPr/>
          </p:nvSpPr>
          <p:spPr bwMode="auto">
            <a:xfrm>
              <a:off x="1792" y="1613"/>
              <a:ext cx="224" cy="3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b="1">
                  <a:solidFill>
                    <a:srgbClr val="000000"/>
                  </a:solidFill>
                  <a:ea typeface="Gulim" charset="0"/>
                  <a:cs typeface="Gulim" charset="0"/>
                </a:rPr>
                <a:t>S</a:t>
              </a:r>
              <a:endParaRPr lang="en-US" sz="2000">
                <a:solidFill>
                  <a:srgbClr val="000000"/>
                </a:solidFill>
                <a:latin typeface="Times New Roman" charset="0"/>
                <a:ea typeface="Gulim" charset="0"/>
                <a:cs typeface="Gulim" charset="0"/>
              </a:endParaRPr>
            </a:p>
          </p:txBody>
        </p:sp>
        <p:sp>
          <p:nvSpPr>
            <p:cNvPr id="576531" name="Text Box 8"/>
            <p:cNvSpPr txBox="1">
              <a:spLocks noChangeArrowheads="1"/>
            </p:cNvSpPr>
            <p:nvPr/>
          </p:nvSpPr>
          <p:spPr bwMode="auto">
            <a:xfrm>
              <a:off x="1926" y="2490"/>
              <a:ext cx="181" cy="2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600">
                  <a:solidFill>
                    <a:srgbClr val="000000"/>
                  </a:solidFill>
                  <a:latin typeface="Times New Roman" charset="0"/>
                  <a:ea typeface="Gulim" charset="0"/>
                  <a:cs typeface="Gulim" charset="0"/>
                </a:rPr>
                <a:t>0</a:t>
              </a:r>
              <a:endParaRPr lang="en-US" sz="2000">
                <a:solidFill>
                  <a:srgbClr val="000000"/>
                </a:solidFill>
                <a:latin typeface="Times New Roman" charset="0"/>
                <a:ea typeface="Gulim" charset="0"/>
                <a:cs typeface="Gulim" charset="0"/>
              </a:endParaRPr>
            </a:p>
          </p:txBody>
        </p:sp>
        <p:sp>
          <p:nvSpPr>
            <p:cNvPr id="576532" name="Text Box 9"/>
            <p:cNvSpPr txBox="1">
              <a:spLocks noChangeArrowheads="1"/>
            </p:cNvSpPr>
            <p:nvPr/>
          </p:nvSpPr>
          <p:spPr bwMode="auto">
            <a:xfrm>
              <a:off x="4326" y="2510"/>
              <a:ext cx="181" cy="2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600">
                  <a:solidFill>
                    <a:srgbClr val="000000"/>
                  </a:solidFill>
                  <a:latin typeface="Times New Roman" charset="0"/>
                  <a:ea typeface="Gulim" charset="0"/>
                  <a:cs typeface="Gulim" charset="0"/>
                </a:rPr>
                <a:t>1</a:t>
              </a:r>
              <a:endParaRPr lang="en-US" sz="2000">
                <a:solidFill>
                  <a:srgbClr val="000000"/>
                </a:solidFill>
                <a:latin typeface="Times New Roman" charset="0"/>
                <a:ea typeface="Gulim" charset="0"/>
                <a:cs typeface="Gulim" charset="0"/>
              </a:endParaRPr>
            </a:p>
          </p:txBody>
        </p:sp>
        <p:sp>
          <p:nvSpPr>
            <p:cNvPr id="576533" name="Text Box 10"/>
            <p:cNvSpPr txBox="1">
              <a:spLocks noChangeArrowheads="1"/>
            </p:cNvSpPr>
            <p:nvPr/>
          </p:nvSpPr>
          <p:spPr bwMode="auto">
            <a:xfrm>
              <a:off x="3209" y="2573"/>
              <a:ext cx="206" cy="3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b="1" i="1">
                  <a:solidFill>
                    <a:srgbClr val="000000"/>
                  </a:solidFill>
                  <a:ea typeface="Gulim" charset="0"/>
                  <a:cs typeface="Gulim" charset="0"/>
                </a:rPr>
                <a:t>f</a:t>
              </a:r>
              <a:endParaRPr lang="en-US" sz="2000">
                <a:solidFill>
                  <a:srgbClr val="000000"/>
                </a:solidFill>
                <a:latin typeface="Times New Roman" charset="0"/>
                <a:ea typeface="Gulim" charset="0"/>
                <a:cs typeface="Gulim" charset="0"/>
              </a:endParaRPr>
            </a:p>
          </p:txBody>
        </p:sp>
      </p:grpSp>
      <p:sp>
        <p:nvSpPr>
          <p:cNvPr id="270354" name="Freeform 18"/>
          <p:cNvSpPr>
            <a:spLocks/>
          </p:cNvSpPr>
          <p:nvPr/>
        </p:nvSpPr>
        <p:spPr bwMode="auto">
          <a:xfrm>
            <a:off x="739775" y="3173678"/>
            <a:ext cx="3581400" cy="1744928"/>
          </a:xfrm>
          <a:custGeom>
            <a:avLst/>
            <a:gdLst>
              <a:gd name="T0" fmla="*/ 0 w 2256"/>
              <a:gd name="T1" fmla="*/ 0 h 1319"/>
              <a:gd name="T2" fmla="*/ 2147483647 w 2256"/>
              <a:gd name="T3" fmla="*/ 2147483647 h 1319"/>
              <a:gd name="T4" fmla="*/ 2147483647 w 2256"/>
              <a:gd name="T5" fmla="*/ 2147483647 h 1319"/>
              <a:gd name="T6" fmla="*/ 2147483647 w 2256"/>
              <a:gd name="T7" fmla="*/ 2147483647 h 1319"/>
              <a:gd name="T8" fmla="*/ 2147483647 w 2256"/>
              <a:gd name="T9" fmla="*/ 2147483647 h 13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56"/>
              <a:gd name="T16" fmla="*/ 0 h 1319"/>
              <a:gd name="T17" fmla="*/ 2256 w 2256"/>
              <a:gd name="T18" fmla="*/ 1319 h 13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56" h="1319">
                <a:moveTo>
                  <a:pt x="0" y="0"/>
                </a:moveTo>
                <a:cubicBezTo>
                  <a:pt x="117" y="92"/>
                  <a:pt x="468" y="389"/>
                  <a:pt x="702" y="552"/>
                </a:cubicBezTo>
                <a:cubicBezTo>
                  <a:pt x="936" y="715"/>
                  <a:pt x="1178" y="859"/>
                  <a:pt x="1404" y="978"/>
                </a:cubicBezTo>
                <a:cubicBezTo>
                  <a:pt x="1630" y="1097"/>
                  <a:pt x="1916" y="1213"/>
                  <a:pt x="2058" y="1266"/>
                </a:cubicBezTo>
                <a:cubicBezTo>
                  <a:pt x="2200" y="1319"/>
                  <a:pt x="2215" y="1290"/>
                  <a:pt x="2256" y="12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hu-HU" sz="2000" b="1">
              <a:solidFill>
                <a:srgbClr val="000000"/>
              </a:solidFill>
              <a:latin typeface="Times New Roman" charset="0"/>
              <a:ea typeface="Gulim" charset="0"/>
              <a:cs typeface="Gulim" charset="0"/>
            </a:endParaRPr>
          </a:p>
        </p:txBody>
      </p:sp>
      <p:sp>
        <p:nvSpPr>
          <p:cNvPr id="576523" name="Text Box 23"/>
          <p:cNvSpPr txBox="1">
            <a:spLocks noChangeArrowheads="1"/>
          </p:cNvSpPr>
          <p:nvPr/>
        </p:nvSpPr>
        <p:spPr bwMode="auto">
          <a:xfrm>
            <a:off x="116417" y="5205382"/>
            <a:ext cx="571500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ea typeface="Gulim" charset="0"/>
                <a:cs typeface="Gulim" charset="0"/>
              </a:rPr>
              <a:t>Albert, </a:t>
            </a:r>
            <a:r>
              <a:rPr lang="en-US" sz="2000" dirty="0" err="1">
                <a:solidFill>
                  <a:srgbClr val="000000"/>
                </a:solidFill>
                <a:ea typeface="Gulim" charset="0"/>
                <a:cs typeface="Gulim" charset="0"/>
              </a:rPr>
              <a:t>Jeong</a:t>
            </a:r>
            <a:r>
              <a:rPr lang="en-US" sz="2000" dirty="0">
                <a:solidFill>
                  <a:srgbClr val="000000"/>
                </a:solidFill>
                <a:ea typeface="Gulim" charset="0"/>
                <a:cs typeface="Gulim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a typeface="Gulim" charset="0"/>
                <a:cs typeface="Gulim" charset="0"/>
              </a:rPr>
              <a:t>Barabási</a:t>
            </a:r>
            <a:r>
              <a:rPr lang="en-US" sz="2000" dirty="0">
                <a:solidFill>
                  <a:srgbClr val="000000"/>
                </a:solidFill>
                <a:ea typeface="Gulim" charset="0"/>
                <a:cs typeface="Gulim" charset="0"/>
              </a:rPr>
              <a:t>, </a:t>
            </a:r>
            <a:r>
              <a:rPr lang="en-US" sz="2000" i="1" dirty="0">
                <a:solidFill>
                  <a:srgbClr val="000000"/>
                </a:solidFill>
                <a:ea typeface="Gulim" charset="0"/>
                <a:cs typeface="Gulim" charset="0"/>
              </a:rPr>
              <a:t>Nature </a:t>
            </a:r>
            <a:r>
              <a:rPr lang="en-US" sz="2000" b="1" dirty="0">
                <a:solidFill>
                  <a:srgbClr val="000000"/>
                </a:solidFill>
                <a:ea typeface="Gulim" charset="0"/>
                <a:cs typeface="Gulim" charset="0"/>
              </a:rPr>
              <a:t>406</a:t>
            </a:r>
            <a:r>
              <a:rPr lang="en-US" sz="2000" dirty="0">
                <a:solidFill>
                  <a:srgbClr val="000000"/>
                </a:solidFill>
                <a:ea typeface="Gulim" charset="0"/>
                <a:cs typeface="Gulim" charset="0"/>
              </a:rPr>
              <a:t> 378 (2000)</a:t>
            </a:r>
            <a:endParaRPr lang="en-US" sz="2000" b="1" dirty="0">
              <a:solidFill>
                <a:srgbClr val="000000"/>
              </a:solidFill>
              <a:latin typeface="Times New Roman" charset="0"/>
              <a:ea typeface="Gulim" charset="0"/>
              <a:cs typeface="Gulim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6401" y="772055"/>
            <a:ext cx="42037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00FF"/>
                </a:solidFill>
              </a:rPr>
              <a:t>Scale-free networks do not appear to break apart under random failures. </a:t>
            </a:r>
          </a:p>
          <a:p>
            <a:r>
              <a:rPr lang="hu-HU" sz="1600" dirty="0" smtClean="0"/>
              <a:t>Reason: the hubs. </a:t>
            </a:r>
          </a:p>
          <a:p>
            <a:r>
              <a:rPr lang="hu-HU" sz="1600" dirty="0" smtClean="0"/>
              <a:t>The likelihood of removing a hub is small. </a:t>
            </a:r>
            <a:endParaRPr lang="hu-HU" sz="1600" dirty="0"/>
          </a:p>
        </p:txBody>
      </p:sp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5638800" y="5400675"/>
            <a:ext cx="3429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900" b="1" dirty="0">
                <a:solidFill>
                  <a:schemeClr val="bg1">
                    <a:lumMod val="6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Network Science: </a:t>
            </a:r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Robustness Cascades </a:t>
            </a:r>
            <a:r>
              <a:rPr lang="en-US" sz="600" i="1" dirty="0" smtClean="0">
                <a:solidFill>
                  <a:schemeClr val="bg1">
                    <a:lumMod val="6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endParaRPr lang="en-US" sz="600" i="1" dirty="0">
              <a:solidFill>
                <a:schemeClr val="bg1">
                  <a:lumMod val="6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 bwMode="auto">
          <a:xfrm>
            <a:off x="0" y="152400"/>
            <a:ext cx="9144000" cy="4191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r>
              <a:rPr lang="en-US" sz="2000" b="1" dirty="0" smtClean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ROBUSTNESS OF SCALE-FREE NETWORKS</a:t>
            </a:r>
            <a:endParaRPr lang="en-US" sz="2000" b="1" i="1" baseline="-25000" dirty="0">
              <a:solidFill>
                <a:srgbClr val="F2F2F2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765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5765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6524"/>
                  </p:tgtEl>
                </p:cond>
              </p:nextCondLst>
            </p:seq>
            <p:vide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76524"/>
                </p:tgtEl>
              </p:cMediaNode>
            </p:video>
          </p:childTnLst>
        </p:cTn>
      </p:par>
    </p:tnLst>
    <p:bldLst>
      <p:bldP spid="270354" grpId="0" animBg="1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6" y="772058"/>
            <a:ext cx="5829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00FF"/>
                </a:solidFill>
              </a:rPr>
              <a:t> Scale-free networks do not appear to break apart under random failures.   </a:t>
            </a:r>
            <a:r>
              <a:rPr lang="hu-HU" sz="1600" dirty="0" smtClean="0"/>
              <a:t>Why is that?</a:t>
            </a:r>
            <a:endParaRPr lang="hu-HU" sz="1600" dirty="0"/>
          </a:p>
        </p:txBody>
      </p:sp>
      <p:graphicFrame>
        <p:nvGraphicFramePr>
          <p:cNvPr id="70661" name="Object 4"/>
          <p:cNvGraphicFramePr>
            <a:graphicFrameLocks noChangeAspect="1"/>
          </p:cNvGraphicFramePr>
          <p:nvPr/>
        </p:nvGraphicFramePr>
        <p:xfrm>
          <a:off x="298451" y="1624106"/>
          <a:ext cx="6318250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274" name="Equation" r:id="rId4" imgW="3505200" imgH="469900" progId="Equation.3">
                  <p:embed/>
                </p:oleObj>
              </mc:Choice>
              <mc:Fallback>
                <p:oleObj name="Equation" r:id="rId4" imgW="35052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451" y="1624106"/>
                        <a:ext cx="6318250" cy="722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5093" name="Object 5"/>
          <p:cNvGraphicFramePr>
            <a:graphicFrameLocks noChangeAspect="1"/>
          </p:cNvGraphicFramePr>
          <p:nvPr/>
        </p:nvGraphicFramePr>
        <p:xfrm>
          <a:off x="7003524" y="1624106"/>
          <a:ext cx="17875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275" name="Equation" r:id="rId6" imgW="990600" imgH="330200" progId="Equation.3">
                  <p:embed/>
                </p:oleObj>
              </mc:Choice>
              <mc:Fallback>
                <p:oleObj name="Equation" r:id="rId6" imgW="990600" imgH="330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3524" y="1624106"/>
                        <a:ext cx="1787525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6"/>
          <p:cNvGraphicFramePr>
            <a:graphicFrameLocks noChangeAspect="1"/>
          </p:cNvGraphicFramePr>
          <p:nvPr/>
        </p:nvGraphicFramePr>
        <p:xfrm>
          <a:off x="276231" y="2321019"/>
          <a:ext cx="5037137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276" name="Equation" r:id="rId8" imgW="2794000" imgH="381000" progId="Equation.3">
                  <p:embed/>
                </p:oleObj>
              </mc:Choice>
              <mc:Fallback>
                <p:oleObj name="Equation" r:id="rId8" imgW="27940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31" y="2321019"/>
                        <a:ext cx="5037137" cy="569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5095" name="Object 6"/>
          <p:cNvGraphicFramePr>
            <a:graphicFrameLocks noChangeAspect="1"/>
          </p:cNvGraphicFramePr>
          <p:nvPr/>
        </p:nvGraphicFramePr>
        <p:xfrm>
          <a:off x="6763791" y="622300"/>
          <a:ext cx="1935163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277" name="Equation" r:id="rId10" imgW="1066800" imgH="698500" progId="Equation.3">
                  <p:embed/>
                </p:oleObj>
              </mc:Choice>
              <mc:Fallback>
                <p:oleObj name="Equation" r:id="rId10" imgW="1066800" imgH="698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3791" y="622300"/>
                        <a:ext cx="1935163" cy="1054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8"/>
          <p:cNvGraphicFramePr>
            <a:graphicFrameLocks noChangeAspect="1"/>
          </p:cNvGraphicFramePr>
          <p:nvPr/>
        </p:nvGraphicFramePr>
        <p:xfrm>
          <a:off x="22225" y="3611632"/>
          <a:ext cx="3138488" cy="534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278" name="Equation" r:id="rId12" imgW="2044700" imgH="419100" progId="Equation.3">
                  <p:embed/>
                </p:oleObj>
              </mc:Choice>
              <mc:Fallback>
                <p:oleObj name="Equation" r:id="rId12" imgW="20447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25" y="3611632"/>
                        <a:ext cx="3138488" cy="5341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9"/>
          <p:cNvGraphicFramePr>
            <a:graphicFrameLocks noChangeAspect="1"/>
          </p:cNvGraphicFramePr>
          <p:nvPr/>
        </p:nvGraphicFramePr>
        <p:xfrm>
          <a:off x="3944943" y="2990917"/>
          <a:ext cx="4835525" cy="527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279" name="Equation" r:id="rId14" imgW="3187700" imgH="419100" progId="Equation.3">
                  <p:embed/>
                </p:oleObj>
              </mc:Choice>
              <mc:Fallback>
                <p:oleObj name="Equation" r:id="rId14" imgW="31877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4943" y="2990917"/>
                        <a:ext cx="4835525" cy="5277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0"/>
          <p:cNvGraphicFramePr>
            <a:graphicFrameLocks noChangeAspect="1"/>
          </p:cNvGraphicFramePr>
          <p:nvPr/>
        </p:nvGraphicFramePr>
        <p:xfrm>
          <a:off x="3592519" y="3660746"/>
          <a:ext cx="5856287" cy="532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280" name="Equation" r:id="rId16" imgW="3835400" imgH="419100" progId="Equation.3">
                  <p:embed/>
                </p:oleObj>
              </mc:Choice>
              <mc:Fallback>
                <p:oleObj name="Equation" r:id="rId16" imgW="38354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2519" y="3660746"/>
                        <a:ext cx="5856287" cy="5326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1"/>
          <p:cNvGraphicFramePr>
            <a:graphicFrameLocks noChangeAspect="1"/>
          </p:cNvGraphicFramePr>
          <p:nvPr/>
        </p:nvGraphicFramePr>
        <p:xfrm>
          <a:off x="3646495" y="4339116"/>
          <a:ext cx="5205411" cy="532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281" name="Equation" r:id="rId18" imgW="3403600" imgH="419100" progId="Equation.3">
                  <p:embed/>
                </p:oleObj>
              </mc:Choice>
              <mc:Fallback>
                <p:oleObj name="Equation" r:id="rId18" imgW="34036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6495" y="4339116"/>
                        <a:ext cx="5205411" cy="5321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5638800" y="5400675"/>
            <a:ext cx="3429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900" b="1" dirty="0">
                <a:solidFill>
                  <a:schemeClr val="bg1">
                    <a:lumMod val="6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Network Science: </a:t>
            </a:r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Robustness Cascades </a:t>
            </a:r>
            <a:r>
              <a:rPr lang="en-US" sz="600" i="1" dirty="0" smtClean="0">
                <a:solidFill>
                  <a:schemeClr val="bg1">
                    <a:lumMod val="6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endParaRPr lang="en-US" sz="600" i="1" dirty="0">
              <a:solidFill>
                <a:schemeClr val="bg1">
                  <a:lumMod val="6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 bwMode="auto">
          <a:xfrm>
            <a:off x="0" y="152400"/>
            <a:ext cx="9144000" cy="4191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r>
              <a:rPr lang="en-US" sz="2000" b="1" dirty="0" smtClean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ROBUSTNESS OF SCALE-FREE NETWORKS</a:t>
            </a:r>
            <a:endParaRPr lang="en-US" sz="2000" b="1" i="1" baseline="-25000" dirty="0">
              <a:solidFill>
                <a:srgbClr val="F2F2F2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726180" y="2321019"/>
            <a:ext cx="28346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333500" y="2990917"/>
            <a:ext cx="397986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313368" y="2430780"/>
            <a:ext cx="698812" cy="460152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Left Brace 11"/>
          <p:cNvSpPr/>
          <p:nvPr/>
        </p:nvSpPr>
        <p:spPr>
          <a:xfrm>
            <a:off x="6515215" y="672352"/>
            <a:ext cx="248576" cy="1080247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944943" y="1287780"/>
            <a:ext cx="2318697" cy="152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5095" name="Object 6"/>
          <p:cNvGraphicFramePr>
            <a:graphicFrameLocks noChangeAspect="1"/>
          </p:cNvGraphicFramePr>
          <p:nvPr/>
        </p:nvGraphicFramePr>
        <p:xfrm>
          <a:off x="685806" y="774306"/>
          <a:ext cx="2009013" cy="719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286" name="Equation" r:id="rId4" imgW="825500" imgH="355600" progId="Equation.3">
                  <p:embed/>
                </p:oleObj>
              </mc:Choice>
              <mc:Fallback>
                <p:oleObj name="Equation" r:id="rId4" imgW="8255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6" y="774306"/>
                        <a:ext cx="2009013" cy="7199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8"/>
          <p:cNvGraphicFramePr>
            <a:graphicFrameLocks noChangeAspect="1"/>
          </p:cNvGraphicFramePr>
          <p:nvPr/>
        </p:nvGraphicFramePr>
        <p:xfrm>
          <a:off x="3648355" y="606028"/>
          <a:ext cx="5368651" cy="1056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287" name="Equation" r:id="rId6" imgW="2819400" imgH="673100" progId="Equation.3">
                  <p:embed/>
                </p:oleObj>
              </mc:Choice>
              <mc:Fallback>
                <p:oleObj name="Equation" r:id="rId6" imgW="2819400" imgH="673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8355" y="606028"/>
                        <a:ext cx="5368651" cy="10564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-25400" y="2273300"/>
            <a:ext cx="8176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γ&gt;3:  </a:t>
            </a:r>
            <a:r>
              <a:rPr lang="hu-HU" i="1" dirty="0" smtClean="0"/>
              <a:t>κ</a:t>
            </a:r>
            <a:r>
              <a:rPr lang="hu-HU" dirty="0" smtClean="0"/>
              <a:t> is finite, so the network will break apart at a finite f</a:t>
            </a:r>
            <a:r>
              <a:rPr lang="hu-HU" baseline="-25000" dirty="0" smtClean="0"/>
              <a:t>c</a:t>
            </a:r>
            <a:r>
              <a:rPr lang="hu-HU" dirty="0" smtClean="0"/>
              <a:t> that depens on K</a:t>
            </a:r>
            <a:r>
              <a:rPr lang="hu-HU" baseline="-25000" dirty="0" smtClean="0"/>
              <a:t>min</a:t>
            </a:r>
            <a:endParaRPr lang="hu-HU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-38100" y="2795035"/>
            <a:ext cx="852447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γ&lt;3:  </a:t>
            </a:r>
            <a:r>
              <a:rPr lang="hu-HU" i="1" dirty="0" smtClean="0"/>
              <a:t>κ</a:t>
            </a:r>
            <a:r>
              <a:rPr lang="hu-HU" dirty="0" smtClean="0"/>
              <a:t> diverges in the N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∞ limit</a:t>
            </a:r>
            <a:r>
              <a:rPr lang="hu-HU" dirty="0" smtClean="0"/>
              <a:t>, so f</a:t>
            </a:r>
            <a:r>
              <a:rPr lang="hu-HU" baseline="-25000" dirty="0" smtClean="0"/>
              <a:t>c</a:t>
            </a:r>
            <a:r>
              <a:rPr lang="hu-HU" dirty="0" smtClean="0"/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1 !!!</a:t>
            </a:r>
            <a:endParaRPr lang="hu-HU" dirty="0" smtClean="0">
              <a:sym typeface="Wingdings"/>
            </a:endParaRPr>
          </a:p>
          <a:p>
            <a:r>
              <a:rPr lang="hu-HU" baseline="-25000" dirty="0" smtClean="0">
                <a:sym typeface="Wingdings"/>
              </a:rPr>
              <a:t>	</a:t>
            </a:r>
            <a:r>
              <a:rPr lang="hu-HU" dirty="0" smtClean="0">
                <a:sym typeface="Wingdings"/>
              </a:rPr>
              <a:t>for an infinite system one needs to remove all the nodes to break the system.</a:t>
            </a:r>
          </a:p>
          <a:p>
            <a:endParaRPr lang="hu-HU" dirty="0" smtClean="0">
              <a:sym typeface="Wingdings"/>
            </a:endParaRPr>
          </a:p>
          <a:p>
            <a:r>
              <a:rPr lang="hu-HU" sz="1600" dirty="0" smtClean="0">
                <a:sym typeface="Wingdings"/>
              </a:rPr>
              <a:t>For a finite system, there is a finite but large </a:t>
            </a:r>
            <a:r>
              <a:rPr lang="hu-HU" sz="1600" dirty="0" smtClean="0"/>
              <a:t>f</a:t>
            </a:r>
            <a:r>
              <a:rPr lang="hu-HU" sz="1600" baseline="-25000" dirty="0" smtClean="0"/>
              <a:t>c </a:t>
            </a:r>
            <a:r>
              <a:rPr lang="hu-HU" sz="1600" dirty="0" smtClean="0"/>
              <a:t>that scales with the system size as:</a:t>
            </a:r>
            <a:r>
              <a:rPr lang="hu-HU" sz="1600" dirty="0" smtClean="0">
                <a:sym typeface="Wingdings"/>
              </a:rPr>
              <a:t> </a:t>
            </a:r>
          </a:p>
        </p:txBody>
      </p:sp>
      <p:graphicFrame>
        <p:nvGraphicFramePr>
          <p:cNvPr id="346122" name="Object 10"/>
          <p:cNvGraphicFramePr>
            <a:graphicFrameLocks noChangeAspect="1"/>
          </p:cNvGraphicFramePr>
          <p:nvPr/>
        </p:nvGraphicFramePr>
        <p:xfrm>
          <a:off x="2694816" y="1662510"/>
          <a:ext cx="17875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288" name="Equation" r:id="rId8" imgW="990600" imgH="330200" progId="Equation.3">
                  <p:embed/>
                </p:oleObj>
              </mc:Choice>
              <mc:Fallback>
                <p:oleObj name="Equation" r:id="rId8" imgW="990600" imgH="330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4816" y="1662510"/>
                        <a:ext cx="1787525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1"/>
          <p:cNvGraphicFramePr>
            <a:graphicFrameLocks noChangeAspect="1"/>
          </p:cNvGraphicFramePr>
          <p:nvPr/>
        </p:nvGraphicFramePr>
        <p:xfrm>
          <a:off x="7466013" y="3448050"/>
          <a:ext cx="1684338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289" name="Equation" r:id="rId10" imgW="889000" imgH="279400" progId="Equation.3">
                  <p:embed/>
                </p:oleObj>
              </mc:Choice>
              <mc:Fallback>
                <p:oleObj name="Equation" r:id="rId10" imgW="8890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6013" y="3448050"/>
                        <a:ext cx="1684338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52400" y="4140200"/>
            <a:ext cx="9740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00FF"/>
                </a:solidFill>
              </a:rPr>
              <a:t>Internet</a:t>
            </a:r>
            <a:r>
              <a:rPr lang="hu-HU" dirty="0" smtClean="0"/>
              <a:t>: Router level map, N=228,263; γ=2.1±0.1;    </a:t>
            </a:r>
            <a:r>
              <a:rPr lang="hu-HU" i="1" dirty="0" smtClean="0"/>
              <a:t>κ=28		</a:t>
            </a:r>
            <a:r>
              <a:rPr lang="en-US" i="1" dirty="0" err="1" smtClean="0">
                <a:sym typeface="Wingdings"/>
              </a:rPr>
              <a:t></a:t>
            </a:r>
            <a:r>
              <a:rPr lang="en-US" i="1" dirty="0" smtClean="0">
                <a:sym typeface="Wingdings"/>
              </a:rPr>
              <a:t>	 </a:t>
            </a:r>
            <a:r>
              <a:rPr lang="en-US" b="1" i="1" dirty="0" err="1" smtClean="0">
                <a:solidFill>
                  <a:srgbClr val="FF0000"/>
                </a:solidFill>
                <a:sym typeface="Wingdings"/>
              </a:rPr>
              <a:t>f</a:t>
            </a:r>
            <a:r>
              <a:rPr lang="en-US" b="1" i="1" baseline="-25000" dirty="0" err="1" smtClean="0">
                <a:solidFill>
                  <a:srgbClr val="FF0000"/>
                </a:solidFill>
                <a:sym typeface="Wingdings"/>
              </a:rPr>
              <a:t>c</a:t>
            </a:r>
            <a:r>
              <a:rPr lang="en-US" b="1" i="1" dirty="0" smtClean="0">
                <a:solidFill>
                  <a:srgbClr val="FF0000"/>
                </a:solidFill>
                <a:sym typeface="Wingdings"/>
              </a:rPr>
              <a:t>=0.962</a:t>
            </a:r>
          </a:p>
          <a:p>
            <a:r>
              <a:rPr lang="hu-HU" i="1" dirty="0" smtClean="0"/>
              <a:t>	</a:t>
            </a:r>
          </a:p>
          <a:p>
            <a:r>
              <a:rPr lang="hu-HU" i="1" dirty="0" smtClean="0"/>
              <a:t>		     AS  </a:t>
            </a:r>
            <a:r>
              <a:rPr lang="hu-HU" dirty="0" smtClean="0"/>
              <a:t>level map, N=  11,164; γ=2.1±0.1;    </a:t>
            </a:r>
            <a:r>
              <a:rPr lang="hu-HU" i="1" dirty="0" smtClean="0"/>
              <a:t>κ=264	</a:t>
            </a:r>
            <a:r>
              <a:rPr lang="en-US" i="1" dirty="0" err="1" smtClean="0">
                <a:sym typeface="Wingdings"/>
              </a:rPr>
              <a:t></a:t>
            </a:r>
            <a:r>
              <a:rPr lang="en-US" i="1" dirty="0" smtClean="0">
                <a:sym typeface="Wingdings"/>
              </a:rPr>
              <a:t> 	 </a:t>
            </a:r>
            <a:r>
              <a:rPr lang="en-US" b="1" i="1" dirty="0" err="1" smtClean="0">
                <a:solidFill>
                  <a:srgbClr val="FF0000"/>
                </a:solidFill>
                <a:sym typeface="Wingdings"/>
              </a:rPr>
              <a:t>f</a:t>
            </a:r>
            <a:r>
              <a:rPr lang="en-US" b="1" i="1" baseline="-25000" dirty="0" err="1" smtClean="0">
                <a:solidFill>
                  <a:srgbClr val="FF0000"/>
                </a:solidFill>
                <a:sym typeface="Wingdings"/>
              </a:rPr>
              <a:t>c</a:t>
            </a:r>
            <a:r>
              <a:rPr lang="en-US" b="1" i="1" dirty="0" smtClean="0">
                <a:solidFill>
                  <a:srgbClr val="FF0000"/>
                </a:solidFill>
                <a:sym typeface="Wingdings"/>
              </a:rPr>
              <a:t>=0.996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5638800" y="5400675"/>
            <a:ext cx="3429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900" b="1" dirty="0">
                <a:solidFill>
                  <a:schemeClr val="bg1">
                    <a:lumMod val="6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Network Science: </a:t>
            </a:r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Robustness Cascades </a:t>
            </a:r>
            <a:r>
              <a:rPr lang="en-US" sz="600" i="1" dirty="0" smtClean="0">
                <a:solidFill>
                  <a:schemeClr val="bg1">
                    <a:lumMod val="6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endParaRPr lang="en-US" sz="600" i="1" dirty="0">
              <a:solidFill>
                <a:schemeClr val="bg1">
                  <a:lumMod val="6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 bwMode="auto">
          <a:xfrm>
            <a:off x="0" y="152400"/>
            <a:ext cx="9144000" cy="4191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r>
              <a:rPr lang="en-US" sz="2000" b="1" dirty="0" smtClean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ROBUSTNESS OF SCALE-FREE NETWORKS</a:t>
            </a:r>
            <a:endParaRPr lang="en-US" sz="2000" b="1" i="1" baseline="-25000" dirty="0">
              <a:solidFill>
                <a:srgbClr val="F2F2F2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0" name="Picture 2" descr="fig33_AB"/>
          <p:cNvPicPr>
            <a:picLocks noChangeAspect="1" noChangeArrowheads="1"/>
          </p:cNvPicPr>
          <p:nvPr/>
        </p:nvPicPr>
        <p:blipFill>
          <a:blip r:embed="rId4"/>
          <a:srcRect t="37180"/>
          <a:stretch>
            <a:fillRect/>
          </a:stretch>
        </p:blipFill>
        <p:spPr bwMode="auto">
          <a:xfrm>
            <a:off x="4168782" y="952500"/>
            <a:ext cx="4594225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2" name="Text Box 4"/>
          <p:cNvSpPr txBox="1">
            <a:spLocks noChangeArrowheads="1"/>
          </p:cNvSpPr>
          <p:nvPr/>
        </p:nvSpPr>
        <p:spPr bwMode="auto">
          <a:xfrm>
            <a:off x="609606" y="4745504"/>
            <a:ext cx="739176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dirty="0">
                <a:solidFill>
                  <a:srgbClr val="0066FF"/>
                </a:solidFill>
              </a:rPr>
              <a:t>Infinite scale-free networks with           do not break down under </a:t>
            </a:r>
          </a:p>
          <a:p>
            <a:pPr eaLnBrk="0" hangingPunct="0"/>
            <a:r>
              <a:rPr lang="en-US" sz="2000" dirty="0">
                <a:solidFill>
                  <a:srgbClr val="0066FF"/>
                </a:solidFill>
              </a:rPr>
              <a:t>random node </a:t>
            </a:r>
            <a:r>
              <a:rPr lang="en-US" sz="2000" dirty="0" smtClean="0">
                <a:solidFill>
                  <a:srgbClr val="0066FF"/>
                </a:solidFill>
              </a:rPr>
              <a:t>failures.</a:t>
            </a:r>
          </a:p>
        </p:txBody>
      </p:sp>
      <p:sp>
        <p:nvSpPr>
          <p:cNvPr id="30733" name="Text Box 5"/>
          <p:cNvSpPr txBox="1">
            <a:spLocks noChangeArrowheads="1"/>
          </p:cNvSpPr>
          <p:nvPr/>
        </p:nvSpPr>
        <p:spPr bwMode="auto">
          <a:xfrm>
            <a:off x="609600" y="1206501"/>
            <a:ext cx="35490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/>
              <a:t>Scale-free random graph with</a:t>
            </a:r>
            <a:endParaRPr lang="en-US" sz="2400">
              <a:latin typeface="Times New Roman" charset="0"/>
            </a:endParaRPr>
          </a:p>
        </p:txBody>
      </p:sp>
      <p:graphicFrame>
        <p:nvGraphicFramePr>
          <p:cNvPr id="30722" name="Object 6"/>
          <p:cNvGraphicFramePr>
            <a:graphicFrameLocks noChangeAspect="1"/>
          </p:cNvGraphicFramePr>
          <p:nvPr/>
        </p:nvGraphicFramePr>
        <p:xfrm>
          <a:off x="533400" y="2159001"/>
          <a:ext cx="2673350" cy="750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322" name="Equation" r:id="rId5" imgW="1803240" imgH="609480" progId="Equation.3">
                  <p:embed/>
                </p:oleObj>
              </mc:Choice>
              <mc:Fallback>
                <p:oleObj name="Equation" r:id="rId5" imgW="180324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159001"/>
                        <a:ext cx="2673350" cy="7500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3" name="Object 7"/>
          <p:cNvGraphicFramePr>
            <a:graphicFrameLocks noChangeAspect="1"/>
          </p:cNvGraphicFramePr>
          <p:nvPr/>
        </p:nvGraphicFramePr>
        <p:xfrm>
          <a:off x="654050" y="1651000"/>
          <a:ext cx="3536950" cy="345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323" name="Equation" r:id="rId7" imgW="1942920" imgH="228600" progId="Equation.3">
                  <p:embed/>
                </p:oleObj>
              </mc:Choice>
              <mc:Fallback>
                <p:oleObj name="Equation" r:id="rId7" imgW="19429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050" y="1651000"/>
                        <a:ext cx="3536950" cy="3452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4" name="Object 8"/>
          <p:cNvGraphicFramePr>
            <a:graphicFrameLocks noChangeAspect="1"/>
          </p:cNvGraphicFramePr>
          <p:nvPr/>
        </p:nvGraphicFramePr>
        <p:xfrm>
          <a:off x="6172200" y="1905000"/>
          <a:ext cx="700088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324" name="Equation" r:id="rId9" imgW="482400" imgH="203040" progId="Equation.3">
                  <p:embed/>
                </p:oleObj>
              </mc:Choice>
              <mc:Fallback>
                <p:oleObj name="Equation" r:id="rId9" imgW="4824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1905000"/>
                        <a:ext cx="700088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5" name="Object 9"/>
          <p:cNvGraphicFramePr>
            <a:graphicFrameLocks noChangeAspect="1"/>
          </p:cNvGraphicFramePr>
          <p:nvPr/>
        </p:nvGraphicFramePr>
        <p:xfrm>
          <a:off x="5105400" y="2984500"/>
          <a:ext cx="700088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325" name="Equation" r:id="rId11" imgW="482400" imgH="203040" progId="Equation.3">
                  <p:embed/>
                </p:oleObj>
              </mc:Choice>
              <mc:Fallback>
                <p:oleObj name="Equation" r:id="rId11" imgW="4824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984500"/>
                        <a:ext cx="700088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6" name="Object 10"/>
          <p:cNvGraphicFramePr>
            <a:graphicFrameLocks noChangeAspect="1"/>
          </p:cNvGraphicFramePr>
          <p:nvPr/>
        </p:nvGraphicFramePr>
        <p:xfrm>
          <a:off x="6324600" y="3175000"/>
          <a:ext cx="719138" cy="215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326" name="Equation" r:id="rId13" imgW="495000" imgH="177480" progId="Equation.3">
                  <p:embed/>
                </p:oleObj>
              </mc:Choice>
              <mc:Fallback>
                <p:oleObj name="Equation" r:id="rId13" imgW="4950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3175000"/>
                        <a:ext cx="719138" cy="2156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7" name="Object 11"/>
          <p:cNvGraphicFramePr>
            <a:graphicFrameLocks noChangeAspect="1"/>
          </p:cNvGraphicFramePr>
          <p:nvPr/>
        </p:nvGraphicFramePr>
        <p:xfrm>
          <a:off x="7086607" y="2667000"/>
          <a:ext cx="828675" cy="215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327" name="Equation" r:id="rId15" imgW="571320" imgH="177480" progId="Equation.3">
                  <p:embed/>
                </p:oleObj>
              </mc:Choice>
              <mc:Fallback>
                <p:oleObj name="Equation" r:id="rId15" imgW="5713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7" y="2667000"/>
                        <a:ext cx="828675" cy="2156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8" name="Object 12"/>
          <p:cNvGraphicFramePr>
            <a:graphicFrameLocks noChangeAspect="1"/>
          </p:cNvGraphicFramePr>
          <p:nvPr/>
        </p:nvGraphicFramePr>
        <p:xfrm>
          <a:off x="4273550" y="4796307"/>
          <a:ext cx="679450" cy="313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328" name="Equation" r:id="rId17" imgW="368280" imgH="203040" progId="Equation.3">
                  <p:embed/>
                </p:oleObj>
              </mc:Choice>
              <mc:Fallback>
                <p:oleObj name="Equation" r:id="rId17" imgW="368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3550" y="4796307"/>
                        <a:ext cx="679450" cy="3135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4" name="Text Box 13"/>
          <p:cNvSpPr txBox="1">
            <a:spLocks noChangeArrowheads="1"/>
          </p:cNvSpPr>
          <p:nvPr/>
        </p:nvSpPr>
        <p:spPr bwMode="auto">
          <a:xfrm>
            <a:off x="381001" y="3683000"/>
            <a:ext cx="44010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/>
              <a:t>Cohen et al., Phys. Rev. Lett. 85, 4626 (2000).</a:t>
            </a:r>
          </a:p>
        </p:txBody>
      </p:sp>
      <p:sp>
        <p:nvSpPr>
          <p:cNvPr id="30735" name="Line 14"/>
          <p:cNvSpPr>
            <a:spLocks noChangeShapeType="1"/>
          </p:cNvSpPr>
          <p:nvPr/>
        </p:nvSpPr>
        <p:spPr bwMode="auto">
          <a:xfrm>
            <a:off x="4953000" y="1397000"/>
            <a:ext cx="3048000" cy="20955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hu-HU"/>
          </a:p>
        </p:txBody>
      </p:sp>
      <p:graphicFrame>
        <p:nvGraphicFramePr>
          <p:cNvPr id="30729" name="Object 15"/>
          <p:cNvGraphicFramePr>
            <a:graphicFrameLocks noChangeAspect="1"/>
          </p:cNvGraphicFramePr>
          <p:nvPr/>
        </p:nvGraphicFramePr>
        <p:xfrm>
          <a:off x="609600" y="2857501"/>
          <a:ext cx="3733800" cy="773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329" name="Equation" r:id="rId19" imgW="2450880" imgH="609480" progId="Equation.3">
                  <p:embed/>
                </p:oleObj>
              </mc:Choice>
              <mc:Fallback>
                <p:oleObj name="Equation" r:id="rId19" imgW="245088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857501"/>
                        <a:ext cx="3733800" cy="7739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5638800" y="5400675"/>
            <a:ext cx="3429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900" b="1" dirty="0">
                <a:solidFill>
                  <a:schemeClr val="bg1">
                    <a:lumMod val="6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Network Science: </a:t>
            </a:r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Robustness Cascades </a:t>
            </a:r>
            <a:r>
              <a:rPr lang="en-US" sz="600" i="1" dirty="0" smtClean="0">
                <a:solidFill>
                  <a:schemeClr val="bg1">
                    <a:lumMod val="6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endParaRPr lang="en-US" sz="600" i="1" dirty="0">
              <a:solidFill>
                <a:schemeClr val="bg1">
                  <a:lumMod val="6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 bwMode="auto">
          <a:xfrm>
            <a:off x="0" y="152400"/>
            <a:ext cx="9144000" cy="4191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r>
              <a:rPr lang="en-US" sz="2000" b="1" dirty="0" smtClean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NUMERICAL EVIDENCE</a:t>
            </a:r>
            <a:endParaRPr lang="en-US" sz="2000" b="1" i="1" baseline="-25000" dirty="0">
              <a:solidFill>
                <a:srgbClr val="F2F2F2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51319" y="1134117"/>
            <a:ext cx="9042143" cy="656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1600" i="1" dirty="0" smtClean="0">
                <a:solidFill>
                  <a:srgbClr val="0000FF"/>
                </a:solidFill>
              </a:rPr>
              <a:t>S: size of the giant component, f fraction of randomly removed nodes, not damage for f&lt;f</a:t>
            </a:r>
            <a:r>
              <a:rPr lang="en-US" sz="1600" i="1" baseline="-25000" dirty="0" smtClean="0">
                <a:solidFill>
                  <a:srgbClr val="0000FF"/>
                </a:solidFill>
              </a:rPr>
              <a:t>c</a:t>
            </a:r>
            <a:endParaRPr lang="en-US" sz="1600" baseline="-25000" dirty="0" smtClean="0"/>
          </a:p>
          <a:p>
            <a:pPr eaLnBrk="0" hangingPunct="0">
              <a:lnSpc>
                <a:spcPct val="120000"/>
              </a:lnSpc>
            </a:pPr>
            <a:endParaRPr lang="en-US" sz="1600" dirty="0" smtClean="0">
              <a:solidFill>
                <a:srgbClr val="6666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21666" y="1788005"/>
            <a:ext cx="52810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romanLcParenBoth"/>
            </a:pPr>
            <a:r>
              <a:rPr lang="hu-HU" dirty="0" smtClean="0"/>
              <a:t>γ&gt;4:   S≈f-f</a:t>
            </a:r>
            <a:r>
              <a:rPr lang="hu-HU" baseline="-25000" dirty="0" smtClean="0"/>
              <a:t>c </a:t>
            </a:r>
            <a:r>
              <a:rPr lang="hu-HU" dirty="0" smtClean="0"/>
              <a:t>(similar to that of a random graph)</a:t>
            </a:r>
          </a:p>
          <a:p>
            <a:pPr marL="342900" indent="-342900"/>
            <a:endParaRPr lang="hu-HU" dirty="0" smtClean="0"/>
          </a:p>
          <a:p>
            <a:pPr marL="342900" indent="-342900">
              <a:buAutoNum type="romanLcParenBoth"/>
            </a:pPr>
            <a:r>
              <a:rPr lang="hu-HU" dirty="0" smtClean="0"/>
              <a:t>3&gt;γ&gt;4: S≈(f-f</a:t>
            </a:r>
            <a:r>
              <a:rPr lang="hu-HU" baseline="-25000" dirty="0" smtClean="0"/>
              <a:t>c</a:t>
            </a:r>
            <a:r>
              <a:rPr lang="hu-HU" dirty="0" smtClean="0"/>
              <a:t>)</a:t>
            </a:r>
            <a:r>
              <a:rPr lang="hu-HU" baseline="30000" dirty="0" smtClean="0"/>
              <a:t>1/(γ-3)</a:t>
            </a:r>
          </a:p>
          <a:p>
            <a:pPr marL="342900" indent="-342900"/>
            <a:endParaRPr lang="hu-HU" baseline="30000" dirty="0" smtClean="0"/>
          </a:p>
          <a:p>
            <a:pPr marL="342900" indent="-342900">
              <a:buAutoNum type="romanLcParenBoth"/>
            </a:pPr>
            <a:r>
              <a:rPr lang="hu-HU" baseline="-25000" dirty="0" smtClean="0"/>
              <a:t> </a:t>
            </a:r>
            <a:r>
              <a:rPr lang="hu-HU" dirty="0" smtClean="0"/>
              <a:t>γ&lt;3: f</a:t>
            </a:r>
            <a:r>
              <a:rPr lang="hu-HU" baseline="-25000" dirty="0" smtClean="0"/>
              <a:t>c </a:t>
            </a:r>
            <a:r>
              <a:rPr lang="hu-HU" dirty="0" smtClean="0"/>
              <a:t>=0 and S≈f</a:t>
            </a:r>
            <a:r>
              <a:rPr lang="hu-HU" baseline="30000" dirty="0" smtClean="0"/>
              <a:t>1+1/(3-γ)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10" name="TextBox 9"/>
          <p:cNvSpPr txBox="1"/>
          <p:nvPr/>
        </p:nvSpPr>
        <p:spPr>
          <a:xfrm>
            <a:off x="437954" y="4360334"/>
            <a:ext cx="670808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R. Cohen, D. </a:t>
            </a:r>
            <a:r>
              <a:rPr lang="en-US" sz="1600" dirty="0" err="1" smtClean="0"/>
              <a:t>ben-Avraham</a:t>
            </a:r>
            <a:r>
              <a:rPr lang="en-US" sz="1600" dirty="0" smtClean="0"/>
              <a:t>, S. </a:t>
            </a:r>
            <a:r>
              <a:rPr lang="en-US" sz="1600" dirty="0" err="1" smtClean="0"/>
              <a:t>Havlin</a:t>
            </a:r>
            <a:r>
              <a:rPr lang="en-US" sz="1600" dirty="0" smtClean="0"/>
              <a:t>,</a:t>
            </a:r>
          </a:p>
          <a:p>
            <a:r>
              <a:rPr lang="en-US" sz="1600" dirty="0" smtClean="0"/>
              <a:t>Percolation critical exponents in scale-free networks </a:t>
            </a:r>
            <a:br>
              <a:rPr lang="en-US" sz="1600" dirty="0" smtClean="0"/>
            </a:br>
            <a:r>
              <a:rPr lang="en-US" sz="1600" dirty="0" smtClean="0"/>
              <a:t>Phys. Rev. E 66, 036113 (2002);</a:t>
            </a:r>
          </a:p>
          <a:p>
            <a:r>
              <a:rPr lang="en-US" sz="1600" dirty="0" smtClean="0"/>
              <a:t>See also: </a:t>
            </a:r>
            <a:r>
              <a:rPr lang="en-US" sz="1600" dirty="0" err="1" smtClean="0"/>
              <a:t>Dorogovtsev</a:t>
            </a:r>
            <a:r>
              <a:rPr lang="en-US" sz="1600" dirty="0" smtClean="0"/>
              <a:t> S, Lectures on Complex Networks, Oxford, pg44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5638800" y="5400675"/>
            <a:ext cx="3429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900" b="1" dirty="0">
                <a:solidFill>
                  <a:schemeClr val="bg1">
                    <a:lumMod val="6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Network Science: </a:t>
            </a:r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Robustness Cascades </a:t>
            </a:r>
            <a:r>
              <a:rPr lang="en-US" sz="600" i="1" dirty="0" smtClean="0">
                <a:solidFill>
                  <a:schemeClr val="bg1">
                    <a:lumMod val="6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endParaRPr lang="en-US" sz="600" i="1" dirty="0">
              <a:solidFill>
                <a:schemeClr val="bg1">
                  <a:lumMod val="6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0" y="152400"/>
            <a:ext cx="9144000" cy="4191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r>
              <a:rPr lang="en-US" sz="2000" b="1" dirty="0" smtClean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SIZE OF THE GIANT COMPONENT DURING RANDOM DAMAGE</a:t>
            </a:r>
            <a:r>
              <a:rPr lang="en-US" sz="1200" b="1" dirty="0" smtClean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50" b="1" dirty="0" smtClean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–WITHOUT PROOF-</a:t>
            </a:r>
            <a:endParaRPr lang="en-US" sz="1050" b="1" i="1" baseline="-25000" dirty="0">
              <a:solidFill>
                <a:srgbClr val="F2F2F2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49" name="Freeform 13"/>
          <p:cNvSpPr>
            <a:spLocks/>
          </p:cNvSpPr>
          <p:nvPr/>
        </p:nvSpPr>
        <p:spPr bwMode="auto">
          <a:xfrm>
            <a:off x="2895600" y="3344333"/>
            <a:ext cx="762000" cy="1714500"/>
          </a:xfrm>
          <a:custGeom>
            <a:avLst/>
            <a:gdLst>
              <a:gd name="T0" fmla="*/ 0 w 480"/>
              <a:gd name="T1" fmla="*/ 0 h 1296"/>
              <a:gd name="T2" fmla="*/ 2147483647 w 480"/>
              <a:gd name="T3" fmla="*/ 2147483647 h 1296"/>
              <a:gd name="T4" fmla="*/ 2147483647 w 480"/>
              <a:gd name="T5" fmla="*/ 2147483647 h 1296"/>
              <a:gd name="T6" fmla="*/ 0 60000 65536"/>
              <a:gd name="T7" fmla="*/ 0 60000 65536"/>
              <a:gd name="T8" fmla="*/ 0 60000 65536"/>
              <a:gd name="T9" fmla="*/ 0 w 480"/>
              <a:gd name="T10" fmla="*/ 0 h 1296"/>
              <a:gd name="T11" fmla="*/ 480 w 480"/>
              <a:gd name="T12" fmla="*/ 1296 h 12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1296">
                <a:moveTo>
                  <a:pt x="0" y="0"/>
                </a:moveTo>
                <a:cubicBezTo>
                  <a:pt x="56" y="420"/>
                  <a:pt x="112" y="840"/>
                  <a:pt x="192" y="1056"/>
                </a:cubicBezTo>
                <a:cubicBezTo>
                  <a:pt x="272" y="1272"/>
                  <a:pt x="376" y="1284"/>
                  <a:pt x="480" y="1296"/>
                </a:cubicBezTo>
              </a:path>
            </a:pathLst>
          </a:custGeom>
          <a:noFill/>
          <a:ln w="25400">
            <a:solidFill>
              <a:srgbClr val="FF33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hu-HU" sz="2000" b="1">
              <a:solidFill>
                <a:srgbClr val="000000"/>
              </a:solidFill>
              <a:latin typeface="Times New Roman" charset="0"/>
              <a:ea typeface="Gulim" charset="0"/>
              <a:cs typeface="Gulim" charset="0"/>
            </a:endParaRP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2454276" y="3098274"/>
            <a:ext cx="4311650" cy="2477822"/>
            <a:chOff x="1792" y="1002"/>
            <a:chExt cx="2716" cy="1873"/>
          </a:xfrm>
        </p:grpSpPr>
        <p:sp>
          <p:nvSpPr>
            <p:cNvPr id="576526" name="Line 3"/>
            <p:cNvSpPr>
              <a:spLocks noChangeShapeType="1"/>
            </p:cNvSpPr>
            <p:nvPr/>
          </p:nvSpPr>
          <p:spPr bwMode="auto">
            <a:xfrm>
              <a:off x="2069" y="1092"/>
              <a:ext cx="1" cy="13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hu-HU" sz="2000" b="1">
                <a:solidFill>
                  <a:srgbClr val="000000"/>
                </a:solidFill>
                <a:latin typeface="Times New Roman" charset="0"/>
                <a:ea typeface="Gulim" charset="0"/>
                <a:cs typeface="Gulim" charset="0"/>
              </a:endParaRPr>
            </a:p>
          </p:txBody>
        </p:sp>
        <p:sp>
          <p:nvSpPr>
            <p:cNvPr id="576527" name="Line 4"/>
            <p:cNvSpPr>
              <a:spLocks noChangeShapeType="1"/>
            </p:cNvSpPr>
            <p:nvPr/>
          </p:nvSpPr>
          <p:spPr bwMode="auto">
            <a:xfrm>
              <a:off x="2070" y="2483"/>
              <a:ext cx="243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hu-HU" sz="2000" b="1">
                <a:solidFill>
                  <a:srgbClr val="000000"/>
                </a:solidFill>
                <a:latin typeface="Times New Roman" charset="0"/>
                <a:ea typeface="Gulim" charset="0"/>
                <a:cs typeface="Gulim" charset="0"/>
              </a:endParaRPr>
            </a:p>
          </p:txBody>
        </p:sp>
        <p:sp>
          <p:nvSpPr>
            <p:cNvPr id="576528" name="Line 5"/>
            <p:cNvSpPr>
              <a:spLocks noChangeShapeType="1"/>
            </p:cNvSpPr>
            <p:nvPr/>
          </p:nvSpPr>
          <p:spPr bwMode="auto">
            <a:xfrm>
              <a:off x="2070" y="1188"/>
              <a:ext cx="2329" cy="129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hu-HU" sz="2000" b="1">
                <a:solidFill>
                  <a:srgbClr val="000000"/>
                </a:solidFill>
                <a:latin typeface="Times New Roman" charset="0"/>
                <a:ea typeface="Gulim" charset="0"/>
                <a:cs typeface="Gulim" charset="0"/>
              </a:endParaRPr>
            </a:p>
          </p:txBody>
        </p:sp>
        <p:sp>
          <p:nvSpPr>
            <p:cNvPr id="576529" name="Text Box 6"/>
            <p:cNvSpPr txBox="1">
              <a:spLocks noChangeArrowheads="1"/>
            </p:cNvSpPr>
            <p:nvPr/>
          </p:nvSpPr>
          <p:spPr bwMode="auto">
            <a:xfrm>
              <a:off x="1878" y="1002"/>
              <a:ext cx="181" cy="2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600">
                  <a:solidFill>
                    <a:srgbClr val="000000"/>
                  </a:solidFill>
                  <a:latin typeface="Times New Roman" charset="0"/>
                  <a:ea typeface="Gulim" charset="0"/>
                  <a:cs typeface="Gulim" charset="0"/>
                </a:rPr>
                <a:t>1</a:t>
              </a:r>
              <a:endParaRPr lang="en-US" sz="2000">
                <a:solidFill>
                  <a:srgbClr val="000000"/>
                </a:solidFill>
                <a:latin typeface="Times New Roman" charset="0"/>
                <a:ea typeface="Gulim" charset="0"/>
                <a:cs typeface="Gulim" charset="0"/>
              </a:endParaRPr>
            </a:p>
          </p:txBody>
        </p:sp>
        <p:sp>
          <p:nvSpPr>
            <p:cNvPr id="576530" name="Text Box 7"/>
            <p:cNvSpPr txBox="1">
              <a:spLocks noChangeArrowheads="1"/>
            </p:cNvSpPr>
            <p:nvPr/>
          </p:nvSpPr>
          <p:spPr bwMode="auto">
            <a:xfrm>
              <a:off x="1792" y="1613"/>
              <a:ext cx="224" cy="3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b="1">
                  <a:solidFill>
                    <a:srgbClr val="000000"/>
                  </a:solidFill>
                  <a:ea typeface="Gulim" charset="0"/>
                  <a:cs typeface="Gulim" charset="0"/>
                </a:rPr>
                <a:t>S</a:t>
              </a:r>
              <a:endParaRPr lang="en-US" sz="2000">
                <a:solidFill>
                  <a:srgbClr val="000000"/>
                </a:solidFill>
                <a:latin typeface="Times New Roman" charset="0"/>
                <a:ea typeface="Gulim" charset="0"/>
                <a:cs typeface="Gulim" charset="0"/>
              </a:endParaRPr>
            </a:p>
          </p:txBody>
        </p:sp>
        <p:sp>
          <p:nvSpPr>
            <p:cNvPr id="576531" name="Text Box 8"/>
            <p:cNvSpPr txBox="1">
              <a:spLocks noChangeArrowheads="1"/>
            </p:cNvSpPr>
            <p:nvPr/>
          </p:nvSpPr>
          <p:spPr bwMode="auto">
            <a:xfrm>
              <a:off x="1926" y="2490"/>
              <a:ext cx="181" cy="2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600">
                  <a:solidFill>
                    <a:srgbClr val="000000"/>
                  </a:solidFill>
                  <a:latin typeface="Times New Roman" charset="0"/>
                  <a:ea typeface="Gulim" charset="0"/>
                  <a:cs typeface="Gulim" charset="0"/>
                </a:rPr>
                <a:t>0</a:t>
              </a:r>
              <a:endParaRPr lang="en-US" sz="2000">
                <a:solidFill>
                  <a:srgbClr val="000000"/>
                </a:solidFill>
                <a:latin typeface="Times New Roman" charset="0"/>
                <a:ea typeface="Gulim" charset="0"/>
                <a:cs typeface="Gulim" charset="0"/>
              </a:endParaRPr>
            </a:p>
          </p:txBody>
        </p:sp>
        <p:sp>
          <p:nvSpPr>
            <p:cNvPr id="576532" name="Text Box 9"/>
            <p:cNvSpPr txBox="1">
              <a:spLocks noChangeArrowheads="1"/>
            </p:cNvSpPr>
            <p:nvPr/>
          </p:nvSpPr>
          <p:spPr bwMode="auto">
            <a:xfrm>
              <a:off x="4326" y="2510"/>
              <a:ext cx="181" cy="2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600">
                  <a:solidFill>
                    <a:srgbClr val="000000"/>
                  </a:solidFill>
                  <a:latin typeface="Times New Roman" charset="0"/>
                  <a:ea typeface="Gulim" charset="0"/>
                  <a:cs typeface="Gulim" charset="0"/>
                </a:rPr>
                <a:t>1</a:t>
              </a:r>
              <a:endParaRPr lang="en-US" sz="2000">
                <a:solidFill>
                  <a:srgbClr val="000000"/>
                </a:solidFill>
                <a:latin typeface="Times New Roman" charset="0"/>
                <a:ea typeface="Gulim" charset="0"/>
                <a:cs typeface="Gulim" charset="0"/>
              </a:endParaRPr>
            </a:p>
          </p:txBody>
        </p:sp>
        <p:sp>
          <p:nvSpPr>
            <p:cNvPr id="576533" name="Text Box 10"/>
            <p:cNvSpPr txBox="1">
              <a:spLocks noChangeArrowheads="1"/>
            </p:cNvSpPr>
            <p:nvPr/>
          </p:nvSpPr>
          <p:spPr bwMode="auto">
            <a:xfrm>
              <a:off x="3209" y="2573"/>
              <a:ext cx="206" cy="3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b="1" i="1">
                  <a:solidFill>
                    <a:srgbClr val="000000"/>
                  </a:solidFill>
                  <a:ea typeface="Gulim" charset="0"/>
                  <a:cs typeface="Gulim" charset="0"/>
                </a:rPr>
                <a:t>f</a:t>
              </a:r>
              <a:endParaRPr lang="en-US" sz="2000">
                <a:solidFill>
                  <a:srgbClr val="000000"/>
                </a:solidFill>
                <a:latin typeface="Times New Roman" charset="0"/>
                <a:ea typeface="Gulim" charset="0"/>
                <a:cs typeface="Gulim" charset="0"/>
              </a:endParaRPr>
            </a:p>
          </p:txBody>
        </p:sp>
      </p:grpSp>
      <p:sp>
        <p:nvSpPr>
          <p:cNvPr id="270350" name="Text Box 14"/>
          <p:cNvSpPr txBox="1">
            <a:spLocks noChangeArrowheads="1"/>
          </p:cNvSpPr>
          <p:nvPr/>
        </p:nvSpPr>
        <p:spPr bwMode="auto">
          <a:xfrm>
            <a:off x="3434772" y="4985781"/>
            <a:ext cx="386933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i="1">
                <a:solidFill>
                  <a:srgbClr val="FF3300"/>
                </a:solidFill>
                <a:ea typeface="Gulim" charset="0"/>
                <a:cs typeface="Gulim" charset="0"/>
              </a:rPr>
              <a:t>f</a:t>
            </a:r>
            <a:r>
              <a:rPr lang="en-US" sz="2000" b="1" i="1" baseline="-25000">
                <a:solidFill>
                  <a:srgbClr val="FF3300"/>
                </a:solidFill>
                <a:ea typeface="Gulim" charset="0"/>
                <a:cs typeface="Gulim" charset="0"/>
              </a:rPr>
              <a:t>c</a:t>
            </a:r>
            <a:endParaRPr lang="en-US" sz="2000">
              <a:solidFill>
                <a:srgbClr val="000000"/>
              </a:solidFill>
              <a:latin typeface="Times New Roman" charset="0"/>
              <a:ea typeface="Gulim" charset="0"/>
              <a:cs typeface="Gulim" charset="0"/>
            </a:endParaRPr>
          </a:p>
        </p:txBody>
      </p:sp>
      <p:sp>
        <p:nvSpPr>
          <p:cNvPr id="270351" name="Text Box 15"/>
          <p:cNvSpPr txBox="1">
            <a:spLocks noChangeArrowheads="1"/>
          </p:cNvSpPr>
          <p:nvPr/>
        </p:nvSpPr>
        <p:spPr bwMode="auto">
          <a:xfrm>
            <a:off x="623083" y="3467071"/>
            <a:ext cx="1111277" cy="400110"/>
          </a:xfrm>
          <a:prstGeom prst="rect">
            <a:avLst/>
          </a:prstGeom>
          <a:noFill/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dirty="0">
                <a:solidFill>
                  <a:srgbClr val="FF3300"/>
                </a:solidFill>
                <a:ea typeface="Gulim" charset="0"/>
                <a:cs typeface="Gulim" charset="0"/>
              </a:rPr>
              <a:t>Attacks</a:t>
            </a:r>
            <a:endParaRPr lang="en-US" sz="2000" b="1" dirty="0">
              <a:solidFill>
                <a:srgbClr val="000000"/>
              </a:solidFill>
              <a:ea typeface="Gulim" charset="0"/>
              <a:cs typeface="Gulim" charset="0"/>
            </a:endParaRPr>
          </a:p>
        </p:txBody>
      </p:sp>
      <p:sp>
        <p:nvSpPr>
          <p:cNvPr id="270354" name="Freeform 18"/>
          <p:cNvSpPr>
            <a:spLocks/>
          </p:cNvSpPr>
          <p:nvPr/>
        </p:nvSpPr>
        <p:spPr bwMode="auto">
          <a:xfrm>
            <a:off x="2895600" y="3344334"/>
            <a:ext cx="3581400" cy="1744928"/>
          </a:xfrm>
          <a:custGeom>
            <a:avLst/>
            <a:gdLst>
              <a:gd name="T0" fmla="*/ 0 w 2256"/>
              <a:gd name="T1" fmla="*/ 0 h 1319"/>
              <a:gd name="T2" fmla="*/ 2147483647 w 2256"/>
              <a:gd name="T3" fmla="*/ 2147483647 h 1319"/>
              <a:gd name="T4" fmla="*/ 2147483647 w 2256"/>
              <a:gd name="T5" fmla="*/ 2147483647 h 1319"/>
              <a:gd name="T6" fmla="*/ 2147483647 w 2256"/>
              <a:gd name="T7" fmla="*/ 2147483647 h 1319"/>
              <a:gd name="T8" fmla="*/ 2147483647 w 2256"/>
              <a:gd name="T9" fmla="*/ 2147483647 h 13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56"/>
              <a:gd name="T16" fmla="*/ 0 h 1319"/>
              <a:gd name="T17" fmla="*/ 2256 w 2256"/>
              <a:gd name="T18" fmla="*/ 1319 h 13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56" h="1319">
                <a:moveTo>
                  <a:pt x="0" y="0"/>
                </a:moveTo>
                <a:cubicBezTo>
                  <a:pt x="117" y="92"/>
                  <a:pt x="468" y="389"/>
                  <a:pt x="702" y="552"/>
                </a:cubicBezTo>
                <a:cubicBezTo>
                  <a:pt x="936" y="715"/>
                  <a:pt x="1178" y="859"/>
                  <a:pt x="1404" y="978"/>
                </a:cubicBezTo>
                <a:cubicBezTo>
                  <a:pt x="1630" y="1097"/>
                  <a:pt x="1916" y="1213"/>
                  <a:pt x="2058" y="1266"/>
                </a:cubicBezTo>
                <a:cubicBezTo>
                  <a:pt x="2200" y="1319"/>
                  <a:pt x="2215" y="1290"/>
                  <a:pt x="2256" y="12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hu-HU" sz="2000" b="1">
              <a:solidFill>
                <a:srgbClr val="000000"/>
              </a:solidFill>
              <a:latin typeface="Times New Roman" charset="0"/>
              <a:ea typeface="Gulim" charset="0"/>
              <a:cs typeface="Gulim" charset="0"/>
            </a:endParaRPr>
          </a:p>
        </p:txBody>
      </p:sp>
      <p:sp>
        <p:nvSpPr>
          <p:cNvPr id="576520" name="Text Box 19"/>
          <p:cNvSpPr txBox="1">
            <a:spLocks noChangeArrowheads="1"/>
          </p:cNvSpPr>
          <p:nvPr/>
        </p:nvSpPr>
        <p:spPr bwMode="auto">
          <a:xfrm>
            <a:off x="6329683" y="3934012"/>
            <a:ext cx="2717173" cy="8156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>
                <a:solidFill>
                  <a:srgbClr val="008000"/>
                </a:solidFill>
                <a:ea typeface="Gulim" charset="0"/>
                <a:cs typeface="Gulim" charset="0"/>
                <a:sym typeface="Symbol" charset="2"/>
              </a:rPr>
              <a:t>  3 :</a:t>
            </a:r>
            <a:r>
              <a:rPr lang="en-US" sz="2000" i="1">
                <a:solidFill>
                  <a:srgbClr val="008000"/>
                </a:solidFill>
                <a:ea typeface="Gulim" charset="0"/>
                <a:cs typeface="Gulim" charset="0"/>
                <a:sym typeface="Symbol" charset="2"/>
              </a:rPr>
              <a:t> f</a:t>
            </a:r>
            <a:r>
              <a:rPr lang="en-US" sz="2000" i="1" baseline="-25000">
                <a:solidFill>
                  <a:srgbClr val="008000"/>
                </a:solidFill>
                <a:ea typeface="Gulim" charset="0"/>
                <a:cs typeface="Gulim" charset="0"/>
                <a:sym typeface="Symbol" charset="2"/>
              </a:rPr>
              <a:t>c</a:t>
            </a:r>
            <a:r>
              <a:rPr lang="en-US" sz="2000">
                <a:solidFill>
                  <a:srgbClr val="008000"/>
                </a:solidFill>
                <a:ea typeface="Gulim" charset="0"/>
                <a:cs typeface="Gulim" charset="0"/>
                <a:sym typeface="Symbol" charset="2"/>
              </a:rPr>
              <a:t>=1</a:t>
            </a:r>
            <a:endParaRPr lang="en-US" sz="2000">
              <a:solidFill>
                <a:srgbClr val="000000"/>
              </a:solidFill>
              <a:ea typeface="Gulim" charset="0"/>
              <a:cs typeface="Gulim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Times New Roman" charset="0"/>
                <a:ea typeface="Gulim" charset="0"/>
                <a:cs typeface="Gulim" charset="0"/>
              </a:rPr>
              <a:t>(R. Cohen et al PRL, 2000)</a:t>
            </a:r>
            <a:endParaRPr lang="en-US" sz="2000" b="1">
              <a:solidFill>
                <a:srgbClr val="000000"/>
              </a:solidFill>
              <a:latin typeface="Times New Roman" charset="0"/>
              <a:ea typeface="Gulim" charset="0"/>
              <a:cs typeface="Gulim" charset="0"/>
            </a:endParaRPr>
          </a:p>
        </p:txBody>
      </p:sp>
      <p:sp>
        <p:nvSpPr>
          <p:cNvPr id="270356" name="Text Box 20"/>
          <p:cNvSpPr txBox="1">
            <a:spLocks noChangeArrowheads="1"/>
          </p:cNvSpPr>
          <p:nvPr/>
        </p:nvSpPr>
        <p:spPr bwMode="auto">
          <a:xfrm>
            <a:off x="7115251" y="3467071"/>
            <a:ext cx="1168259" cy="400110"/>
          </a:xfrm>
          <a:prstGeom prst="rect">
            <a:avLst/>
          </a:prstGeom>
          <a:noFill/>
          <a:ln w="1270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008000"/>
                </a:solidFill>
                <a:ea typeface="Gulim" charset="0"/>
                <a:cs typeface="Gulim" charset="0"/>
              </a:rPr>
              <a:t>Failures</a:t>
            </a:r>
            <a:endParaRPr lang="en-US" sz="2000" b="1">
              <a:solidFill>
                <a:srgbClr val="000000"/>
              </a:solidFill>
              <a:ea typeface="Gulim" charset="0"/>
              <a:cs typeface="Gulim" charset="0"/>
            </a:endParaRPr>
          </a:p>
        </p:txBody>
      </p:sp>
      <p:sp>
        <p:nvSpPr>
          <p:cNvPr id="576523" name="Text Box 23"/>
          <p:cNvSpPr txBox="1">
            <a:spLocks noChangeArrowheads="1"/>
          </p:cNvSpPr>
          <p:nvPr/>
        </p:nvSpPr>
        <p:spPr bwMode="auto">
          <a:xfrm>
            <a:off x="-591056" y="5450404"/>
            <a:ext cx="57150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>
                <a:solidFill>
                  <a:srgbClr val="000000"/>
                </a:solidFill>
                <a:ea typeface="Gulim" charset="0"/>
                <a:cs typeface="Gulim" charset="0"/>
              </a:rPr>
              <a:t>Albert, </a:t>
            </a:r>
            <a:r>
              <a:rPr lang="en-US" sz="1600" dirty="0" err="1">
                <a:solidFill>
                  <a:srgbClr val="000000"/>
                </a:solidFill>
                <a:ea typeface="Gulim" charset="0"/>
                <a:cs typeface="Gulim" charset="0"/>
              </a:rPr>
              <a:t>Jeong</a:t>
            </a:r>
            <a:r>
              <a:rPr lang="en-US" sz="1600" dirty="0">
                <a:solidFill>
                  <a:srgbClr val="000000"/>
                </a:solidFill>
                <a:ea typeface="Gulim" charset="0"/>
                <a:cs typeface="Gulim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a typeface="Gulim" charset="0"/>
                <a:cs typeface="Gulim" charset="0"/>
              </a:rPr>
              <a:t>Barabási</a:t>
            </a:r>
            <a:r>
              <a:rPr lang="en-US" sz="1600" dirty="0">
                <a:solidFill>
                  <a:srgbClr val="000000"/>
                </a:solidFill>
                <a:ea typeface="Gulim" charset="0"/>
                <a:cs typeface="Gulim" charset="0"/>
              </a:rPr>
              <a:t>, </a:t>
            </a:r>
            <a:r>
              <a:rPr lang="en-US" sz="1600" i="1" dirty="0">
                <a:solidFill>
                  <a:srgbClr val="000000"/>
                </a:solidFill>
                <a:ea typeface="Gulim" charset="0"/>
                <a:cs typeface="Gulim" charset="0"/>
              </a:rPr>
              <a:t>Nature </a:t>
            </a:r>
            <a:r>
              <a:rPr lang="en-US" sz="1600" b="1" dirty="0">
                <a:solidFill>
                  <a:srgbClr val="000000"/>
                </a:solidFill>
                <a:ea typeface="Gulim" charset="0"/>
                <a:cs typeface="Gulim" charset="0"/>
              </a:rPr>
              <a:t>406</a:t>
            </a:r>
            <a:r>
              <a:rPr lang="en-US" sz="1600" dirty="0">
                <a:solidFill>
                  <a:srgbClr val="000000"/>
                </a:solidFill>
                <a:ea typeface="Gulim" charset="0"/>
                <a:cs typeface="Gulim" charset="0"/>
              </a:rPr>
              <a:t> 378 (2000)</a:t>
            </a:r>
            <a:endParaRPr lang="en-US" sz="1600" b="1" dirty="0">
              <a:solidFill>
                <a:srgbClr val="000000"/>
              </a:solidFill>
              <a:latin typeface="Times New Roman" charset="0"/>
              <a:ea typeface="Gulim" charset="0"/>
              <a:cs typeface="Gulim" charset="0"/>
            </a:endParaRPr>
          </a:p>
        </p:txBody>
      </p:sp>
      <p:pic>
        <p:nvPicPr>
          <p:cNvPr id="576524" name="Picture 12" descr="/Users/alb/Desktop/TALKS/Dashun08_Random.mov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 rotWithShape="1">
          <a:blip r:embed="rId7"/>
          <a:srcRect t="4820" r="17431" b="-247"/>
          <a:stretch/>
        </p:blipFill>
        <p:spPr bwMode="auto">
          <a:xfrm>
            <a:off x="5164145" y="539750"/>
            <a:ext cx="3744905" cy="2705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6525" name="Picture 13" descr="/Users/alb/Desktop/TALKS/Dashun08_Attack.mov">
            <a:hlinkClick r:id="" action="ppaction://media"/>
          </p:cNvPr>
          <p:cNvPicPr/>
          <p:nvPr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195263" y="423333"/>
            <a:ext cx="4487862" cy="2804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651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8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07" tIns="45704" rIns="91407" bIns="45704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 dirty="0" smtClean="0">
                <a:solidFill>
                  <a:srgbClr val="FF3300"/>
                </a:solidFill>
                <a:ea typeface="Gulim" charset="0"/>
                <a:cs typeface="Gulim" charset="0"/>
              </a:rPr>
              <a:t>Achilles’ Heel </a:t>
            </a:r>
            <a:r>
              <a:rPr lang="en-US" sz="3200" b="1" dirty="0">
                <a:solidFill>
                  <a:srgbClr val="FF3300"/>
                </a:solidFill>
                <a:ea typeface="Gulim" charset="0"/>
                <a:cs typeface="Gulim" charset="0"/>
              </a:rPr>
              <a:t>of scale-free networks</a:t>
            </a:r>
            <a:endParaRPr lang="en-US" sz="2000" b="1" dirty="0">
              <a:solidFill>
                <a:srgbClr val="FF3300"/>
              </a:solidFill>
              <a:latin typeface="Times New Roman" charset="0"/>
              <a:ea typeface="Gulim" charset="0"/>
              <a:cs typeface="Gulim" charset="0"/>
            </a:endParaRP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5638800" y="5400675"/>
            <a:ext cx="3429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900" b="1" dirty="0">
                <a:solidFill>
                  <a:schemeClr val="bg1">
                    <a:lumMod val="6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Network Science: </a:t>
            </a:r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Robustness Cascades </a:t>
            </a:r>
            <a:r>
              <a:rPr lang="en-US" sz="600" i="1" dirty="0" smtClean="0">
                <a:solidFill>
                  <a:schemeClr val="bg1">
                    <a:lumMod val="6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endParaRPr lang="en-US" sz="600" i="1" dirty="0">
              <a:solidFill>
                <a:schemeClr val="bg1">
                  <a:lumMod val="6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765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9" dur="1" fill="hold"/>
                                        <p:tgtEl>
                                          <p:spTgt spid="5765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6524"/>
                  </p:tgtEl>
                </p:cond>
              </p:nextCondLst>
            </p:seq>
            <p:vide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76524"/>
                </p:tgtEl>
              </p:cMediaNode>
            </p:vide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765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5" dur="1" fill="hold"/>
                                        <p:tgtEl>
                                          <p:spTgt spid="5765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6525"/>
                  </p:tgtEl>
                </p:cond>
              </p:nextCondLst>
            </p:seq>
            <p:vide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76525"/>
                </p:tgtEl>
              </p:cMediaNode>
            </p:video>
          </p:childTnLst>
        </p:cTn>
      </p:par>
    </p:tnLst>
    <p:bldLst>
      <p:bldP spid="270349" grpId="0" animBg="1"/>
      <p:bldP spid="270350" grpId="0"/>
      <p:bldP spid="270351" grpId="0" animBg="1"/>
      <p:bldP spid="270354" grpId="0" animBg="1"/>
      <p:bldP spid="27035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3" name="Text Box 3"/>
          <p:cNvSpPr txBox="1">
            <a:spLocks noChangeArrowheads="1"/>
          </p:cNvSpPr>
          <p:nvPr/>
        </p:nvSpPr>
        <p:spPr bwMode="auto">
          <a:xfrm>
            <a:off x="6404834" y="1934251"/>
            <a:ext cx="1082348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  <a:latin typeface="Times New Roman" charset="0"/>
                <a:ea typeface="Gulim" charset="0"/>
                <a:cs typeface="Gulim" charset="0"/>
              </a:rPr>
              <a:t>Internet</a:t>
            </a:r>
          </a:p>
        </p:txBody>
      </p:sp>
      <p:sp>
        <p:nvSpPr>
          <p:cNvPr id="578564" name="Line 4"/>
          <p:cNvSpPr>
            <a:spLocks noChangeShapeType="1"/>
          </p:cNvSpPr>
          <p:nvPr/>
        </p:nvSpPr>
        <p:spPr bwMode="auto">
          <a:xfrm>
            <a:off x="5731571" y="1181803"/>
            <a:ext cx="609600" cy="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hu-HU" sz="2000" b="1">
              <a:solidFill>
                <a:srgbClr val="000000"/>
              </a:solidFill>
              <a:latin typeface="Times New Roman" charset="0"/>
              <a:ea typeface="Gulim" charset="0"/>
              <a:cs typeface="Gulim" charset="0"/>
            </a:endParaRPr>
          </a:p>
        </p:txBody>
      </p:sp>
      <p:sp>
        <p:nvSpPr>
          <p:cNvPr id="578565" name="Line 5"/>
          <p:cNvSpPr>
            <a:spLocks noChangeShapeType="1"/>
          </p:cNvSpPr>
          <p:nvPr/>
        </p:nvSpPr>
        <p:spPr bwMode="auto">
          <a:xfrm>
            <a:off x="5731571" y="1499303"/>
            <a:ext cx="609600" cy="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hu-HU" sz="2000" b="1">
              <a:solidFill>
                <a:srgbClr val="000000"/>
              </a:solidFill>
              <a:latin typeface="Times New Roman" charset="0"/>
              <a:ea typeface="Gulim" charset="0"/>
              <a:cs typeface="Gulim" charset="0"/>
            </a:endParaRPr>
          </a:p>
        </p:txBody>
      </p:sp>
      <p:sp>
        <p:nvSpPr>
          <p:cNvPr id="578566" name="Text Box 6"/>
          <p:cNvSpPr txBox="1">
            <a:spLocks noChangeArrowheads="1"/>
          </p:cNvSpPr>
          <p:nvPr/>
        </p:nvSpPr>
        <p:spPr bwMode="auto">
          <a:xfrm>
            <a:off x="6639593" y="981751"/>
            <a:ext cx="906518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008000"/>
                </a:solidFill>
                <a:latin typeface="Times New Roman" charset="0"/>
                <a:ea typeface="Gulim" charset="0"/>
                <a:cs typeface="Gulim" charset="0"/>
              </a:rPr>
              <a:t>failure</a:t>
            </a:r>
            <a:endParaRPr lang="en-US" sz="2000" b="1">
              <a:solidFill>
                <a:srgbClr val="00FF00"/>
              </a:solidFill>
              <a:latin typeface="Times New Roman" charset="0"/>
              <a:ea typeface="Gulim" charset="0"/>
              <a:cs typeface="Gulim" charset="0"/>
            </a:endParaRPr>
          </a:p>
        </p:txBody>
      </p:sp>
      <p:sp>
        <p:nvSpPr>
          <p:cNvPr id="578567" name="Text Box 7"/>
          <p:cNvSpPr txBox="1">
            <a:spLocks noChangeArrowheads="1"/>
          </p:cNvSpPr>
          <p:nvPr/>
        </p:nvSpPr>
        <p:spPr bwMode="auto">
          <a:xfrm>
            <a:off x="6634028" y="1299251"/>
            <a:ext cx="86844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dirty="0">
                <a:solidFill>
                  <a:srgbClr val="FF3300"/>
                </a:solidFill>
                <a:latin typeface="Times New Roman" charset="0"/>
                <a:ea typeface="Gulim" charset="0"/>
                <a:cs typeface="Gulim" charset="0"/>
              </a:rPr>
              <a:t>attack</a:t>
            </a:r>
            <a:endParaRPr lang="en-US" sz="2000" b="1" dirty="0">
              <a:solidFill>
                <a:srgbClr val="000000"/>
              </a:solidFill>
              <a:latin typeface="Times New Roman" charset="0"/>
              <a:ea typeface="Gulim" charset="0"/>
              <a:cs typeface="Gulim" charset="0"/>
            </a:endParaRPr>
          </a:p>
        </p:txBody>
      </p:sp>
      <p:pic>
        <p:nvPicPr>
          <p:cNvPr id="578569" name="Picture 9" descr="prote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9718" y="810358"/>
            <a:ext cx="3656013" cy="2409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8570" name="Rectangle 10"/>
          <p:cNvSpPr>
            <a:spLocks noChangeArrowheads="1"/>
          </p:cNvSpPr>
          <p:nvPr/>
        </p:nvSpPr>
        <p:spPr bwMode="auto">
          <a:xfrm>
            <a:off x="3958391" y="3265557"/>
            <a:ext cx="4765560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 dirty="0">
                <a:solidFill>
                  <a:srgbClr val="000000"/>
                </a:solidFill>
                <a:ea typeface="Gulim" charset="0"/>
                <a:cs typeface="Gulim" charset="0"/>
              </a:rPr>
              <a:t>R. Albert, H. </a:t>
            </a:r>
            <a:r>
              <a:rPr lang="en-US" sz="1400" dirty="0" err="1">
                <a:solidFill>
                  <a:srgbClr val="000000"/>
                </a:solidFill>
                <a:ea typeface="Gulim" charset="0"/>
                <a:cs typeface="Gulim" charset="0"/>
              </a:rPr>
              <a:t>Jeong</a:t>
            </a:r>
            <a:r>
              <a:rPr lang="en-US" sz="1400" dirty="0">
                <a:solidFill>
                  <a:srgbClr val="000000"/>
                </a:solidFill>
                <a:ea typeface="Gulim" charset="0"/>
                <a:cs typeface="Gulim" charset="0"/>
              </a:rPr>
              <a:t>, A.L. Barabasi, </a:t>
            </a:r>
            <a:r>
              <a:rPr lang="en-US" sz="1400" i="1" dirty="0">
                <a:solidFill>
                  <a:srgbClr val="000000"/>
                </a:solidFill>
                <a:ea typeface="Gulim" charset="0"/>
                <a:cs typeface="Gulim" charset="0"/>
              </a:rPr>
              <a:t>Nature</a:t>
            </a:r>
            <a:r>
              <a:rPr lang="en-US" sz="1400" dirty="0">
                <a:solidFill>
                  <a:srgbClr val="000000"/>
                </a:solidFill>
                <a:ea typeface="Gulim" charset="0"/>
                <a:cs typeface="Gulim" charset="0"/>
              </a:rPr>
              <a:t> </a:t>
            </a:r>
            <a:r>
              <a:rPr lang="en-US" sz="1400" b="1" dirty="0">
                <a:solidFill>
                  <a:srgbClr val="000000"/>
                </a:solidFill>
                <a:ea typeface="Gulim" charset="0"/>
                <a:cs typeface="Gulim" charset="0"/>
              </a:rPr>
              <a:t>406</a:t>
            </a:r>
            <a:r>
              <a:rPr lang="en-US" sz="1400" dirty="0">
                <a:solidFill>
                  <a:srgbClr val="000000"/>
                </a:solidFill>
                <a:ea typeface="Gulim" charset="0"/>
                <a:cs typeface="Gulim" charset="0"/>
              </a:rPr>
              <a:t> 378 (2000)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" y="4140200"/>
            <a:ext cx="9740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Internet: Router level map, N=228,263; γ=2.1±0.1;    </a:t>
            </a:r>
            <a:r>
              <a:rPr lang="hu-HU" i="1" dirty="0" smtClean="0"/>
              <a:t>κ=28		</a:t>
            </a:r>
            <a:r>
              <a:rPr lang="en-US" i="1" dirty="0" err="1" smtClean="0">
                <a:sym typeface="Wingdings"/>
              </a:rPr>
              <a:t></a:t>
            </a:r>
            <a:r>
              <a:rPr lang="en-US" i="1" dirty="0" smtClean="0">
                <a:sym typeface="Wingdings"/>
              </a:rPr>
              <a:t>	 </a:t>
            </a:r>
            <a:r>
              <a:rPr lang="en-US" b="1" i="1" dirty="0" err="1" smtClean="0">
                <a:solidFill>
                  <a:srgbClr val="FF0000"/>
                </a:solidFill>
                <a:sym typeface="Wingdings"/>
              </a:rPr>
              <a:t>f</a:t>
            </a:r>
            <a:r>
              <a:rPr lang="en-US" b="1" i="1" baseline="-25000" dirty="0" err="1" smtClean="0">
                <a:solidFill>
                  <a:srgbClr val="FF0000"/>
                </a:solidFill>
                <a:sym typeface="Wingdings"/>
              </a:rPr>
              <a:t>c</a:t>
            </a:r>
            <a:r>
              <a:rPr lang="en-US" b="1" i="1" dirty="0" smtClean="0">
                <a:solidFill>
                  <a:srgbClr val="FF0000"/>
                </a:solidFill>
                <a:sym typeface="Wingdings"/>
              </a:rPr>
              <a:t>=0.962</a:t>
            </a:r>
          </a:p>
          <a:p>
            <a:r>
              <a:rPr lang="hu-HU" i="1" dirty="0" smtClean="0"/>
              <a:t>	</a:t>
            </a:r>
          </a:p>
          <a:p>
            <a:r>
              <a:rPr lang="hu-HU" i="1" dirty="0" smtClean="0"/>
              <a:t>		     AS  </a:t>
            </a:r>
            <a:r>
              <a:rPr lang="hu-HU" dirty="0" smtClean="0"/>
              <a:t>level map, N=  11,164; γ=2.1±0.1;    </a:t>
            </a:r>
            <a:r>
              <a:rPr lang="hu-HU" i="1" dirty="0" smtClean="0"/>
              <a:t>κ=264	</a:t>
            </a:r>
            <a:r>
              <a:rPr lang="en-US" i="1" dirty="0" err="1" smtClean="0">
                <a:sym typeface="Wingdings"/>
              </a:rPr>
              <a:t></a:t>
            </a:r>
            <a:r>
              <a:rPr lang="en-US" i="1" dirty="0" smtClean="0">
                <a:sym typeface="Wingdings"/>
              </a:rPr>
              <a:t> 	 </a:t>
            </a:r>
            <a:r>
              <a:rPr lang="en-US" b="1" i="1" dirty="0" err="1" smtClean="0">
                <a:solidFill>
                  <a:srgbClr val="FF0000"/>
                </a:solidFill>
                <a:sym typeface="Wingdings"/>
              </a:rPr>
              <a:t>f</a:t>
            </a:r>
            <a:r>
              <a:rPr lang="en-US" b="1" i="1" baseline="-25000" dirty="0" err="1" smtClean="0">
                <a:solidFill>
                  <a:srgbClr val="FF0000"/>
                </a:solidFill>
                <a:sym typeface="Wingdings"/>
              </a:rPr>
              <a:t>c</a:t>
            </a:r>
            <a:r>
              <a:rPr lang="en-US" b="1" i="1" dirty="0" smtClean="0">
                <a:solidFill>
                  <a:srgbClr val="FF0000"/>
                </a:solidFill>
                <a:sym typeface="Wingdings"/>
              </a:rPr>
              <a:t>=0.996</a:t>
            </a:r>
            <a:endParaRPr lang="hu-HU" b="1" dirty="0">
              <a:solidFill>
                <a:srgbClr val="FF0000"/>
              </a:solidFill>
            </a:endParaRPr>
          </a:p>
        </p:txBody>
      </p:sp>
      <p:graphicFrame>
        <p:nvGraphicFramePr>
          <p:cNvPr id="347138" name="Object 6"/>
          <p:cNvGraphicFramePr>
            <a:graphicFrameLocks noChangeAspect="1"/>
          </p:cNvGraphicFramePr>
          <p:nvPr/>
        </p:nvGraphicFramePr>
        <p:xfrm>
          <a:off x="152406" y="3219390"/>
          <a:ext cx="2009775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25" name="Equation" r:id="rId5" imgW="825500" imgH="355600" progId="Equation.3">
                  <p:embed/>
                </p:oleObj>
              </mc:Choice>
              <mc:Fallback>
                <p:oleObj name="Equation" r:id="rId5" imgW="8255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6" y="3219390"/>
                        <a:ext cx="2009775" cy="719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-368300" y="5226417"/>
            <a:ext cx="9499600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ea typeface="Gulim" charset="0"/>
                <a:cs typeface="Gulim" charset="0"/>
              </a:rPr>
              <a:t>Internet parameters: Pastor-</a:t>
            </a:r>
            <a:r>
              <a:rPr lang="en-US" sz="1400" dirty="0" err="1" smtClean="0">
                <a:solidFill>
                  <a:srgbClr val="000000"/>
                </a:solidFill>
                <a:ea typeface="Gulim" charset="0"/>
                <a:cs typeface="Gulim" charset="0"/>
              </a:rPr>
              <a:t>Satorras</a:t>
            </a:r>
            <a:r>
              <a:rPr lang="en-US" sz="1400" dirty="0" smtClean="0">
                <a:solidFill>
                  <a:srgbClr val="000000"/>
                </a:solidFill>
                <a:ea typeface="Gulim" charset="0"/>
                <a:cs typeface="Gulim" charset="0"/>
              </a:rPr>
              <a:t> &amp; </a:t>
            </a:r>
            <a:r>
              <a:rPr lang="en-US" sz="1400" dirty="0" err="1" smtClean="0">
                <a:solidFill>
                  <a:srgbClr val="000000"/>
                </a:solidFill>
                <a:ea typeface="Gulim" charset="0"/>
                <a:cs typeface="Gulim" charset="0"/>
              </a:rPr>
              <a:t>Vespignani</a:t>
            </a:r>
            <a:r>
              <a:rPr lang="en-US" sz="1400" dirty="0" smtClean="0">
                <a:solidFill>
                  <a:srgbClr val="000000"/>
                </a:solidFill>
                <a:ea typeface="Gulim" charset="0"/>
                <a:cs typeface="Gulim" charset="0"/>
              </a:rPr>
              <a:t>, </a:t>
            </a:r>
            <a:r>
              <a:rPr lang="en-US" sz="1400" i="1" dirty="0" smtClean="0">
                <a:solidFill>
                  <a:srgbClr val="000000"/>
                </a:solidFill>
                <a:ea typeface="Gulim" charset="0"/>
                <a:cs typeface="Gulim" charset="0"/>
              </a:rPr>
              <a:t>Evolution and Structure of the Internet</a:t>
            </a:r>
            <a:r>
              <a:rPr lang="en-US" sz="1400" dirty="0" smtClean="0">
                <a:solidFill>
                  <a:srgbClr val="000000"/>
                </a:solidFill>
                <a:ea typeface="Gulim" charset="0"/>
                <a:cs typeface="Gulim" charset="0"/>
              </a:rPr>
              <a:t>: Table 4.1 &amp; 4.4</a:t>
            </a:r>
            <a:endParaRPr lang="en-US" sz="1400" b="1" dirty="0">
              <a:solidFill>
                <a:srgbClr val="000000"/>
              </a:solidFill>
              <a:latin typeface="Times New Roman" charset="0"/>
              <a:ea typeface="Gulim" charset="0"/>
              <a:cs typeface="Gulim" charset="0"/>
            </a:endParaRPr>
          </a:p>
        </p:txBody>
      </p:sp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5638800" y="5400675"/>
            <a:ext cx="3429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900" b="1" dirty="0">
                <a:solidFill>
                  <a:schemeClr val="bg1">
                    <a:lumMod val="6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Network Science: </a:t>
            </a:r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Robustness Cascades </a:t>
            </a:r>
            <a:r>
              <a:rPr lang="en-US" sz="600" i="1" dirty="0" smtClean="0">
                <a:solidFill>
                  <a:schemeClr val="bg1">
                    <a:lumMod val="6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endParaRPr lang="en-US" sz="600" i="1" dirty="0">
              <a:solidFill>
                <a:schemeClr val="bg1">
                  <a:lumMod val="6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 bwMode="auto">
          <a:xfrm>
            <a:off x="0" y="152400"/>
            <a:ext cx="9144000" cy="4191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r>
              <a:rPr lang="en-US" sz="2000" b="1" dirty="0" smtClean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INTERNET’S ROBUSTNESS TO RANDOM FAILURES</a:t>
            </a:r>
            <a:endParaRPr lang="en-US" sz="2000" b="1" i="1" baseline="-25000" dirty="0">
              <a:solidFill>
                <a:srgbClr val="F2F2F2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85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>Attack threshold for arbitrary </a:t>
            </a:r>
            <a:r>
              <a:rPr lang="en-US" sz="3200" b="1" dirty="0" err="1" smtClean="0">
                <a:solidFill>
                  <a:srgbClr val="FF0000"/>
                </a:solidFill>
              </a:rPr>
              <a:t>P(k</a:t>
            </a:r>
            <a:r>
              <a:rPr lang="en-US" sz="3200" b="1" dirty="0" smtClean="0">
                <a:solidFill>
                  <a:srgbClr val="FF0000"/>
                </a:solidFill>
              </a:rPr>
              <a:t>)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51319" y="698500"/>
            <a:ext cx="9042143" cy="3334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1600" i="1" dirty="0" smtClean="0">
                <a:solidFill>
                  <a:srgbClr val="0000FF"/>
                </a:solidFill>
              </a:rPr>
              <a:t>Attack problem: </a:t>
            </a:r>
            <a:r>
              <a:rPr lang="en-US" sz="1600" dirty="0" smtClean="0"/>
              <a:t>we remove a fraction </a:t>
            </a:r>
            <a:r>
              <a:rPr lang="en-US" sz="1600" i="1" dirty="0" err="1"/>
              <a:t>f</a:t>
            </a:r>
            <a:r>
              <a:rPr lang="en-US" sz="1600" dirty="0"/>
              <a:t> of the</a:t>
            </a:r>
            <a:r>
              <a:rPr lang="en-US" sz="1600" dirty="0" smtClean="0"/>
              <a:t> hubs.</a:t>
            </a:r>
          </a:p>
          <a:p>
            <a:pPr eaLnBrk="0" hangingPunct="0">
              <a:lnSpc>
                <a:spcPct val="120000"/>
              </a:lnSpc>
            </a:pPr>
            <a:r>
              <a:rPr lang="en-US" sz="1600" dirty="0" smtClean="0"/>
              <a:t>At what threshold </a:t>
            </a:r>
            <a:r>
              <a:rPr lang="en-US" sz="1600" dirty="0" err="1" smtClean="0"/>
              <a:t>f</a:t>
            </a:r>
            <a:r>
              <a:rPr lang="en-US" sz="1600" baseline="-25000" dirty="0" err="1" smtClean="0"/>
              <a:t>c</a:t>
            </a:r>
            <a:r>
              <a:rPr lang="en-US" sz="1600" dirty="0" smtClean="0"/>
              <a:t> will the network fall apart (no giant component)?</a:t>
            </a:r>
          </a:p>
          <a:p>
            <a:pPr eaLnBrk="0" hangingPunct="0">
              <a:lnSpc>
                <a:spcPct val="120000"/>
              </a:lnSpc>
            </a:pPr>
            <a:r>
              <a:rPr lang="en-US" sz="1600" dirty="0" smtClean="0"/>
              <a:t>Hub removal changes </a:t>
            </a:r>
          </a:p>
          <a:p>
            <a:pPr eaLnBrk="0" hangingPunct="0">
              <a:lnSpc>
                <a:spcPct val="120000"/>
              </a:lnSpc>
            </a:pPr>
            <a:r>
              <a:rPr lang="en-US" sz="1600" dirty="0"/>
              <a:t>	</a:t>
            </a:r>
            <a:r>
              <a:rPr lang="en-US" sz="1600" dirty="0" smtClean="0"/>
              <a:t>the maximum degree of the network [</a:t>
            </a:r>
            <a:r>
              <a:rPr lang="en-US" sz="1600" dirty="0" err="1" smtClean="0"/>
              <a:t>K</a:t>
            </a:r>
            <a:r>
              <a:rPr lang="en-US" sz="1600" baseline="-25000" dirty="0" err="1" smtClean="0"/>
              <a:t>max</a:t>
            </a:r>
            <a:r>
              <a:rPr lang="en-US" sz="1600" dirty="0" smtClean="0"/>
              <a:t> </a:t>
            </a:r>
            <a:r>
              <a:rPr lang="en-US" sz="1600" dirty="0" err="1" smtClean="0">
                <a:sym typeface="Wingdings"/>
              </a:rPr>
              <a:t></a:t>
            </a:r>
            <a:r>
              <a:rPr lang="en-US" sz="1600" dirty="0" smtClean="0">
                <a:sym typeface="Wingdings"/>
              </a:rPr>
              <a:t> </a:t>
            </a:r>
            <a:r>
              <a:rPr lang="en-US" sz="1600" dirty="0" err="1" smtClean="0">
                <a:sym typeface="Wingdings"/>
              </a:rPr>
              <a:t>K’</a:t>
            </a:r>
            <a:r>
              <a:rPr lang="en-US" sz="1600" baseline="-25000" dirty="0" err="1" smtClean="0">
                <a:sym typeface="Wingdings"/>
              </a:rPr>
              <a:t>max</a:t>
            </a:r>
            <a:r>
              <a:rPr lang="en-US" sz="1600" dirty="0" smtClean="0"/>
              <a:t> ≤</a:t>
            </a:r>
            <a:r>
              <a:rPr lang="en-US" sz="1600" dirty="0" err="1" smtClean="0"/>
              <a:t>K</a:t>
            </a:r>
            <a:r>
              <a:rPr lang="en-US" sz="1600" baseline="-25000" dirty="0" err="1" smtClean="0"/>
              <a:t>max</a:t>
            </a:r>
            <a:r>
              <a:rPr lang="en-US" sz="1600" dirty="0" smtClean="0"/>
              <a:t>) </a:t>
            </a:r>
          </a:p>
          <a:p>
            <a:pPr eaLnBrk="0" hangingPunct="0">
              <a:lnSpc>
                <a:spcPct val="120000"/>
              </a:lnSpc>
            </a:pPr>
            <a:r>
              <a:rPr lang="en-US" sz="1600" dirty="0"/>
              <a:t>	</a:t>
            </a:r>
            <a:r>
              <a:rPr lang="en-US" sz="1600" dirty="0" smtClean="0"/>
              <a:t>the degree distribution [</a:t>
            </a:r>
            <a:r>
              <a:rPr lang="en-US" sz="1600" dirty="0" err="1" smtClean="0"/>
              <a:t>P(k</a:t>
            </a:r>
            <a:r>
              <a:rPr lang="en-US" sz="1600" dirty="0" smtClean="0"/>
              <a:t>) </a:t>
            </a:r>
            <a:r>
              <a:rPr lang="en-US" sz="1600" dirty="0" err="1" smtClean="0">
                <a:sym typeface="Wingdings"/>
              </a:rPr>
              <a:t></a:t>
            </a:r>
            <a:r>
              <a:rPr lang="en-US" sz="1600" dirty="0" smtClean="0">
                <a:sym typeface="Wingdings"/>
              </a:rPr>
              <a:t> </a:t>
            </a:r>
            <a:r>
              <a:rPr lang="en-US" sz="1600" dirty="0" err="1" smtClean="0">
                <a:sym typeface="Wingdings"/>
              </a:rPr>
              <a:t>P’(k</a:t>
            </a:r>
            <a:r>
              <a:rPr lang="en-US" sz="1600" dirty="0" smtClean="0">
                <a:sym typeface="Wingdings"/>
              </a:rPr>
              <a:t>’)]</a:t>
            </a:r>
            <a:r>
              <a:rPr lang="en-US" sz="1600" dirty="0" smtClean="0"/>
              <a:t> </a:t>
            </a:r>
          </a:p>
          <a:p>
            <a:pPr eaLnBrk="0" hangingPunct="0">
              <a:lnSpc>
                <a:spcPct val="120000"/>
              </a:lnSpc>
            </a:pPr>
            <a:r>
              <a:rPr lang="en-US" sz="1600" dirty="0" smtClean="0"/>
              <a:t>A node with degree </a:t>
            </a:r>
            <a:r>
              <a:rPr lang="en-US" sz="1600" dirty="0" err="1" smtClean="0"/>
              <a:t>k</a:t>
            </a:r>
            <a:r>
              <a:rPr lang="en-US" sz="1600" dirty="0" smtClean="0"/>
              <a:t> will loose some links because some of its neighbors will vanish.</a:t>
            </a:r>
          </a:p>
          <a:p>
            <a:pPr eaLnBrk="0" hangingPunct="0">
              <a:lnSpc>
                <a:spcPct val="120000"/>
              </a:lnSpc>
            </a:pPr>
            <a:endParaRPr lang="en-US" sz="1600" dirty="0" smtClean="0"/>
          </a:p>
          <a:p>
            <a:pPr eaLnBrk="0" hangingPunct="0">
              <a:lnSpc>
                <a:spcPct val="120000"/>
              </a:lnSpc>
            </a:pPr>
            <a:endParaRPr lang="en-US" sz="1600" dirty="0" smtClean="0"/>
          </a:p>
          <a:p>
            <a:pPr eaLnBrk="0" hangingPunct="0">
              <a:lnSpc>
                <a:spcPct val="120000"/>
              </a:lnSpc>
            </a:pPr>
            <a:r>
              <a:rPr lang="en-US" sz="1600" dirty="0" smtClean="0"/>
              <a:t>Claim: once we correct for the changes in </a:t>
            </a:r>
            <a:r>
              <a:rPr lang="en-US" sz="1600" dirty="0" err="1" smtClean="0"/>
              <a:t>K</a:t>
            </a:r>
            <a:r>
              <a:rPr lang="en-US" sz="1600" baseline="-25000" dirty="0" err="1" smtClean="0"/>
              <a:t>max</a:t>
            </a:r>
            <a:r>
              <a:rPr lang="en-US" sz="1600" dirty="0" smtClean="0"/>
              <a:t> and </a:t>
            </a:r>
            <a:r>
              <a:rPr lang="en-US" sz="1600" dirty="0" err="1" smtClean="0"/>
              <a:t>P(k),we</a:t>
            </a:r>
            <a:r>
              <a:rPr lang="en-US" sz="1600" dirty="0" smtClean="0"/>
              <a:t> are back to the robustness problem.</a:t>
            </a:r>
          </a:p>
          <a:p>
            <a:pPr eaLnBrk="0" hangingPunct="0">
              <a:lnSpc>
                <a:spcPct val="120000"/>
              </a:lnSpc>
            </a:pPr>
            <a:r>
              <a:rPr lang="en-US" sz="1600" dirty="0" smtClean="0"/>
              <a:t>That is, attack is nothing but a </a:t>
            </a:r>
            <a:r>
              <a:rPr lang="en-US" sz="1600" dirty="0" err="1" smtClean="0"/>
              <a:t>robusiness</a:t>
            </a:r>
            <a:r>
              <a:rPr lang="en-US" sz="1600" dirty="0" smtClean="0"/>
              <a:t> of the network with a new </a:t>
            </a:r>
            <a:r>
              <a:rPr lang="en-US" sz="1600" dirty="0" err="1" smtClean="0"/>
              <a:t>K</a:t>
            </a:r>
            <a:r>
              <a:rPr lang="en-US" sz="1600" baseline="-25000" dirty="0" err="1" smtClean="0"/>
              <a:t>max</a:t>
            </a:r>
            <a:r>
              <a:rPr lang="en-US" sz="1600" baseline="-25000" dirty="0" smtClean="0"/>
              <a:t> </a:t>
            </a:r>
            <a:r>
              <a:rPr lang="en-US" sz="1600" dirty="0" smtClean="0"/>
              <a:t>and </a:t>
            </a:r>
            <a:r>
              <a:rPr lang="en-US" sz="1600" dirty="0" err="1" smtClean="0"/>
              <a:t>P(k</a:t>
            </a:r>
            <a:r>
              <a:rPr lang="en-US" sz="1600" dirty="0" smtClean="0"/>
              <a:t>). </a:t>
            </a:r>
          </a:p>
          <a:p>
            <a:pPr eaLnBrk="0" hangingPunct="0">
              <a:lnSpc>
                <a:spcPct val="120000"/>
              </a:lnSpc>
            </a:pPr>
            <a:endParaRPr lang="en-US" sz="1600" dirty="0" smtClean="0">
              <a:solidFill>
                <a:srgbClr val="6666FF"/>
              </a:solidFill>
            </a:endParaRP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0" y="5326314"/>
            <a:ext cx="4401064" cy="3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1600" dirty="0"/>
              <a:t>Cohen et al., Phys. Rev. </a:t>
            </a:r>
            <a:r>
              <a:rPr lang="en-US" sz="1600" dirty="0" err="1"/>
              <a:t>Lett</a:t>
            </a:r>
            <a:r>
              <a:rPr lang="en-US" sz="1600" dirty="0"/>
              <a:t>. 85, 4626 (2000).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5638800" y="5400675"/>
            <a:ext cx="3429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900" b="1" dirty="0">
                <a:solidFill>
                  <a:schemeClr val="bg1">
                    <a:lumMod val="6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Network Science: </a:t>
            </a:r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Robustness Cascades </a:t>
            </a:r>
            <a:r>
              <a:rPr lang="en-US" sz="600" i="1" dirty="0" smtClean="0">
                <a:solidFill>
                  <a:schemeClr val="bg1">
                    <a:lumMod val="6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endParaRPr lang="en-US" sz="600" i="1" dirty="0">
              <a:solidFill>
                <a:schemeClr val="bg1">
                  <a:lumMod val="6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85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>Attack threshold for arbitrary </a:t>
            </a:r>
            <a:r>
              <a:rPr lang="en-US" sz="3200" b="1" dirty="0" err="1" smtClean="0">
                <a:solidFill>
                  <a:srgbClr val="FF0000"/>
                </a:solidFill>
              </a:rPr>
              <a:t>P(k</a:t>
            </a:r>
            <a:r>
              <a:rPr lang="en-US" sz="3200" b="1" dirty="0" smtClean="0">
                <a:solidFill>
                  <a:srgbClr val="FF0000"/>
                </a:solidFill>
              </a:rPr>
              <a:t>)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51319" y="698503"/>
            <a:ext cx="9042143" cy="67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1600" i="1" dirty="0" smtClean="0">
                <a:solidFill>
                  <a:srgbClr val="0000FF"/>
                </a:solidFill>
              </a:rPr>
              <a:t>Attack problem: </a:t>
            </a:r>
            <a:r>
              <a:rPr lang="en-US" sz="1600" dirty="0" smtClean="0"/>
              <a:t>we remove a fraction </a:t>
            </a:r>
            <a:r>
              <a:rPr lang="en-US" sz="1600" i="1" dirty="0" err="1"/>
              <a:t>f</a:t>
            </a:r>
            <a:r>
              <a:rPr lang="en-US" sz="1600" dirty="0"/>
              <a:t> of the</a:t>
            </a:r>
            <a:r>
              <a:rPr lang="en-US" sz="1600" dirty="0" smtClean="0"/>
              <a:t> hubs.</a:t>
            </a:r>
          </a:p>
          <a:p>
            <a:pPr eaLnBrk="0" hangingPunct="0">
              <a:lnSpc>
                <a:spcPct val="120000"/>
              </a:lnSpc>
            </a:pPr>
            <a:r>
              <a:rPr lang="en-US" sz="1600" dirty="0" smtClean="0"/>
              <a:t>	the maximum degree of the network [</a:t>
            </a:r>
            <a:r>
              <a:rPr lang="en-US" sz="1600" dirty="0" err="1" smtClean="0"/>
              <a:t>K</a:t>
            </a:r>
            <a:r>
              <a:rPr lang="en-US" sz="1600" baseline="-25000" dirty="0" err="1" smtClean="0"/>
              <a:t>max</a:t>
            </a:r>
            <a:r>
              <a:rPr lang="en-US" sz="1600" dirty="0" smtClean="0"/>
              <a:t> </a:t>
            </a:r>
            <a:r>
              <a:rPr lang="en-US" sz="1600" dirty="0" err="1" smtClean="0">
                <a:sym typeface="Wingdings"/>
              </a:rPr>
              <a:t></a:t>
            </a:r>
            <a:r>
              <a:rPr lang="en-US" sz="1600" dirty="0" smtClean="0">
                <a:sym typeface="Wingdings"/>
              </a:rPr>
              <a:t> </a:t>
            </a:r>
            <a:r>
              <a:rPr lang="en-US" sz="1600" dirty="0" err="1" smtClean="0">
                <a:sym typeface="Wingdings"/>
              </a:rPr>
              <a:t>K’</a:t>
            </a:r>
            <a:r>
              <a:rPr lang="en-US" sz="1600" baseline="-25000" dirty="0" err="1" smtClean="0">
                <a:sym typeface="Wingdings"/>
              </a:rPr>
              <a:t>max</a:t>
            </a:r>
            <a:r>
              <a:rPr lang="en-US" sz="1600" dirty="0" smtClean="0"/>
              <a:t> ≤</a:t>
            </a:r>
            <a:r>
              <a:rPr lang="en-US" sz="1600" dirty="0" err="1" smtClean="0"/>
              <a:t>K</a:t>
            </a:r>
            <a:r>
              <a:rPr lang="en-US" sz="1600" baseline="-25000" dirty="0" err="1" smtClean="0"/>
              <a:t>max</a:t>
            </a:r>
            <a:r>
              <a:rPr lang="en-US" sz="1600" dirty="0" smtClean="0"/>
              <a:t>) `</a:t>
            </a: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0" y="5198609"/>
            <a:ext cx="4401064" cy="3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1600" dirty="0"/>
              <a:t>Cohen et al., Phys. Rev. </a:t>
            </a:r>
            <a:r>
              <a:rPr lang="en-US" sz="1600" dirty="0" err="1"/>
              <a:t>Lett</a:t>
            </a:r>
            <a:r>
              <a:rPr lang="en-US" sz="1600" dirty="0"/>
              <a:t>. 85, 4626 (2000).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6" y="1739900"/>
            <a:ext cx="6895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If we remove an </a:t>
            </a:r>
            <a:r>
              <a:rPr lang="hu-HU" i="1" dirty="0" smtClean="0"/>
              <a:t>f</a:t>
            </a:r>
            <a:r>
              <a:rPr lang="hu-HU" dirty="0" smtClean="0"/>
              <a:t> fraction of hubs, the maximum degree changes:</a:t>
            </a:r>
            <a:endParaRPr lang="hu-HU" dirty="0"/>
          </a:p>
        </p:txBody>
      </p:sp>
      <p:graphicFrame>
        <p:nvGraphicFramePr>
          <p:cNvPr id="70661" name="Object 3"/>
          <p:cNvGraphicFramePr>
            <a:graphicFrameLocks noChangeAspect="1"/>
          </p:cNvGraphicFramePr>
          <p:nvPr/>
        </p:nvGraphicFramePr>
        <p:xfrm>
          <a:off x="677869" y="2068515"/>
          <a:ext cx="1647825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358" name="Equation" r:id="rId4" imgW="914400" imgH="469900" progId="Equation.3">
                  <p:embed/>
                </p:oleObj>
              </mc:Choice>
              <mc:Fallback>
                <p:oleObj name="Equation" r:id="rId4" imgW="9144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869" y="2068515"/>
                        <a:ext cx="1647825" cy="703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620707" y="2728831"/>
          <a:ext cx="6343650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359" name="Equation" r:id="rId6" imgW="3505200" imgH="469900" progId="Equation.3">
                  <p:embed/>
                </p:oleObj>
              </mc:Choice>
              <mc:Fallback>
                <p:oleObj name="Equation" r:id="rId6" imgW="35052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707" y="2728831"/>
                        <a:ext cx="6343650" cy="703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239525" y="2710459"/>
            <a:ext cx="132409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/>
              <a:t>As </a:t>
            </a:r>
            <a:r>
              <a:rPr lang="en-US" sz="1400" dirty="0" err="1" smtClean="0">
                <a:sym typeface="Wingdings"/>
              </a:rPr>
              <a:t>K’</a:t>
            </a:r>
            <a:r>
              <a:rPr lang="en-US" sz="1400" baseline="-25000" dirty="0" err="1" smtClean="0">
                <a:sym typeface="Wingdings"/>
              </a:rPr>
              <a:t>max</a:t>
            </a:r>
            <a:r>
              <a:rPr lang="en-US" sz="1400" dirty="0" smtClean="0"/>
              <a:t> ≤</a:t>
            </a:r>
            <a:r>
              <a:rPr lang="en-US" sz="1400" dirty="0" err="1" smtClean="0"/>
              <a:t>K</a:t>
            </a:r>
            <a:r>
              <a:rPr lang="en-US" sz="1400" baseline="-25000" dirty="0" err="1" smtClean="0"/>
              <a:t>max</a:t>
            </a:r>
            <a:endParaRPr lang="en-US" sz="1400" baseline="-25000" dirty="0" smtClean="0"/>
          </a:p>
          <a:p>
            <a:r>
              <a:rPr lang="en-US" sz="1400" dirty="0" smtClean="0"/>
              <a:t>we can ignore </a:t>
            </a:r>
          </a:p>
          <a:p>
            <a:r>
              <a:rPr lang="en-US" sz="1400" dirty="0" smtClean="0"/>
              <a:t>the </a:t>
            </a:r>
            <a:r>
              <a:rPr lang="en-US" sz="1400" dirty="0" err="1" smtClean="0"/>
              <a:t>K</a:t>
            </a:r>
            <a:r>
              <a:rPr lang="en-US" sz="1400" baseline="-25000" dirty="0" err="1" smtClean="0"/>
              <a:t>max</a:t>
            </a:r>
            <a:r>
              <a:rPr lang="en-US" sz="1400" baseline="-25000" dirty="0" smtClean="0"/>
              <a:t> </a:t>
            </a:r>
            <a:r>
              <a:rPr lang="en-US" sz="1400" dirty="0" smtClean="0"/>
              <a:t> term </a:t>
            </a:r>
            <a:r>
              <a:rPr lang="hu-HU" sz="1400" dirty="0" smtClean="0"/>
              <a:t> </a:t>
            </a:r>
            <a:endParaRPr lang="hu-HU" sz="1400" dirty="0"/>
          </a:p>
        </p:txBody>
      </p:sp>
      <p:graphicFrame>
        <p:nvGraphicFramePr>
          <p:cNvPr id="3" name="Object 5"/>
          <p:cNvGraphicFramePr>
            <a:graphicFrameLocks noChangeAspect="1"/>
          </p:cNvGraphicFramePr>
          <p:nvPr/>
        </p:nvGraphicFramePr>
        <p:xfrm>
          <a:off x="722319" y="4011863"/>
          <a:ext cx="1603375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360" name="Equation" r:id="rId8" imgW="889000" imgH="469900" progId="Equation.3">
                  <p:embed/>
                </p:oleObj>
              </mc:Choice>
              <mc:Fallback>
                <p:oleObj name="Equation" r:id="rId8" imgW="8890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319" y="4011863"/>
                        <a:ext cx="1603375" cy="703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7"/>
          <p:cNvGraphicFramePr>
            <a:graphicFrameLocks noChangeAspect="1"/>
          </p:cNvGraphicFramePr>
          <p:nvPr/>
        </p:nvGraphicFramePr>
        <p:xfrm>
          <a:off x="3331126" y="4037264"/>
          <a:ext cx="1785937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361" name="Equation" r:id="rId10" imgW="990600" imgH="304800" progId="Equation.3">
                  <p:embed/>
                </p:oleObj>
              </mc:Choice>
              <mc:Fallback>
                <p:oleObj name="Equation" r:id="rId10" imgW="9906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1126" y="4037264"/>
                        <a:ext cx="1785937" cy="47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5638800" y="5400675"/>
            <a:ext cx="3429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900" b="1" dirty="0">
                <a:solidFill>
                  <a:schemeClr val="bg1">
                    <a:lumMod val="6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Network Science: </a:t>
            </a:r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Robustness Cascades </a:t>
            </a:r>
            <a:r>
              <a:rPr lang="en-US" sz="600" i="1" dirty="0" smtClean="0">
                <a:solidFill>
                  <a:schemeClr val="bg1">
                    <a:lumMod val="6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endParaRPr lang="en-US" sz="600" i="1" dirty="0">
              <a:solidFill>
                <a:schemeClr val="bg1">
                  <a:lumMod val="6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40931" y="4223654"/>
            <a:ext cx="3151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ym typeface="Wingdings"/>
              </a:rPr>
              <a:t></a:t>
            </a:r>
            <a:r>
              <a:rPr lang="en-US" sz="1400" dirty="0" smtClean="0">
                <a:sym typeface="Wingdings"/>
              </a:rPr>
              <a:t> The new maximum degree after removing </a:t>
            </a:r>
            <a:r>
              <a:rPr lang="en-US" sz="1400" dirty="0" err="1" smtClean="0">
                <a:sym typeface="Wingdings"/>
              </a:rPr>
              <a:t>f</a:t>
            </a:r>
            <a:r>
              <a:rPr lang="en-US" sz="1400" dirty="0" smtClean="0">
                <a:sym typeface="Wingdings"/>
              </a:rPr>
              <a:t> fraction of the hubs.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Text Box 3"/>
          <p:cNvSpPr txBox="1">
            <a:spLocks noChangeArrowheads="1"/>
          </p:cNvSpPr>
          <p:nvPr/>
        </p:nvSpPr>
        <p:spPr bwMode="auto">
          <a:xfrm>
            <a:off x="0" y="588188"/>
            <a:ext cx="9144000" cy="711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dirty="0" smtClean="0">
                <a:solidFill>
                  <a:srgbClr val="6666FF"/>
                </a:solidFill>
              </a:rPr>
              <a:t>A giant cluster exists if each node is connected to at least two other nodes.</a:t>
            </a:r>
          </a:p>
          <a:p>
            <a:pPr eaLnBrk="0" hangingPunct="0">
              <a:lnSpc>
                <a:spcPct val="120000"/>
              </a:lnSpc>
            </a:pPr>
            <a:r>
              <a:rPr lang="en-US" sz="1600" i="1" dirty="0" smtClean="0"/>
              <a:t>The average degree of a node </a:t>
            </a:r>
            <a:r>
              <a:rPr lang="en-US" sz="1600" i="1" dirty="0" err="1" smtClean="0"/>
              <a:t>i</a:t>
            </a:r>
            <a:r>
              <a:rPr lang="en-US" sz="1600" i="1" dirty="0" smtClean="0"/>
              <a:t> linked to the GC, must be 2, i.e.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152400" y="5428987"/>
            <a:ext cx="8510838" cy="343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1400" dirty="0" smtClean="0"/>
              <a:t>Malloy, Reed, Random Structures and Algorithms  (1995); Cohen et al., Phys. Rev. </a:t>
            </a:r>
            <a:r>
              <a:rPr lang="en-US" sz="1400" dirty="0" err="1" smtClean="0"/>
              <a:t>Lett</a:t>
            </a:r>
            <a:r>
              <a:rPr lang="en-US" sz="1400" dirty="0" smtClean="0"/>
              <a:t>. 85, 4626 (2000).</a:t>
            </a:r>
            <a:endParaRPr lang="en-US" sz="1400" dirty="0"/>
          </a:p>
        </p:txBody>
      </p:sp>
      <p:graphicFrame>
        <p:nvGraphicFramePr>
          <p:cNvPr id="23757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6356633"/>
              </p:ext>
            </p:extLst>
          </p:nvPr>
        </p:nvGraphicFramePr>
        <p:xfrm>
          <a:off x="206375" y="1350963"/>
          <a:ext cx="3760788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088" name="Equation" r:id="rId4" imgW="2070000" imgH="355320" progId="Equation.3">
                  <p:embed/>
                </p:oleObj>
              </mc:Choice>
              <mc:Fallback>
                <p:oleObj name="Equation" r:id="rId4" imgW="207000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" y="1350963"/>
                        <a:ext cx="3760788" cy="538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757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8097443"/>
              </p:ext>
            </p:extLst>
          </p:nvPr>
        </p:nvGraphicFramePr>
        <p:xfrm>
          <a:off x="301625" y="1844675"/>
          <a:ext cx="4962525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089" name="Equation" r:id="rId6" imgW="2730240" imgH="380880" progId="Equation.3">
                  <p:embed/>
                </p:oleObj>
              </mc:Choice>
              <mc:Fallback>
                <p:oleObj name="Equation" r:id="rId6" imgW="273024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25" y="1844675"/>
                        <a:ext cx="4962525" cy="623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414969" y="1962150"/>
            <a:ext cx="1779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Bayes’ theorem</a:t>
            </a:r>
            <a:endParaRPr lang="hu-HU" dirty="0"/>
          </a:p>
        </p:txBody>
      </p:sp>
      <p:sp>
        <p:nvSpPr>
          <p:cNvPr id="12" name="TextBox 11"/>
          <p:cNvSpPr txBox="1"/>
          <p:nvPr/>
        </p:nvSpPr>
        <p:spPr>
          <a:xfrm>
            <a:off x="6" y="2644626"/>
            <a:ext cx="8650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P(k</a:t>
            </a:r>
            <a:r>
              <a:rPr lang="en-US" sz="1600" baseline="-25000" dirty="0"/>
              <a:t>m</a:t>
            </a:r>
            <a:r>
              <a:rPr lang="hu-HU" sz="1600" dirty="0" smtClean="0"/>
              <a:t>|i</a:t>
            </a:r>
            <a:r>
              <a:rPr lang="en-US" sz="1600" dirty="0" smtClean="0">
                <a:sym typeface="Wingdings"/>
              </a:rPr>
              <a:t>  &lt;-&gt; j): joint probability that a node has degree </a:t>
            </a:r>
            <a:r>
              <a:rPr lang="hu-HU" sz="1600" dirty="0" smtClean="0"/>
              <a:t>k</a:t>
            </a:r>
            <a:r>
              <a:rPr lang="en-US" sz="1600" baseline="-25000" dirty="0" smtClean="0"/>
              <a:t>m</a:t>
            </a:r>
            <a:r>
              <a:rPr lang="hu-HU" sz="1600" baseline="-25000" dirty="0" smtClean="0"/>
              <a:t> </a:t>
            </a:r>
            <a:r>
              <a:rPr lang="hu-HU" sz="1600" dirty="0" smtClean="0"/>
              <a:t>and is connected to nodes i and j</a:t>
            </a:r>
            <a:r>
              <a:rPr lang="en-US" sz="1600" dirty="0">
                <a:sym typeface="Wingdings"/>
              </a:rPr>
              <a:t>.</a:t>
            </a:r>
            <a:endParaRPr lang="en-US" sz="1600" dirty="0" smtClean="0">
              <a:sym typeface="Wingding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2983180"/>
            <a:ext cx="75362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For a randomly connected network (does NOT mean random network!) with P(k):</a:t>
            </a:r>
            <a:endParaRPr lang="hu-HU" sz="1600" dirty="0"/>
          </a:p>
        </p:txBody>
      </p:sp>
      <p:graphicFrame>
        <p:nvGraphicFramePr>
          <p:cNvPr id="237575" name="Object 7"/>
          <p:cNvGraphicFramePr>
            <a:graphicFrameLocks noChangeAspect="1"/>
          </p:cNvGraphicFramePr>
          <p:nvPr/>
        </p:nvGraphicFramePr>
        <p:xfrm>
          <a:off x="319087" y="3365500"/>
          <a:ext cx="3252788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090" name="Equation" r:id="rId8" imgW="1790700" imgH="381000" progId="Equation.3">
                  <p:embed/>
                </p:oleObj>
              </mc:Choice>
              <mc:Fallback>
                <p:oleObj name="Equation" r:id="rId8" imgW="17907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087" y="3365500"/>
                        <a:ext cx="3252788" cy="627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757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6380163"/>
              </p:ext>
            </p:extLst>
          </p:nvPr>
        </p:nvGraphicFramePr>
        <p:xfrm>
          <a:off x="4164013" y="3365500"/>
          <a:ext cx="2100262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091" name="Equation" r:id="rId10" imgW="1155600" imgH="355320" progId="Equation.3">
                  <p:embed/>
                </p:oleObj>
              </mc:Choice>
              <mc:Fallback>
                <p:oleObj name="Equation" r:id="rId10" imgW="115560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4013" y="3365500"/>
                        <a:ext cx="2100262" cy="582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757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732622"/>
              </p:ext>
            </p:extLst>
          </p:nvPr>
        </p:nvGraphicFramePr>
        <p:xfrm>
          <a:off x="114300" y="3954463"/>
          <a:ext cx="7823200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092" name="Equation" r:id="rId12" imgW="4305240" imgH="583920" progId="Equation.3">
                  <p:embed/>
                </p:oleObj>
              </mc:Choice>
              <mc:Fallback>
                <p:oleObj name="Equation" r:id="rId12" imgW="4305240" imgH="583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" y="3954463"/>
                        <a:ext cx="7823200" cy="884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654286" y="3365500"/>
            <a:ext cx="23881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b="1" i="1" dirty="0" smtClean="0"/>
              <a:t>i</a:t>
            </a:r>
            <a:r>
              <a:rPr lang="hu-HU" sz="1000" b="1" dirty="0" smtClean="0"/>
              <a:t> can choose between N-1 nodes to link to, each with probability 1/(N-1). I can try k</a:t>
            </a:r>
            <a:r>
              <a:rPr lang="hu-HU" sz="1000" b="1" baseline="-25000" dirty="0" smtClean="0"/>
              <a:t>i</a:t>
            </a:r>
            <a:r>
              <a:rPr lang="hu-HU" sz="1000" b="1" dirty="0" smtClean="0"/>
              <a:t> times.</a:t>
            </a:r>
            <a:endParaRPr lang="hu-HU" sz="1000" b="1" dirty="0"/>
          </a:p>
        </p:txBody>
      </p:sp>
      <p:graphicFrame>
        <p:nvGraphicFramePr>
          <p:cNvPr id="237578" name="Object 10"/>
          <p:cNvGraphicFramePr>
            <a:graphicFrameLocks noChangeAspect="1"/>
          </p:cNvGraphicFramePr>
          <p:nvPr/>
        </p:nvGraphicFramePr>
        <p:xfrm>
          <a:off x="687388" y="4847431"/>
          <a:ext cx="1662112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093" name="Equation" r:id="rId14" imgW="914400" imgH="381000" progId="Equation.3">
                  <p:embed/>
                </p:oleObj>
              </mc:Choice>
              <mc:Fallback>
                <p:oleObj name="Equation" r:id="rId14" imgW="9144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388" y="4847431"/>
                        <a:ext cx="1662112" cy="623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2679700" y="4847434"/>
            <a:ext cx="3505200" cy="67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1600" i="1" dirty="0" err="1" smtClean="0">
                <a:solidFill>
                  <a:srgbClr val="6666FF"/>
                </a:solidFill>
              </a:rPr>
              <a:t>κ</a:t>
            </a:r>
            <a:r>
              <a:rPr lang="en-US" sz="1600" dirty="0" smtClean="0">
                <a:solidFill>
                  <a:srgbClr val="6666FF"/>
                </a:solidFill>
              </a:rPr>
              <a:t>&gt;2:  a giant cluster exists		</a:t>
            </a:r>
          </a:p>
          <a:p>
            <a:pPr eaLnBrk="0" hangingPunct="0">
              <a:lnSpc>
                <a:spcPct val="120000"/>
              </a:lnSpc>
            </a:pPr>
            <a:r>
              <a:rPr lang="en-US" sz="1600" i="1" dirty="0" err="1" smtClean="0">
                <a:solidFill>
                  <a:srgbClr val="6666FF"/>
                </a:solidFill>
              </a:rPr>
              <a:t>κ</a:t>
            </a:r>
            <a:r>
              <a:rPr lang="en-US" sz="1600" dirty="0" smtClean="0">
                <a:solidFill>
                  <a:srgbClr val="6666FF"/>
                </a:solidFill>
              </a:rPr>
              <a:t>&lt;2:  many disconnected clusters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152504" y="973151"/>
            <a:ext cx="2002085" cy="1549837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>
            <a:off x="4222756" y="1545168"/>
            <a:ext cx="2624667" cy="1588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7624524" y="1558411"/>
            <a:ext cx="651646" cy="786314"/>
          </a:xfrm>
          <a:prstGeom prst="ellipse">
            <a:avLst/>
          </a:prstGeom>
          <a:noFill/>
          <a:ln w="15875">
            <a:solidFill>
              <a:schemeClr val="bg1"/>
            </a:solidFill>
          </a:ln>
          <a:effectLst>
            <a:glow rad="76200">
              <a:schemeClr val="bg2">
                <a:alpha val="56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5638800" y="5400675"/>
            <a:ext cx="3429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900" b="1" dirty="0">
                <a:solidFill>
                  <a:schemeClr val="bg1">
                    <a:lumMod val="6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Network Science: </a:t>
            </a:r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Robustness Cascades </a:t>
            </a:r>
            <a:r>
              <a:rPr lang="en-US" sz="600" i="1" dirty="0" smtClean="0">
                <a:solidFill>
                  <a:schemeClr val="bg1">
                    <a:lumMod val="6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endParaRPr lang="en-US" sz="600" i="1" dirty="0">
              <a:solidFill>
                <a:schemeClr val="bg1">
                  <a:lumMod val="6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2" name="Subtitle 2"/>
          <p:cNvSpPr txBox="1">
            <a:spLocks/>
          </p:cNvSpPr>
          <p:nvPr/>
        </p:nvSpPr>
        <p:spPr bwMode="auto">
          <a:xfrm>
            <a:off x="0" y="152400"/>
            <a:ext cx="9144000" cy="4191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r>
              <a:rPr lang="en-US" sz="2000" b="1" dirty="0" smtClean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MALLOY-REED CRITERIA: THE EXISTENCE OF A GIANT COMPONENT</a:t>
            </a:r>
            <a:endParaRPr lang="en-US" sz="2000" b="1" i="1" baseline="-25000" dirty="0">
              <a:solidFill>
                <a:srgbClr val="F2F2F2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7393" y="4847432"/>
            <a:ext cx="1831445" cy="67505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9" grpId="0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85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>Attack threshold for arbitrary </a:t>
            </a:r>
            <a:r>
              <a:rPr lang="en-US" sz="3200" b="1" dirty="0" err="1" smtClean="0">
                <a:solidFill>
                  <a:srgbClr val="FF0000"/>
                </a:solidFill>
              </a:rPr>
              <a:t>P(k</a:t>
            </a:r>
            <a:r>
              <a:rPr lang="en-US" sz="3200" b="1" dirty="0" smtClean="0">
                <a:solidFill>
                  <a:srgbClr val="FF0000"/>
                </a:solidFill>
              </a:rPr>
              <a:t>)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51319" y="698500"/>
            <a:ext cx="9042143" cy="1561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1600" i="1" dirty="0" smtClean="0">
                <a:solidFill>
                  <a:srgbClr val="0000FF"/>
                </a:solidFill>
              </a:rPr>
              <a:t>Attack problem: </a:t>
            </a:r>
            <a:r>
              <a:rPr lang="en-US" sz="1600" dirty="0" smtClean="0"/>
              <a:t>we remove a fraction </a:t>
            </a:r>
            <a:r>
              <a:rPr lang="en-US" sz="1600" i="1" dirty="0" err="1"/>
              <a:t>f</a:t>
            </a:r>
            <a:r>
              <a:rPr lang="en-US" sz="1600" dirty="0"/>
              <a:t> of the</a:t>
            </a:r>
            <a:r>
              <a:rPr lang="en-US" sz="1600" dirty="0" smtClean="0"/>
              <a:t> hubs.</a:t>
            </a:r>
          </a:p>
          <a:p>
            <a:pPr eaLnBrk="0" hangingPunct="0">
              <a:lnSpc>
                <a:spcPct val="120000"/>
              </a:lnSpc>
            </a:pPr>
            <a:r>
              <a:rPr lang="en-US" sz="1600" dirty="0" smtClean="0"/>
              <a:t>the degree distribution changes  [</a:t>
            </a:r>
            <a:r>
              <a:rPr lang="en-US" sz="1600" dirty="0" err="1" smtClean="0"/>
              <a:t>P(k</a:t>
            </a:r>
            <a:r>
              <a:rPr lang="en-US" sz="1600" dirty="0" smtClean="0"/>
              <a:t>) </a:t>
            </a:r>
            <a:r>
              <a:rPr lang="en-US" sz="1600" dirty="0" err="1" smtClean="0">
                <a:sym typeface="Wingdings"/>
              </a:rPr>
              <a:t></a:t>
            </a:r>
            <a:r>
              <a:rPr lang="en-US" sz="1600" dirty="0" smtClean="0">
                <a:sym typeface="Wingdings"/>
              </a:rPr>
              <a:t> </a:t>
            </a:r>
            <a:r>
              <a:rPr lang="en-US" sz="1600" dirty="0" err="1" smtClean="0">
                <a:sym typeface="Wingdings"/>
              </a:rPr>
              <a:t>P’(k</a:t>
            </a:r>
            <a:r>
              <a:rPr lang="en-US" sz="1600" dirty="0" smtClean="0">
                <a:sym typeface="Wingdings"/>
              </a:rPr>
              <a:t>’)]</a:t>
            </a:r>
            <a:r>
              <a:rPr lang="en-US" sz="1600" dirty="0" smtClean="0"/>
              <a:t> </a:t>
            </a:r>
          </a:p>
          <a:p>
            <a:pPr eaLnBrk="0" hangingPunct="0">
              <a:lnSpc>
                <a:spcPct val="120000"/>
              </a:lnSpc>
            </a:pPr>
            <a:r>
              <a:rPr lang="en-US" sz="1600" dirty="0" smtClean="0"/>
              <a:t>A node with degree </a:t>
            </a:r>
            <a:r>
              <a:rPr lang="en-US" sz="1600" i="1" dirty="0" err="1" smtClean="0"/>
              <a:t>k</a:t>
            </a:r>
            <a:r>
              <a:rPr lang="en-US" sz="1600" i="1" dirty="0" smtClean="0"/>
              <a:t> </a:t>
            </a:r>
            <a:r>
              <a:rPr lang="en-US" sz="1600" dirty="0" smtClean="0"/>
              <a:t>will loose some links because some of its neighbors will vanish.</a:t>
            </a:r>
          </a:p>
          <a:p>
            <a:pPr eaLnBrk="0" hangingPunct="0">
              <a:lnSpc>
                <a:spcPct val="120000"/>
              </a:lnSpc>
            </a:pPr>
            <a:r>
              <a:rPr lang="en-US" sz="1600" dirty="0" smtClean="0"/>
              <a:t>Let us calculate the fraction of links removed ‘randomly’ , </a:t>
            </a:r>
            <a:r>
              <a:rPr lang="en-US" sz="1600" dirty="0" err="1" smtClean="0"/>
              <a:t>f</a:t>
            </a:r>
            <a:r>
              <a:rPr lang="en-US" sz="1600" dirty="0" smtClean="0"/>
              <a:t>’, as a consequence of we removing </a:t>
            </a:r>
            <a:r>
              <a:rPr lang="en-US" sz="1600" dirty="0" err="1" smtClean="0"/>
              <a:t>f</a:t>
            </a:r>
            <a:r>
              <a:rPr lang="en-US" sz="1600" dirty="0" smtClean="0"/>
              <a:t> fraction of hubs.</a:t>
            </a: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352168" y="5379307"/>
            <a:ext cx="4401064" cy="3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1600" dirty="0"/>
              <a:t>Cohen et al., Phys. Rev. </a:t>
            </a:r>
            <a:r>
              <a:rPr lang="en-US" sz="1600" dirty="0" err="1"/>
              <a:t>Lett</a:t>
            </a:r>
            <a:r>
              <a:rPr lang="en-US" sz="1600" dirty="0"/>
              <a:t>. 85, 4626 (2000).</a:t>
            </a:r>
          </a:p>
        </p:txBody>
      </p:sp>
      <p:graphicFrame>
        <p:nvGraphicFramePr>
          <p:cNvPr id="70661" name="Object 3"/>
          <p:cNvGraphicFramePr>
            <a:graphicFrameLocks noChangeAspect="1"/>
          </p:cNvGraphicFramePr>
          <p:nvPr/>
        </p:nvGraphicFramePr>
        <p:xfrm>
          <a:off x="230445" y="2470758"/>
          <a:ext cx="8863013" cy="864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391" name="Equation" r:id="rId4" imgW="6159500" imgH="723900" progId="Equation.3">
                  <p:embed/>
                </p:oleObj>
              </mc:Choice>
              <mc:Fallback>
                <p:oleObj name="Equation" r:id="rId4" imgW="6159500" imgH="723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445" y="2470758"/>
                        <a:ext cx="8863013" cy="8642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465411" y="2524644"/>
            <a:ext cx="1304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/>
              <a:t>as </a:t>
            </a:r>
            <a:r>
              <a:rPr lang="en-US" sz="1400" dirty="0" err="1" smtClean="0">
                <a:sym typeface="Wingdings"/>
              </a:rPr>
              <a:t>K’</a:t>
            </a:r>
            <a:r>
              <a:rPr lang="en-US" sz="1400" baseline="-25000" dirty="0" err="1" smtClean="0">
                <a:sym typeface="Wingdings"/>
              </a:rPr>
              <a:t>max</a:t>
            </a:r>
            <a:r>
              <a:rPr lang="en-US" sz="1400" dirty="0" smtClean="0"/>
              <a:t> ≤</a:t>
            </a:r>
            <a:r>
              <a:rPr lang="en-US" sz="1400" dirty="0" err="1" smtClean="0"/>
              <a:t>K</a:t>
            </a:r>
            <a:r>
              <a:rPr lang="en-US" sz="1400" baseline="-25000" dirty="0" err="1" smtClean="0"/>
              <a:t>max</a:t>
            </a:r>
            <a:r>
              <a:rPr lang="hu-HU" sz="1400" dirty="0" smtClean="0"/>
              <a:t> </a:t>
            </a:r>
            <a:endParaRPr lang="hu-HU" sz="1400" dirty="0"/>
          </a:p>
        </p:txBody>
      </p:sp>
      <p:graphicFrame>
        <p:nvGraphicFramePr>
          <p:cNvPr id="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1289269"/>
              </p:ext>
            </p:extLst>
          </p:nvPr>
        </p:nvGraphicFramePr>
        <p:xfrm>
          <a:off x="7063171" y="3335009"/>
          <a:ext cx="1785937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392" name="Equation" r:id="rId6" imgW="990600" imgH="304800" progId="Equation.3">
                  <p:embed/>
                </p:oleObj>
              </mc:Choice>
              <mc:Fallback>
                <p:oleObj name="Equation" r:id="rId6" imgW="9906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3171" y="3335009"/>
                        <a:ext cx="1785937" cy="47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2" name="Object 6"/>
          <p:cNvGraphicFramePr>
            <a:graphicFrameLocks noChangeAspect="1"/>
          </p:cNvGraphicFramePr>
          <p:nvPr/>
        </p:nvGraphicFramePr>
        <p:xfrm>
          <a:off x="230446" y="4112353"/>
          <a:ext cx="2322257" cy="485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393" name="Equation" r:id="rId8" imgW="1562100" imgH="393700" progId="Equation.3">
                  <p:embed/>
                </p:oleObj>
              </mc:Choice>
              <mc:Fallback>
                <p:oleObj name="Equation" r:id="rId8" imgW="15621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446" y="4112353"/>
                        <a:ext cx="2322257" cy="4853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7"/>
          <p:cNvGraphicFramePr>
            <a:graphicFrameLocks noChangeAspect="1"/>
          </p:cNvGraphicFramePr>
          <p:nvPr/>
        </p:nvGraphicFramePr>
        <p:xfrm>
          <a:off x="230443" y="4903016"/>
          <a:ext cx="1930726" cy="4853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394" name="Equation" r:id="rId10" imgW="1257300" imgH="381000" progId="Equation.3">
                  <p:embed/>
                </p:oleObj>
              </mc:Choice>
              <mc:Fallback>
                <p:oleObj name="Equation" r:id="rId10" imgW="12573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443" y="4903016"/>
                        <a:ext cx="1930726" cy="4853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8"/>
          <p:cNvGraphicFramePr>
            <a:graphicFrameLocks noChangeAspect="1"/>
          </p:cNvGraphicFramePr>
          <p:nvPr/>
        </p:nvGraphicFramePr>
        <p:xfrm>
          <a:off x="248983" y="3448054"/>
          <a:ext cx="4806950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395" name="Equation" r:id="rId12" imgW="3340100" imgH="419100" progId="Equation.3">
                  <p:embed/>
                </p:oleObj>
              </mc:Choice>
              <mc:Fallback>
                <p:oleObj name="Equation" r:id="rId12" imgW="33401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983" y="3448054"/>
                        <a:ext cx="4806950" cy="500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9"/>
          <p:cNvGraphicFramePr>
            <a:graphicFrameLocks noChangeAspect="1"/>
          </p:cNvGraphicFramePr>
          <p:nvPr/>
        </p:nvGraphicFramePr>
        <p:xfrm>
          <a:off x="3269196" y="4283202"/>
          <a:ext cx="1369168" cy="629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396" name="Equation" r:id="rId14" imgW="571500" imgH="304800" progId="Equation.3">
                  <p:embed/>
                </p:oleObj>
              </mc:Choice>
              <mc:Fallback>
                <p:oleObj name="Equation" r:id="rId14" imgW="5715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9196" y="4283202"/>
                        <a:ext cx="1369168" cy="6290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064537" y="4128026"/>
            <a:ext cx="39230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For γ</a:t>
            </a:r>
            <a:r>
              <a:rPr lang="en-US" sz="1600" dirty="0" smtClean="0">
                <a:sym typeface="Wingdings"/>
              </a:rPr>
              <a:t>2, f’1, which means that even the removal of a tiny fraction of hubs will destroy the network. The reason is that for </a:t>
            </a:r>
            <a:r>
              <a:rPr lang="hu-HU" sz="1600" dirty="0" smtClean="0"/>
              <a:t>γ</a:t>
            </a:r>
            <a:r>
              <a:rPr lang="en-US" sz="1600" dirty="0" smtClean="0">
                <a:sym typeface="Wingdings"/>
              </a:rPr>
              <a:t>=2 hubs dominate the network</a:t>
            </a:r>
            <a:endParaRPr lang="hu-HU" sz="1600" dirty="0"/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5638800" y="5400675"/>
            <a:ext cx="3429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900" b="1" dirty="0">
                <a:solidFill>
                  <a:schemeClr val="bg1">
                    <a:lumMod val="6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Network Science: </a:t>
            </a:r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Robustness Cascades </a:t>
            </a:r>
            <a:r>
              <a:rPr lang="en-US" sz="600" i="1" dirty="0" smtClean="0">
                <a:solidFill>
                  <a:schemeClr val="bg1">
                    <a:lumMod val="6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endParaRPr lang="en-US" sz="600" i="1" dirty="0">
              <a:solidFill>
                <a:schemeClr val="bg1">
                  <a:lumMod val="6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graphicFrame>
        <p:nvGraphicFramePr>
          <p:cNvPr id="453669" name="Object 37"/>
          <p:cNvGraphicFramePr>
            <a:graphicFrameLocks noChangeAspect="1"/>
          </p:cNvGraphicFramePr>
          <p:nvPr/>
        </p:nvGraphicFramePr>
        <p:xfrm>
          <a:off x="2161169" y="1992274"/>
          <a:ext cx="802164" cy="478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397" name="Equation" r:id="rId16" imgW="723900" imgH="431800" progId="Equation.3">
                  <p:embed/>
                </p:oleObj>
              </mc:Choice>
              <mc:Fallback>
                <p:oleObj name="Equation" r:id="rId16" imgW="7239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1169" y="1992274"/>
                        <a:ext cx="802164" cy="4784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Arrow Connector 16"/>
          <p:cNvCxnSpPr/>
          <p:nvPr/>
        </p:nvCxnSpPr>
        <p:spPr>
          <a:xfrm rot="10800000" flipV="1">
            <a:off x="1386419" y="2470755"/>
            <a:ext cx="774750" cy="693662"/>
          </a:xfrm>
          <a:prstGeom prst="straightConnector1">
            <a:avLst/>
          </a:prstGeom>
          <a:ln w="127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5054600" y="4040188"/>
            <a:ext cx="3213100" cy="369332"/>
          </a:xfrm>
          <a:prstGeom prst="rect">
            <a:avLst/>
          </a:prstGeom>
          <a:solidFill>
            <a:srgbClr val="FF6600">
              <a:alpha val="15000"/>
            </a:srgbClr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28682" name="Subtitle 2"/>
          <p:cNvSpPr txBox="1">
            <a:spLocks/>
          </p:cNvSpPr>
          <p:nvPr/>
        </p:nvSpPr>
        <p:spPr bwMode="auto">
          <a:xfrm>
            <a:off x="0" y="152400"/>
            <a:ext cx="9144000" cy="4191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r>
              <a:rPr lang="en-US" sz="2000" b="1" dirty="0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Apply the Malloy-Reed Criteria to an </a:t>
            </a:r>
            <a:r>
              <a:rPr lang="en-US" sz="2000" b="1" dirty="0" err="1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Erdos-Renyi</a:t>
            </a:r>
            <a:r>
              <a:rPr lang="en-US" sz="2000" b="1" dirty="0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 Network</a:t>
            </a:r>
            <a:endParaRPr lang="en-US" sz="2000" b="1" dirty="0">
              <a:solidFill>
                <a:prstClr val="white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1222375" y="1473203"/>
          <a:ext cx="25463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22" name="Equation" r:id="rId4" imgW="1739900" imgH="431800" progId="Equation.3">
                  <p:embed/>
                </p:oleObj>
              </mc:Choice>
              <mc:Fallback>
                <p:oleObj name="Equation" r:id="rId4" imgW="17399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2375" y="1473203"/>
                        <a:ext cx="2546350" cy="58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5118100" y="1455738"/>
          <a:ext cx="1739900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23" name="Equation" r:id="rId6" imgW="1155700" imgH="393700" progId="Equation.3">
                  <p:embed/>
                </p:oleObj>
              </mc:Choice>
              <mc:Fallback>
                <p:oleObj name="Equation" r:id="rId6" imgW="11557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8100" y="1455738"/>
                        <a:ext cx="1739900" cy="538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3" name="TextBox 7"/>
          <p:cNvSpPr txBox="1">
            <a:spLocks noChangeArrowheads="1"/>
          </p:cNvSpPr>
          <p:nvPr/>
        </p:nvSpPr>
        <p:spPr bwMode="auto">
          <a:xfrm>
            <a:off x="1222314" y="887413"/>
            <a:ext cx="22369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FF0000"/>
                </a:solidFill>
                <a:latin typeface="Helvetica" charset="0"/>
                <a:ea typeface="Trebuchet MS" charset="0"/>
                <a:cs typeface="Trebuchet MS" charset="0"/>
                <a:sym typeface="Trebuchet MS" charset="0"/>
              </a:rPr>
              <a:t>Discrete Formulation</a:t>
            </a:r>
          </a:p>
          <a:p>
            <a:pPr algn="ctr"/>
            <a:r>
              <a:rPr lang="en-US" sz="1200">
                <a:solidFill>
                  <a:srgbClr val="000000"/>
                </a:solidFill>
                <a:latin typeface="Helvetica" charset="0"/>
                <a:ea typeface="Trebuchet MS" charset="0"/>
                <a:cs typeface="Trebuchet MS" charset="0"/>
                <a:sym typeface="Trebuchet MS" charset="0"/>
              </a:rPr>
              <a:t>-binomial distribution-</a:t>
            </a:r>
          </a:p>
        </p:txBody>
      </p:sp>
      <p:sp>
        <p:nvSpPr>
          <p:cNvPr id="28684" name="TextBox 8"/>
          <p:cNvSpPr txBox="1">
            <a:spLocks noChangeArrowheads="1"/>
          </p:cNvSpPr>
          <p:nvPr/>
        </p:nvSpPr>
        <p:spPr bwMode="auto">
          <a:xfrm>
            <a:off x="4724463" y="887413"/>
            <a:ext cx="250972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FF0000"/>
                </a:solidFill>
                <a:latin typeface="Helvetica" charset="0"/>
                <a:ea typeface="Trebuchet MS" charset="0"/>
                <a:cs typeface="Trebuchet MS" charset="0"/>
                <a:sym typeface="Trebuchet MS" charset="0"/>
              </a:rPr>
              <a:t>Continuum Formulation</a:t>
            </a:r>
          </a:p>
          <a:p>
            <a:pPr algn="ctr"/>
            <a:r>
              <a:rPr lang="en-US" sz="1200">
                <a:solidFill>
                  <a:srgbClr val="000000"/>
                </a:solidFill>
                <a:latin typeface="Helvetica" charset="0"/>
                <a:ea typeface="Trebuchet MS" charset="0"/>
                <a:cs typeface="Trebuchet MS" charset="0"/>
                <a:sym typeface="Trebuchet MS" charset="0"/>
              </a:rPr>
              <a:t>-Poisson distribution-</a:t>
            </a:r>
          </a:p>
        </p:txBody>
      </p:sp>
      <p:pic>
        <p:nvPicPr>
          <p:cNvPr id="28685" name="Picture 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22375" y="2106613"/>
            <a:ext cx="2439988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6" name="Picture 1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83131" y="1995488"/>
            <a:ext cx="2644775" cy="211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7" name="TextBox 11"/>
          <p:cNvSpPr txBox="1">
            <a:spLocks noChangeArrowheads="1"/>
          </p:cNvSpPr>
          <p:nvPr/>
        </p:nvSpPr>
        <p:spPr bwMode="auto">
          <a:xfrm rot="-5400000">
            <a:off x="-750457" y="2634608"/>
            <a:ext cx="23486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solidFill>
                  <a:prstClr val="black"/>
                </a:solidFill>
                <a:latin typeface="Helvetica" charset="0"/>
                <a:ea typeface="Trebuchet MS" charset="0"/>
                <a:cs typeface="Trebuchet MS" charset="0"/>
                <a:sym typeface="Trebuchet MS" charset="0"/>
              </a:rPr>
              <a:t>Probability Distribution Function </a:t>
            </a:r>
          </a:p>
          <a:p>
            <a:pPr algn="ctr"/>
            <a:r>
              <a:rPr lang="en-US" sz="1200">
                <a:solidFill>
                  <a:prstClr val="black"/>
                </a:solidFill>
                <a:latin typeface="Helvetica" charset="0"/>
                <a:ea typeface="Trebuchet MS" charset="0"/>
                <a:cs typeface="Trebuchet MS" charset="0"/>
                <a:sym typeface="Trebuchet MS" charset="0"/>
              </a:rPr>
              <a:t>(PDF)</a:t>
            </a:r>
          </a:p>
        </p:txBody>
      </p:sp>
      <p:graphicFrame>
        <p:nvGraphicFramePr>
          <p:cNvPr id="13" name="Object 4"/>
          <p:cNvGraphicFramePr>
            <a:graphicFrameLocks noChangeAspect="1"/>
          </p:cNvGraphicFramePr>
          <p:nvPr/>
        </p:nvGraphicFramePr>
        <p:xfrm>
          <a:off x="5337175" y="4079875"/>
          <a:ext cx="1000125" cy="173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24" name="Equation" r:id="rId10" imgW="736600" imgH="139700" progId="Equation.3">
                  <p:embed/>
                </p:oleObj>
              </mc:Choice>
              <mc:Fallback>
                <p:oleObj name="Equation" r:id="rId10" imgW="736600" imgH="139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7175" y="4079875"/>
                        <a:ext cx="1000125" cy="173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"/>
          <p:cNvGraphicFramePr>
            <a:graphicFrameLocks noChangeAspect="1"/>
          </p:cNvGraphicFramePr>
          <p:nvPr/>
        </p:nvGraphicFramePr>
        <p:xfrm>
          <a:off x="1222375" y="4111625"/>
          <a:ext cx="1335088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25" name="Equation" r:id="rId12" imgW="952500" imgH="177800" progId="Equation.3">
                  <p:embed/>
                </p:oleObj>
              </mc:Choice>
              <mc:Fallback>
                <p:oleObj name="Equation" r:id="rId12" imgW="9525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2375" y="4111625"/>
                        <a:ext cx="1335088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6"/>
          <p:cNvGraphicFramePr>
            <a:graphicFrameLocks noChangeAspect="1"/>
          </p:cNvGraphicFramePr>
          <p:nvPr/>
        </p:nvGraphicFramePr>
        <p:xfrm>
          <a:off x="1222375" y="4429125"/>
          <a:ext cx="3016250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26" name="Equation" r:id="rId14" imgW="2159000" imgH="203200" progId="Equation.3">
                  <p:embed/>
                </p:oleObj>
              </mc:Choice>
              <mc:Fallback>
                <p:oleObj name="Equation" r:id="rId14" imgW="21590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2375" y="4429125"/>
                        <a:ext cx="3016250" cy="260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7"/>
          <p:cNvGraphicFramePr>
            <a:graphicFrameLocks noChangeAspect="1"/>
          </p:cNvGraphicFramePr>
          <p:nvPr/>
        </p:nvGraphicFramePr>
        <p:xfrm>
          <a:off x="5337181" y="4429125"/>
          <a:ext cx="1897063" cy="23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27" name="Equation" r:id="rId16" imgW="1409700" imgH="190500" progId="Equation.3">
                  <p:embed/>
                </p:oleObj>
              </mc:Choice>
              <mc:Fallback>
                <p:oleObj name="Equation" r:id="rId16" imgW="14097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7181" y="4429125"/>
                        <a:ext cx="1897063" cy="236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8"/>
          <p:cNvGraphicFramePr>
            <a:graphicFrameLocks noChangeAspect="1"/>
          </p:cNvGraphicFramePr>
          <p:nvPr/>
        </p:nvGraphicFramePr>
        <p:xfrm>
          <a:off x="1222381" y="4767263"/>
          <a:ext cx="3763963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28" name="Equation" r:id="rId18" imgW="2705100" imgH="203200" progId="Equation.3">
                  <p:embed/>
                </p:oleObj>
              </mc:Choice>
              <mc:Fallback>
                <p:oleObj name="Equation" r:id="rId18" imgW="27051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2381" y="4767263"/>
                        <a:ext cx="3763963" cy="260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9"/>
          <p:cNvGraphicFramePr>
            <a:graphicFrameLocks noChangeAspect="1"/>
          </p:cNvGraphicFramePr>
          <p:nvPr/>
        </p:nvGraphicFramePr>
        <p:xfrm>
          <a:off x="5337175" y="4767263"/>
          <a:ext cx="2770188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29" name="Equation" r:id="rId20" imgW="2019300" imgH="203200" progId="Equation.3">
                  <p:embed/>
                </p:oleObj>
              </mc:Choice>
              <mc:Fallback>
                <p:oleObj name="Equation" r:id="rId20" imgW="20193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7175" y="4767263"/>
                        <a:ext cx="2770188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5638800" y="5400675"/>
            <a:ext cx="3429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900" b="1" dirty="0">
                <a:solidFill>
                  <a:schemeClr val="bg1">
                    <a:lumMod val="6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Network Science: </a:t>
            </a:r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Robustness Cascades </a:t>
            </a:r>
            <a:r>
              <a:rPr lang="en-US" sz="600" i="1" dirty="0" smtClean="0">
                <a:solidFill>
                  <a:schemeClr val="bg1">
                    <a:lumMod val="6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endParaRPr lang="en-US" sz="600" i="1" dirty="0">
              <a:solidFill>
                <a:schemeClr val="bg1">
                  <a:lumMod val="6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Text Box 3"/>
          <p:cNvSpPr txBox="1">
            <a:spLocks noChangeArrowheads="1"/>
          </p:cNvSpPr>
          <p:nvPr/>
        </p:nvSpPr>
        <p:spPr bwMode="auto">
          <a:xfrm>
            <a:off x="0" y="813891"/>
            <a:ext cx="9144000" cy="45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2000" i="1" dirty="0" smtClean="0">
                <a:solidFill>
                  <a:srgbClr val="6666FF"/>
                </a:solidFill>
              </a:rPr>
              <a:t>A giant cluster exists if each node is connected to at least two other nodes.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99230" y="5091753"/>
            <a:ext cx="6480485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dirty="0" smtClean="0">
                <a:solidFill>
                  <a:schemeClr val="accent2"/>
                </a:solidFill>
              </a:rPr>
              <a:t>Malloy-Reed; Cohen et al., Phys. Rev. </a:t>
            </a:r>
            <a:r>
              <a:rPr lang="en-US" dirty="0" err="1" smtClean="0">
                <a:solidFill>
                  <a:schemeClr val="accent2"/>
                </a:solidFill>
              </a:rPr>
              <a:t>Lett</a:t>
            </a:r>
            <a:r>
              <a:rPr lang="en-US" dirty="0" smtClean="0">
                <a:solidFill>
                  <a:schemeClr val="accent2"/>
                </a:solidFill>
              </a:rPr>
              <a:t>. 85, 4626 (2000).</a:t>
            </a:r>
            <a:endParaRPr lang="en-US" dirty="0">
              <a:solidFill>
                <a:schemeClr val="accent2"/>
              </a:solidFill>
            </a:endParaRPr>
          </a:p>
        </p:txBody>
      </p:sp>
      <p:graphicFrame>
        <p:nvGraphicFramePr>
          <p:cNvPr id="237578" name="Object 10"/>
          <p:cNvGraphicFramePr>
            <a:graphicFrameLocks noChangeAspect="1"/>
          </p:cNvGraphicFramePr>
          <p:nvPr/>
        </p:nvGraphicFramePr>
        <p:xfrm>
          <a:off x="2173288" y="1453356"/>
          <a:ext cx="1662112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36" name="Equation" r:id="rId4" imgW="914400" imgH="381000" progId="Equation.3">
                  <p:embed/>
                </p:oleObj>
              </mc:Choice>
              <mc:Fallback>
                <p:oleObj name="Equation" r:id="rId4" imgW="9144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3288" y="1453356"/>
                        <a:ext cx="1662112" cy="623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152400" y="2357735"/>
            <a:ext cx="9144000" cy="96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2400" i="1" dirty="0" err="1" smtClean="0">
                <a:solidFill>
                  <a:srgbClr val="6666FF"/>
                </a:solidFill>
              </a:rPr>
              <a:t>κ</a:t>
            </a:r>
            <a:r>
              <a:rPr lang="en-US" sz="2000" dirty="0" smtClean="0">
                <a:solidFill>
                  <a:srgbClr val="6666FF"/>
                </a:solidFill>
              </a:rPr>
              <a:t>&gt;2:  a giant cluster exists;</a:t>
            </a:r>
          </a:p>
          <a:p>
            <a:pPr eaLnBrk="0" hangingPunct="0">
              <a:lnSpc>
                <a:spcPct val="120000"/>
              </a:lnSpc>
            </a:pPr>
            <a:r>
              <a:rPr lang="en-US" sz="2400" i="1" dirty="0" err="1" smtClean="0">
                <a:solidFill>
                  <a:srgbClr val="6666FF"/>
                </a:solidFill>
              </a:rPr>
              <a:t>κ</a:t>
            </a:r>
            <a:r>
              <a:rPr lang="en-US" sz="2000" dirty="0" smtClean="0">
                <a:solidFill>
                  <a:srgbClr val="6666FF"/>
                </a:solidFill>
              </a:rPr>
              <a:t>&lt;2:  many disconnected clusters;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3696494"/>
            <a:ext cx="3213100" cy="369332"/>
          </a:xfrm>
          <a:prstGeom prst="rect">
            <a:avLst/>
          </a:prstGeom>
          <a:solidFill>
            <a:srgbClr val="FF6600">
              <a:alpha val="15000"/>
            </a:srgbClr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434975" y="3736181"/>
          <a:ext cx="1000125" cy="173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37" name="Equation" r:id="rId6" imgW="736600" imgH="139700" progId="Equation.3">
                  <p:embed/>
                </p:oleObj>
              </mc:Choice>
              <mc:Fallback>
                <p:oleObj name="Equation" r:id="rId6" imgW="736600" imgH="139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975" y="3736181"/>
                        <a:ext cx="1000125" cy="173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7"/>
          <p:cNvGraphicFramePr>
            <a:graphicFrameLocks noChangeAspect="1"/>
          </p:cNvGraphicFramePr>
          <p:nvPr/>
        </p:nvGraphicFramePr>
        <p:xfrm>
          <a:off x="434981" y="4085431"/>
          <a:ext cx="1897063" cy="23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38" name="Equation" r:id="rId8" imgW="1409700" imgH="190500" progId="Equation.3">
                  <p:embed/>
                </p:oleObj>
              </mc:Choice>
              <mc:Fallback>
                <p:oleObj name="Equation" r:id="rId8" imgW="14097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981" y="4085431"/>
                        <a:ext cx="1897063" cy="236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9"/>
          <p:cNvGraphicFramePr>
            <a:graphicFrameLocks noChangeAspect="1"/>
          </p:cNvGraphicFramePr>
          <p:nvPr/>
        </p:nvGraphicFramePr>
        <p:xfrm>
          <a:off x="434975" y="4423569"/>
          <a:ext cx="2770188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39" name="Equation" r:id="rId10" imgW="2019300" imgH="203200" progId="Equation.3">
                  <p:embed/>
                </p:oleObj>
              </mc:Choice>
              <mc:Fallback>
                <p:oleObj name="Equation" r:id="rId10" imgW="20193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975" y="4423569"/>
                        <a:ext cx="2770188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19" name="Object 7"/>
          <p:cNvGraphicFramePr>
            <a:graphicFrameLocks noChangeAspect="1"/>
          </p:cNvGraphicFramePr>
          <p:nvPr/>
        </p:nvGraphicFramePr>
        <p:xfrm>
          <a:off x="3933831" y="3595688"/>
          <a:ext cx="4797425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40" name="Equation" r:id="rId12" imgW="2641600" imgH="381000" progId="Equation.3">
                  <p:embed/>
                </p:oleObj>
              </mc:Choice>
              <mc:Fallback>
                <p:oleObj name="Equation" r:id="rId12" imgW="26416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3831" y="3595688"/>
                        <a:ext cx="4797425" cy="625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20" name="Object 8"/>
          <p:cNvGraphicFramePr>
            <a:graphicFrameLocks noChangeAspect="1"/>
          </p:cNvGraphicFramePr>
          <p:nvPr/>
        </p:nvGraphicFramePr>
        <p:xfrm>
          <a:off x="5694363" y="4566444"/>
          <a:ext cx="944562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41" name="Equation" r:id="rId14" imgW="520700" imgH="139700" progId="Equation.3">
                  <p:embed/>
                </p:oleObj>
              </mc:Choice>
              <mc:Fallback>
                <p:oleObj name="Equation" r:id="rId14" imgW="520700" imgH="139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4363" y="4566444"/>
                        <a:ext cx="944562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Subtitle 2"/>
          <p:cNvSpPr txBox="1">
            <a:spLocks/>
          </p:cNvSpPr>
          <p:nvPr/>
        </p:nvSpPr>
        <p:spPr bwMode="auto">
          <a:xfrm>
            <a:off x="0" y="152400"/>
            <a:ext cx="9144000" cy="4191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r>
              <a:rPr lang="en-US" sz="2000" b="1" dirty="0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Apply the Malloy-Reed Criteria to an </a:t>
            </a:r>
            <a:r>
              <a:rPr lang="en-US" sz="2000" b="1" dirty="0" err="1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Erdos-Renyi</a:t>
            </a:r>
            <a:r>
              <a:rPr lang="en-US" sz="2000" b="1" dirty="0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 Network</a:t>
            </a:r>
            <a:endParaRPr lang="en-US" sz="2000" b="1" dirty="0">
              <a:solidFill>
                <a:prstClr val="white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5638800" y="5400675"/>
            <a:ext cx="3429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900" b="1" dirty="0">
                <a:solidFill>
                  <a:schemeClr val="bg1">
                    <a:lumMod val="6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Network Science: </a:t>
            </a:r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Robustness Cascades </a:t>
            </a:r>
            <a:r>
              <a:rPr lang="en-US" sz="600" i="1" dirty="0" smtClean="0">
                <a:solidFill>
                  <a:schemeClr val="bg1">
                    <a:lumMod val="6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endParaRPr lang="en-US" sz="600" i="1" dirty="0">
              <a:solidFill>
                <a:schemeClr val="bg1">
                  <a:lumMod val="6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Arrow Connector 22"/>
          <p:cNvCxnSpPr/>
          <p:nvPr/>
        </p:nvCxnSpPr>
        <p:spPr bwMode="auto">
          <a:xfrm rot="5400000" flipH="1" flipV="1">
            <a:off x="-205052" y="2813844"/>
            <a:ext cx="3124729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 bwMode="auto">
          <a:xfrm>
            <a:off x="1357313" y="4374889"/>
            <a:ext cx="7446962" cy="1323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5092" y="2812522"/>
            <a:ext cx="1178719" cy="9339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800" y="2790203"/>
            <a:ext cx="1128232" cy="9376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33" name="Straight Connector 32"/>
          <p:cNvCxnSpPr/>
          <p:nvPr/>
        </p:nvCxnSpPr>
        <p:spPr bwMode="auto">
          <a:xfrm rot="5400000">
            <a:off x="3492633" y="3079621"/>
            <a:ext cx="2588948" cy="1587"/>
          </a:xfrm>
          <a:prstGeom prst="line">
            <a:avLst/>
          </a:prstGeom>
          <a:ln w="25400" cap="flat" cmpd="sng" algn="ctr">
            <a:solidFill>
              <a:schemeClr val="accent6"/>
            </a:solidFill>
            <a:prstDash val="dashDot"/>
            <a:round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4280" name="TextBox 33"/>
          <p:cNvSpPr txBox="1">
            <a:spLocks noChangeArrowheads="1"/>
          </p:cNvSpPr>
          <p:nvPr/>
        </p:nvSpPr>
        <p:spPr bwMode="auto">
          <a:xfrm>
            <a:off x="8215320" y="4466167"/>
            <a:ext cx="845125" cy="33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9701" tIns="29851" rIns="59701" bIns="29851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&lt;</a:t>
            </a:r>
            <a:r>
              <a:rPr lang="en-US" dirty="0" smtClean="0"/>
              <a:t>k</a:t>
            </a:r>
            <a:r>
              <a:rPr lang="en-US" dirty="0" smtClean="0"/>
              <a:t>&gt;-&gt;0</a:t>
            </a:r>
            <a:endParaRPr lang="en-US" dirty="0"/>
          </a:p>
        </p:txBody>
      </p:sp>
      <p:sp>
        <p:nvSpPr>
          <p:cNvPr id="54281" name="TextBox 34"/>
          <p:cNvSpPr txBox="1">
            <a:spLocks noChangeArrowheads="1"/>
          </p:cNvSpPr>
          <p:nvPr/>
        </p:nvSpPr>
        <p:spPr bwMode="auto">
          <a:xfrm>
            <a:off x="4579945" y="4466167"/>
            <a:ext cx="1132151" cy="33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9701" tIns="29851" rIns="59701" bIns="29851">
            <a:prstTxWarp prst="textNoShape">
              <a:avLst/>
            </a:prstTxWarp>
            <a:spAutoFit/>
          </a:bodyPr>
          <a:lstStyle/>
          <a:p>
            <a:r>
              <a:rPr lang="en-US" dirty="0" err="1" smtClean="0"/>
              <a:t>k</a:t>
            </a:r>
            <a:r>
              <a:rPr lang="en-US" baseline="-25000" dirty="0" err="1" smtClean="0"/>
              <a:t>c</a:t>
            </a:r>
            <a:r>
              <a:rPr lang="en-US" baseline="-25000" dirty="0" smtClean="0"/>
              <a:t> </a:t>
            </a:r>
            <a:r>
              <a:rPr lang="en-US" dirty="0" smtClean="0"/>
              <a:t>: &lt;</a:t>
            </a:r>
            <a:r>
              <a:rPr lang="en-US" dirty="0" err="1" smtClean="0"/>
              <a:t>k</a:t>
            </a:r>
            <a:r>
              <a:rPr lang="en-US" dirty="0" smtClean="0"/>
              <a:t>&gt;=1</a:t>
            </a:r>
            <a:r>
              <a:rPr lang="en-US" baseline="-25000" dirty="0" smtClean="0"/>
              <a:t>  </a:t>
            </a:r>
            <a:endParaRPr lang="en-US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0539" y="2869076"/>
            <a:ext cx="1071563" cy="9152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91399" y="2781645"/>
            <a:ext cx="1209046" cy="10269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4284" name="Picture 38" descr="struct.png"/>
          <p:cNvPicPr>
            <a:picLocks noChangeAspect="1"/>
          </p:cNvPicPr>
          <p:nvPr/>
        </p:nvPicPr>
        <p:blipFill>
          <a:blip r:embed="rId8"/>
          <a:srcRect l="72076" b="15588"/>
          <a:stretch>
            <a:fillRect/>
          </a:stretch>
        </p:blipFill>
        <p:spPr bwMode="auto">
          <a:xfrm>
            <a:off x="5965825" y="1874574"/>
            <a:ext cx="1265238" cy="937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5" name="Picture 39" descr="struct.png"/>
          <p:cNvPicPr>
            <a:picLocks noChangeAspect="1"/>
          </p:cNvPicPr>
          <p:nvPr/>
        </p:nvPicPr>
        <p:blipFill>
          <a:blip r:embed="rId8"/>
          <a:srcRect l="36629" r="38557" b="15588"/>
          <a:stretch>
            <a:fillRect/>
          </a:stretch>
        </p:blipFill>
        <p:spPr bwMode="auto">
          <a:xfrm>
            <a:off x="4197350" y="1874574"/>
            <a:ext cx="1125538" cy="937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6" name="Picture 40" descr="struct.png"/>
          <p:cNvPicPr>
            <a:picLocks noChangeAspect="1"/>
          </p:cNvPicPr>
          <p:nvPr/>
        </p:nvPicPr>
        <p:blipFill>
          <a:blip r:embed="rId8"/>
          <a:srcRect l="-5908" r="75188" b="15588"/>
          <a:stretch>
            <a:fillRect/>
          </a:stretch>
        </p:blipFill>
        <p:spPr bwMode="auto">
          <a:xfrm>
            <a:off x="2106620" y="1919553"/>
            <a:ext cx="1393825" cy="937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7" name="TextBox 41"/>
          <p:cNvSpPr txBox="1">
            <a:spLocks noChangeArrowheads="1"/>
          </p:cNvSpPr>
          <p:nvPr/>
        </p:nvSpPr>
        <p:spPr bwMode="auto">
          <a:xfrm rot="-5400000">
            <a:off x="68285" y="1946583"/>
            <a:ext cx="1512851" cy="706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9701" tIns="29851" rIns="59701" bIns="29851">
            <a:prstTxWarp prst="textNoShape">
              <a:avLst/>
            </a:prstTxWarp>
            <a:spAutoFit/>
          </a:bodyPr>
          <a:lstStyle/>
          <a:p>
            <a:r>
              <a:rPr lang="en-US" sz="2100"/>
              <a:t>Component </a:t>
            </a:r>
          </a:p>
          <a:p>
            <a:r>
              <a:rPr lang="en-US" sz="2100"/>
              <a:t>structure</a:t>
            </a:r>
          </a:p>
        </p:txBody>
      </p:sp>
      <p:sp>
        <p:nvSpPr>
          <p:cNvPr id="54288" name="TextBox 42"/>
          <p:cNvSpPr txBox="1">
            <a:spLocks noChangeArrowheads="1"/>
          </p:cNvSpPr>
          <p:nvPr/>
        </p:nvSpPr>
        <p:spPr bwMode="auto">
          <a:xfrm rot="-5400000">
            <a:off x="390982" y="3446957"/>
            <a:ext cx="869045" cy="38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9701" tIns="29851" rIns="59701" bIns="29851">
            <a:prstTxWarp prst="textNoShape">
              <a:avLst/>
            </a:prstTxWarp>
            <a:spAutoFit/>
          </a:bodyPr>
          <a:lstStyle/>
          <a:p>
            <a:r>
              <a:rPr lang="en-US" sz="2100"/>
              <a:t>Graph</a:t>
            </a:r>
          </a:p>
        </p:txBody>
      </p:sp>
      <p:sp>
        <p:nvSpPr>
          <p:cNvPr id="54289" name="TextBox 43"/>
          <p:cNvSpPr txBox="1">
            <a:spLocks noChangeArrowheads="1"/>
          </p:cNvSpPr>
          <p:nvPr/>
        </p:nvSpPr>
        <p:spPr bwMode="auto">
          <a:xfrm>
            <a:off x="151558" y="5017225"/>
            <a:ext cx="4551469" cy="38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9701" tIns="29851" rIns="59701" bIns="29851">
            <a:prstTxWarp prst="textNoShape">
              <a:avLst/>
            </a:prstTxWarp>
            <a:spAutoFit/>
          </a:bodyPr>
          <a:lstStyle/>
          <a:p>
            <a:r>
              <a:rPr lang="en-US" sz="2100" dirty="0"/>
              <a:t>(Inverse</a:t>
            </a:r>
            <a:r>
              <a:rPr lang="en-US" sz="2100" dirty="0" smtClean="0"/>
              <a:t> percolation </a:t>
            </a:r>
            <a:r>
              <a:rPr lang="en-US" sz="2100" dirty="0"/>
              <a:t>phase transition)</a:t>
            </a:r>
          </a:p>
        </p:txBody>
      </p:sp>
      <p:sp>
        <p:nvSpPr>
          <p:cNvPr id="54290" name="TextBox 18"/>
          <p:cNvSpPr txBox="1">
            <a:spLocks noChangeArrowheads="1"/>
          </p:cNvSpPr>
          <p:nvPr/>
        </p:nvSpPr>
        <p:spPr bwMode="auto">
          <a:xfrm>
            <a:off x="741879" y="762463"/>
            <a:ext cx="3114978" cy="33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9701" tIns="29851" rIns="59701" bIns="2985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</a:t>
            </a:r>
            <a:r>
              <a:rPr lang="en-US" dirty="0" smtClean="0">
                <a:solidFill>
                  <a:srgbClr val="FF0000"/>
                </a:solidFill>
              </a:rPr>
              <a:t> = </a:t>
            </a:r>
            <a:r>
              <a:rPr lang="en-US" dirty="0">
                <a:solidFill>
                  <a:srgbClr val="FF0000"/>
                </a:solidFill>
              </a:rPr>
              <a:t>fraction of removed nodes</a:t>
            </a:r>
          </a:p>
        </p:txBody>
      </p:sp>
      <p:sp>
        <p:nvSpPr>
          <p:cNvPr id="54291" name="Freeform 20"/>
          <p:cNvSpPr>
            <a:spLocks noChangeArrowheads="1"/>
          </p:cNvSpPr>
          <p:nvPr/>
        </p:nvSpPr>
        <p:spPr bwMode="auto">
          <a:xfrm>
            <a:off x="1390657" y="1412879"/>
            <a:ext cx="3490913" cy="2965979"/>
          </a:xfrm>
          <a:custGeom>
            <a:avLst/>
            <a:gdLst>
              <a:gd name="T0" fmla="*/ 0 w 4964518"/>
              <a:gd name="T1" fmla="*/ 0 h 5062900"/>
              <a:gd name="T2" fmla="*/ 20069 w 4964518"/>
              <a:gd name="T3" fmla="*/ 129519 h 5062900"/>
              <a:gd name="T4" fmla="*/ 60208 w 4964518"/>
              <a:gd name="T5" fmla="*/ 275750 h 5062900"/>
              <a:gd name="T6" fmla="*/ 125434 w 4964518"/>
              <a:gd name="T7" fmla="*/ 455406 h 5062900"/>
              <a:gd name="T8" fmla="*/ 285989 w 4964518"/>
              <a:gd name="T9" fmla="*/ 772937 h 5062900"/>
              <a:gd name="T10" fmla="*/ 486684 w 4964518"/>
              <a:gd name="T11" fmla="*/ 977661 h 5062900"/>
              <a:gd name="T12" fmla="*/ 802778 w 4964518"/>
              <a:gd name="T13" fmla="*/ 1182385 h 5062900"/>
              <a:gd name="T14" fmla="*/ 1063680 w 4964518"/>
              <a:gd name="T15" fmla="*/ 1291013 h 5062900"/>
              <a:gd name="T16" fmla="*/ 1349669 w 4964518"/>
              <a:gd name="T17" fmla="*/ 1382930 h 5062900"/>
              <a:gd name="T18" fmla="*/ 1670780 w 4964518"/>
              <a:gd name="T19" fmla="*/ 1453957 h 5062900"/>
              <a:gd name="T20" fmla="*/ 1680815 w 4964518"/>
              <a:gd name="T21" fmla="*/ 1453957 h 5062900"/>
              <a:gd name="T22" fmla="*/ 1680815 w 4964518"/>
              <a:gd name="T23" fmla="*/ 1453957 h 50629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964518"/>
              <a:gd name="T37" fmla="*/ 0 h 5062900"/>
              <a:gd name="T38" fmla="*/ 4964518 w 4964518"/>
              <a:gd name="T39" fmla="*/ 5062900 h 50629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964518" h="5062900">
                <a:moveTo>
                  <a:pt x="0" y="0"/>
                </a:moveTo>
                <a:cubicBezTo>
                  <a:pt x="14432" y="144310"/>
                  <a:pt x="28864" y="288621"/>
                  <a:pt x="57727" y="447363"/>
                </a:cubicBezTo>
                <a:cubicBezTo>
                  <a:pt x="86591" y="606105"/>
                  <a:pt x="122670" y="764847"/>
                  <a:pt x="173181" y="952451"/>
                </a:cubicBezTo>
                <a:cubicBezTo>
                  <a:pt x="223692" y="1140055"/>
                  <a:pt x="252556" y="1286771"/>
                  <a:pt x="360794" y="1572987"/>
                </a:cubicBezTo>
                <a:cubicBezTo>
                  <a:pt x="469032" y="1859203"/>
                  <a:pt x="649428" y="2369101"/>
                  <a:pt x="822609" y="2669748"/>
                </a:cubicBezTo>
                <a:cubicBezTo>
                  <a:pt x="995790" y="2970395"/>
                  <a:pt x="1152134" y="3141163"/>
                  <a:pt x="1399879" y="3376870"/>
                </a:cubicBezTo>
                <a:cubicBezTo>
                  <a:pt x="1647624" y="3612578"/>
                  <a:pt x="2032470" y="3903605"/>
                  <a:pt x="2309078" y="4083993"/>
                </a:cubicBezTo>
                <a:cubicBezTo>
                  <a:pt x="2585686" y="4264382"/>
                  <a:pt x="2797352" y="4343753"/>
                  <a:pt x="3059529" y="4459201"/>
                </a:cubicBezTo>
                <a:cubicBezTo>
                  <a:pt x="3321706" y="4574650"/>
                  <a:pt x="3591098" y="4682882"/>
                  <a:pt x="3882138" y="4776684"/>
                </a:cubicBezTo>
                <a:cubicBezTo>
                  <a:pt x="4173178" y="4870486"/>
                  <a:pt x="4647020" y="4981124"/>
                  <a:pt x="4805769" y="5022012"/>
                </a:cubicBezTo>
                <a:cubicBezTo>
                  <a:pt x="4964518" y="5062900"/>
                  <a:pt x="4834632" y="5022012"/>
                  <a:pt x="4834632" y="5022012"/>
                </a:cubicBezTo>
              </a:path>
            </a:pathLst>
          </a:custGeom>
          <a:noFill/>
          <a:ln w="57150">
            <a:solidFill>
              <a:srgbClr val="800000"/>
            </a:solidFill>
            <a:round/>
            <a:headEnd/>
            <a:tailEnd/>
          </a:ln>
        </p:spPr>
        <p:txBody>
          <a:bodyPr lIns="59701" tIns="29851" rIns="59701" bIns="29851">
            <a:prstTxWarp prst="textNoShape">
              <a:avLst/>
            </a:prstTxWarp>
          </a:bodyPr>
          <a:lstStyle/>
          <a:p>
            <a:pPr algn="ctr" defTabSz="596900"/>
            <a:endParaRPr lang="hu-HU" sz="2600">
              <a:solidFill>
                <a:srgbClr val="727272"/>
              </a:solidFill>
              <a:latin typeface="Marker Felt" charset="0"/>
              <a:ea typeface="ヒラギノ明朝 ProN W3" charset="-128"/>
              <a:cs typeface="ヒラギノ明朝 ProN W3" charset="-128"/>
              <a:sym typeface="Marker Felt" charset="0"/>
            </a:endParaRPr>
          </a:p>
        </p:txBody>
      </p:sp>
      <p:sp>
        <p:nvSpPr>
          <p:cNvPr id="54292" name="TextBox 21"/>
          <p:cNvSpPr txBox="1">
            <a:spLocks noChangeArrowheads="1"/>
          </p:cNvSpPr>
          <p:nvPr/>
        </p:nvSpPr>
        <p:spPr bwMode="auto">
          <a:xfrm>
            <a:off x="1617774" y="1705932"/>
            <a:ext cx="274531" cy="33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9701" tIns="29851" rIns="59701" bIns="2985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81570" y="3971423"/>
            <a:ext cx="1869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FF0000"/>
                </a:solidFill>
              </a:rPr>
              <a:t>f</a:t>
            </a:r>
            <a:r>
              <a:rPr lang="hu-HU" sz="2000" b="1" baseline="-25000" dirty="0" smtClean="0">
                <a:solidFill>
                  <a:srgbClr val="FF0000"/>
                </a:solidFill>
              </a:rPr>
              <a:t>c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=(1-1/N)/&lt;k&gt;</a:t>
            </a:r>
            <a:endParaRPr lang="hu-HU" sz="20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108208" y="3957936"/>
            <a:ext cx="1191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f</a:t>
            </a:r>
            <a:r>
              <a:rPr lang="en-US" sz="2000" b="1" dirty="0" smtClean="0">
                <a:solidFill>
                  <a:srgbClr val="FF0000"/>
                </a:solidFill>
              </a:rPr>
              <a:t>=1/&lt;k&gt;</a:t>
            </a:r>
            <a:r>
              <a:rPr lang="hu-HU" sz="2000" b="1" dirty="0" smtClean="0">
                <a:solidFill>
                  <a:srgbClr val="FF0000"/>
                </a:solidFill>
              </a:rPr>
              <a:t> </a:t>
            </a:r>
            <a:r>
              <a:rPr lang="hu-HU" sz="2000" b="1" baseline="-25000" dirty="0" smtClean="0">
                <a:solidFill>
                  <a:srgbClr val="FF0000"/>
                </a:solidFill>
              </a:rPr>
              <a:t> </a:t>
            </a:r>
            <a:endParaRPr lang="hu-HU" sz="2000" b="1" baseline="-25000" dirty="0">
              <a:solidFill>
                <a:srgbClr val="FF0000"/>
              </a:solidFill>
            </a:endParaRPr>
          </a:p>
        </p:txBody>
      </p:sp>
      <p:graphicFrame>
        <p:nvGraphicFramePr>
          <p:cNvPr id="242690" name="Object 2"/>
          <p:cNvGraphicFramePr>
            <a:graphicFrameLocks noChangeAspect="1"/>
          </p:cNvGraphicFramePr>
          <p:nvPr/>
        </p:nvGraphicFramePr>
        <p:xfrm>
          <a:off x="3704833" y="1035883"/>
          <a:ext cx="2174565" cy="818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135" name="Equation" r:id="rId9" imgW="914400" imgH="381000" progId="Equation.3">
                  <p:embed/>
                </p:oleObj>
              </mc:Choice>
              <mc:Fallback>
                <p:oleObj name="Equation" r:id="rId9" imgW="9144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4833" y="1035883"/>
                        <a:ext cx="2174565" cy="8183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3"/>
          <p:cNvSpPr txBox="1">
            <a:spLocks noChangeArrowheads="1"/>
          </p:cNvSpPr>
          <p:nvPr/>
        </p:nvSpPr>
        <p:spPr bwMode="auto">
          <a:xfrm>
            <a:off x="5638800" y="5400675"/>
            <a:ext cx="3429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900" b="1" dirty="0">
                <a:solidFill>
                  <a:schemeClr val="bg1">
                    <a:lumMod val="6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Network Science: </a:t>
            </a:r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Robustness Cascades </a:t>
            </a:r>
            <a:r>
              <a:rPr lang="en-US" sz="600" i="1" dirty="0" smtClean="0">
                <a:solidFill>
                  <a:schemeClr val="bg1">
                    <a:lumMod val="6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endParaRPr lang="en-US" sz="600" i="1" dirty="0">
              <a:solidFill>
                <a:schemeClr val="bg1">
                  <a:lumMod val="6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6" name="Subtitle 2"/>
          <p:cNvSpPr txBox="1">
            <a:spLocks/>
          </p:cNvSpPr>
          <p:nvPr/>
        </p:nvSpPr>
        <p:spPr bwMode="auto">
          <a:xfrm>
            <a:off x="0" y="152400"/>
            <a:ext cx="9144000" cy="4191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r>
              <a:rPr lang="en-US" sz="2000" b="1" dirty="0" smtClean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RANDOM NETWORK: </a:t>
            </a:r>
            <a:r>
              <a:rPr lang="en-US" sz="1400" b="1" dirty="0" smtClean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DAMAGE IS MODELED AS AN INVERSE OERCOLATION PROCESS</a:t>
            </a:r>
            <a:endParaRPr lang="en-US" sz="1400" b="1" i="1" baseline="-25000" dirty="0">
              <a:solidFill>
                <a:srgbClr val="F2F2F2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38899" y="4450143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&lt;k</a:t>
            </a:r>
            <a:r>
              <a:rPr lang="en-US" dirty="0" smtClean="0"/>
              <a:t>&gt;=N-1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390657" y="3960429"/>
            <a:ext cx="609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f</a:t>
            </a:r>
            <a:r>
              <a:rPr lang="en-US" sz="2000" b="1" dirty="0" smtClean="0">
                <a:solidFill>
                  <a:srgbClr val="FF0000"/>
                </a:solidFill>
              </a:rPr>
              <a:t>=0</a:t>
            </a:r>
            <a:r>
              <a:rPr lang="hu-HU" sz="2000" b="1" baseline="-25000" dirty="0" smtClean="0">
                <a:solidFill>
                  <a:srgbClr val="FF0000"/>
                </a:solidFill>
              </a:rPr>
              <a:t> </a:t>
            </a:r>
            <a:endParaRPr lang="hu-HU" sz="2000" b="1" baseline="-25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ubtitle 2"/>
          <p:cNvSpPr txBox="1">
            <a:spLocks/>
          </p:cNvSpPr>
          <p:nvPr/>
        </p:nvSpPr>
        <p:spPr bwMode="auto">
          <a:xfrm>
            <a:off x="0" y="152400"/>
            <a:ext cx="9144000" cy="4191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  <a:latin typeface="Helvetica" pitchFamily="34" charset="0"/>
              </a:rPr>
              <a:t>FINAL REMARKS: EFFECT OF ASSORTATIVE MIXING: PERCOLATION</a:t>
            </a:r>
          </a:p>
        </p:txBody>
      </p:sp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5638800" y="5400675"/>
            <a:ext cx="34290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900" b="1" dirty="0">
                <a:solidFill>
                  <a:schemeClr val="bg1">
                    <a:lumMod val="65000"/>
                  </a:schemeClr>
                </a:solidFill>
                <a:latin typeface="Helvetica" pitchFamily="-111" charset="0"/>
                <a:ea typeface="Helvetica" pitchFamily="-111" charset="0"/>
                <a:cs typeface="Helvetica" pitchFamily="-111" charset="0"/>
              </a:rPr>
              <a:t>Network Science: Degree Correlations </a:t>
            </a:r>
            <a:endParaRPr lang="en-US" sz="600" i="1" dirty="0">
              <a:solidFill>
                <a:schemeClr val="bg1">
                  <a:lumMod val="65000"/>
                </a:schemeClr>
              </a:solidFill>
              <a:latin typeface="Helvetica" pitchFamily="-111" charset="0"/>
              <a:ea typeface="Helvetica" pitchFamily="-111" charset="0"/>
              <a:cs typeface="Helvetica" pitchFamily="-111" charset="0"/>
            </a:endParaRPr>
          </a:p>
        </p:txBody>
      </p:sp>
      <p:sp>
        <p:nvSpPr>
          <p:cNvPr id="46084" name="TextBox 3"/>
          <p:cNvSpPr txBox="1">
            <a:spLocks noChangeArrowheads="1"/>
          </p:cNvSpPr>
          <p:nvPr/>
        </p:nvSpPr>
        <p:spPr bwMode="auto">
          <a:xfrm>
            <a:off x="109538" y="5262563"/>
            <a:ext cx="4572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376092"/>
                </a:solidFill>
                <a:latin typeface="Helvetica" pitchFamily="34" charset="0"/>
              </a:rPr>
              <a:t>M. E. J. Newman, Phys. Rev. Lett. </a:t>
            </a:r>
            <a:r>
              <a:rPr lang="en-US" altLang="en-US" sz="1200" b="1">
                <a:solidFill>
                  <a:srgbClr val="376092"/>
                </a:solidFill>
                <a:latin typeface="Helvetica" pitchFamily="34" charset="0"/>
              </a:rPr>
              <a:t>89,</a:t>
            </a:r>
            <a:r>
              <a:rPr lang="en-US" altLang="en-US" sz="1200">
                <a:solidFill>
                  <a:srgbClr val="376092"/>
                </a:solidFill>
                <a:latin typeface="Helvetica" pitchFamily="34" charset="0"/>
              </a:rPr>
              <a:t> 208701 (2002)</a:t>
            </a:r>
          </a:p>
        </p:txBody>
      </p:sp>
      <p:pic>
        <p:nvPicPr>
          <p:cNvPr id="46085" name="Content Placeholder 3" descr="assort_percol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96" r="-15796"/>
          <a:stretch>
            <a:fillRect/>
          </a:stretch>
        </p:blipFill>
        <p:spPr bwMode="auto">
          <a:xfrm>
            <a:off x="465138" y="889000"/>
            <a:ext cx="7381875" cy="405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51319" y="698501"/>
            <a:ext cx="9042143" cy="1819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1600" i="1" dirty="0" smtClean="0">
                <a:solidFill>
                  <a:srgbClr val="0000FF"/>
                </a:solidFill>
              </a:rPr>
              <a:t>Problem: </a:t>
            </a:r>
            <a:r>
              <a:rPr lang="en-US" sz="1600" dirty="0" smtClean="0"/>
              <a:t>What are the consequences of removing a fraction </a:t>
            </a:r>
            <a:r>
              <a:rPr lang="en-US" sz="1600" i="1" dirty="0" err="1"/>
              <a:t>f</a:t>
            </a:r>
            <a:r>
              <a:rPr lang="en-US" sz="1600" dirty="0"/>
              <a:t> </a:t>
            </a:r>
            <a:r>
              <a:rPr lang="en-US" sz="1600" dirty="0" smtClean="0"/>
              <a:t>of all nodes?</a:t>
            </a:r>
          </a:p>
          <a:p>
            <a:pPr eaLnBrk="0" hangingPunct="0">
              <a:lnSpc>
                <a:spcPct val="120000"/>
              </a:lnSpc>
            </a:pPr>
            <a:r>
              <a:rPr lang="en-US" sz="1400" dirty="0" smtClean="0"/>
              <a:t>		At what threshold </a:t>
            </a:r>
            <a:r>
              <a:rPr lang="en-US" sz="1400" dirty="0" err="1" smtClean="0"/>
              <a:t>f</a:t>
            </a:r>
            <a:r>
              <a:rPr lang="en-US" sz="1400" baseline="-25000" dirty="0" err="1" smtClean="0"/>
              <a:t>c</a:t>
            </a:r>
            <a:r>
              <a:rPr lang="en-US" sz="1400" dirty="0" smtClean="0"/>
              <a:t> will the network fall apart (no giant component)?</a:t>
            </a:r>
          </a:p>
          <a:p>
            <a:pPr eaLnBrk="0" hangingPunct="0">
              <a:lnSpc>
                <a:spcPct val="120000"/>
              </a:lnSpc>
            </a:pPr>
            <a:r>
              <a:rPr lang="en-US" sz="1600" dirty="0" smtClean="0"/>
              <a:t>Random node removal changes </a:t>
            </a:r>
          </a:p>
          <a:p>
            <a:pPr eaLnBrk="0" hangingPunct="0">
              <a:lnSpc>
                <a:spcPct val="120000"/>
              </a:lnSpc>
            </a:pPr>
            <a:r>
              <a:rPr lang="en-US" sz="1600" dirty="0"/>
              <a:t>	</a:t>
            </a:r>
            <a:r>
              <a:rPr lang="en-US" sz="1600" dirty="0" smtClean="0"/>
              <a:t>the degree of individual nodes [</a:t>
            </a:r>
            <a:r>
              <a:rPr lang="en-US" sz="1600" dirty="0" err="1" smtClean="0"/>
              <a:t>k</a:t>
            </a:r>
            <a:r>
              <a:rPr lang="en-US" sz="1600" dirty="0" smtClean="0"/>
              <a:t> </a:t>
            </a:r>
            <a:r>
              <a:rPr lang="en-US" sz="1600" dirty="0" err="1" smtClean="0">
                <a:sym typeface="Wingdings"/>
              </a:rPr>
              <a:t></a:t>
            </a:r>
            <a:r>
              <a:rPr lang="en-US" sz="1600" dirty="0" smtClean="0">
                <a:sym typeface="Wingdings"/>
              </a:rPr>
              <a:t> </a:t>
            </a:r>
            <a:r>
              <a:rPr lang="en-US" sz="1600" dirty="0" err="1" smtClean="0">
                <a:sym typeface="Wingdings"/>
              </a:rPr>
              <a:t>k</a:t>
            </a:r>
            <a:r>
              <a:rPr lang="en-US" sz="1600" dirty="0" smtClean="0">
                <a:sym typeface="Wingdings"/>
              </a:rPr>
              <a:t>’</a:t>
            </a:r>
            <a:r>
              <a:rPr lang="en-US" sz="1600" dirty="0" smtClean="0"/>
              <a:t> ≤</a:t>
            </a:r>
            <a:r>
              <a:rPr lang="en-US" sz="1600" dirty="0" err="1" smtClean="0"/>
              <a:t>k</a:t>
            </a:r>
            <a:r>
              <a:rPr lang="en-US" sz="1600" dirty="0" smtClean="0"/>
              <a:t>] </a:t>
            </a:r>
          </a:p>
          <a:p>
            <a:pPr eaLnBrk="0" hangingPunct="0">
              <a:lnSpc>
                <a:spcPct val="120000"/>
              </a:lnSpc>
            </a:pPr>
            <a:r>
              <a:rPr lang="en-US" sz="1600" dirty="0"/>
              <a:t>	</a:t>
            </a:r>
            <a:r>
              <a:rPr lang="en-US" sz="1600" dirty="0" smtClean="0"/>
              <a:t>the degree distribution [</a:t>
            </a:r>
            <a:r>
              <a:rPr lang="en-US" sz="1600" dirty="0" err="1" smtClean="0"/>
              <a:t>P(k</a:t>
            </a:r>
            <a:r>
              <a:rPr lang="en-US" sz="1600" dirty="0" smtClean="0"/>
              <a:t>) </a:t>
            </a:r>
            <a:r>
              <a:rPr lang="en-US" sz="1600" dirty="0" err="1" smtClean="0">
                <a:sym typeface="Wingdings"/>
              </a:rPr>
              <a:t></a:t>
            </a:r>
            <a:r>
              <a:rPr lang="en-US" sz="1600" dirty="0" smtClean="0">
                <a:sym typeface="Wingdings"/>
              </a:rPr>
              <a:t> </a:t>
            </a:r>
            <a:r>
              <a:rPr lang="en-US" sz="1600" dirty="0" err="1" smtClean="0">
                <a:sym typeface="Wingdings"/>
              </a:rPr>
              <a:t>P’(k</a:t>
            </a:r>
            <a:r>
              <a:rPr lang="en-US" sz="1600" dirty="0" smtClean="0">
                <a:sym typeface="Wingdings"/>
              </a:rPr>
              <a:t>’)]</a:t>
            </a:r>
            <a:r>
              <a:rPr lang="en-US" sz="1600" dirty="0" smtClean="0"/>
              <a:t> </a:t>
            </a:r>
          </a:p>
          <a:p>
            <a:pPr eaLnBrk="0" hangingPunct="0">
              <a:lnSpc>
                <a:spcPct val="120000"/>
              </a:lnSpc>
            </a:pPr>
            <a:r>
              <a:rPr lang="en-US" sz="1600" dirty="0" smtClean="0"/>
              <a:t>A node with degree </a:t>
            </a:r>
            <a:r>
              <a:rPr lang="en-US" sz="1600" i="1" dirty="0" err="1" smtClean="0"/>
              <a:t>k</a:t>
            </a:r>
            <a:r>
              <a:rPr lang="en-US" sz="1600" dirty="0" smtClean="0"/>
              <a:t> will loose some links and become a node with degree </a:t>
            </a:r>
            <a:r>
              <a:rPr lang="en-US" sz="1600" i="1" dirty="0" err="1" smtClean="0"/>
              <a:t>k</a:t>
            </a:r>
            <a:r>
              <a:rPr lang="en-US" sz="1600" i="1" dirty="0" smtClean="0"/>
              <a:t>’ </a:t>
            </a:r>
            <a:r>
              <a:rPr lang="en-US" sz="1600" dirty="0" smtClean="0"/>
              <a:t>with probability:</a:t>
            </a:r>
            <a:endParaRPr lang="en-US" sz="1600" dirty="0" smtClean="0">
              <a:solidFill>
                <a:srgbClr val="6666FF"/>
              </a:solidFill>
            </a:endParaRP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51313" y="5239915"/>
            <a:ext cx="4928114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dirty="0"/>
              <a:t>Cohen et al., Phys. Rev. </a:t>
            </a:r>
            <a:r>
              <a:rPr lang="en-US" dirty="0" err="1"/>
              <a:t>Lett</a:t>
            </a:r>
            <a:r>
              <a:rPr lang="en-US" dirty="0"/>
              <a:t>. 85, 4626 (2000).</a:t>
            </a:r>
          </a:p>
        </p:txBody>
      </p:sp>
      <p:graphicFrame>
        <p:nvGraphicFramePr>
          <p:cNvPr id="6" name="Object 13"/>
          <p:cNvGraphicFramePr>
            <a:graphicFrameLocks noChangeAspect="1"/>
          </p:cNvGraphicFramePr>
          <p:nvPr/>
        </p:nvGraphicFramePr>
        <p:xfrm>
          <a:off x="5845450" y="2681528"/>
          <a:ext cx="2955925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160" name="Equation" r:id="rId4" imgW="2019300" imgH="444500" progId="Equation.3">
                  <p:embed/>
                </p:oleObj>
              </mc:Choice>
              <mc:Fallback>
                <p:oleObj name="Equation" r:id="rId4" imgW="20193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5450" y="2681528"/>
                        <a:ext cx="2955925" cy="598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18"/>
          <p:cNvGraphicFramePr>
            <a:graphicFrameLocks noChangeAspect="1"/>
          </p:cNvGraphicFramePr>
          <p:nvPr/>
        </p:nvGraphicFramePr>
        <p:xfrm>
          <a:off x="368306" y="2618922"/>
          <a:ext cx="2176463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161" name="Equation" r:id="rId6" imgW="1485900" imgH="444500" progId="Equation.3">
                  <p:embed/>
                </p:oleObj>
              </mc:Choice>
              <mc:Fallback>
                <p:oleObj name="Equation" r:id="rId6" imgW="14859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6" y="2618922"/>
                        <a:ext cx="2176463" cy="598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276606" y="2555422"/>
            <a:ext cx="246817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The prob. that we had a </a:t>
            </a:r>
            <a:r>
              <a:rPr lang="hu-HU" sz="1400" i="1" dirty="0" smtClean="0"/>
              <a:t>k</a:t>
            </a:r>
            <a:r>
              <a:rPr lang="hu-HU" sz="1400" dirty="0" smtClean="0"/>
              <a:t> degree node was </a:t>
            </a:r>
            <a:r>
              <a:rPr lang="hu-HU" sz="1400" i="1" dirty="0" smtClean="0"/>
              <a:t>P(k)</a:t>
            </a:r>
            <a:r>
              <a:rPr lang="hu-HU" sz="1400" dirty="0" smtClean="0"/>
              <a:t>, so the probability that we will have a new node with degree </a:t>
            </a:r>
            <a:r>
              <a:rPr lang="hu-HU" sz="1400" i="1" dirty="0" smtClean="0"/>
              <a:t>k’ </a:t>
            </a:r>
            <a:r>
              <a:rPr lang="hu-HU" sz="1400" dirty="0" smtClean="0"/>
              <a:t>: </a:t>
            </a:r>
            <a:endParaRPr lang="hu-H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06120" y="3312817"/>
            <a:ext cx="11144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/>
              <a:t>Remove k-k’ links, each  with probability f</a:t>
            </a:r>
            <a:endParaRPr lang="hu-HU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1420550" y="3300117"/>
            <a:ext cx="13335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/>
              <a:t>Leave k’ links untouched, each  with probability 1-f</a:t>
            </a:r>
            <a:endParaRPr lang="hu-HU" sz="1000" dirty="0"/>
          </a:p>
        </p:txBody>
      </p:sp>
      <p:cxnSp>
        <p:nvCxnSpPr>
          <p:cNvPr id="16" name="Straight Arrow Connector 15"/>
          <p:cNvCxnSpPr/>
          <p:nvPr/>
        </p:nvCxnSpPr>
        <p:spPr>
          <a:xfrm rot="5400000" flipH="1" flipV="1">
            <a:off x="631464" y="3080946"/>
            <a:ext cx="295466" cy="1682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V="1">
            <a:off x="1399154" y="3027566"/>
            <a:ext cx="295466" cy="2526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20701" y="4267203"/>
            <a:ext cx="8572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Let us asume that we know &lt;k&gt; and &lt;k</a:t>
            </a:r>
            <a:r>
              <a:rPr lang="hu-HU" baseline="30000" dirty="0" smtClean="0"/>
              <a:t>2</a:t>
            </a:r>
            <a:r>
              <a:rPr lang="hu-HU" dirty="0" smtClean="0"/>
              <a:t>&gt; for the original degree distribution P(k) </a:t>
            </a:r>
          </a:p>
          <a:p>
            <a:r>
              <a:rPr lang="en-US" dirty="0" err="1" smtClean="0">
                <a:sym typeface="Wingdings"/>
              </a:rPr>
              <a:t></a:t>
            </a:r>
            <a:r>
              <a:rPr lang="hu-HU" dirty="0" smtClean="0"/>
              <a:t> calculate &lt;k’&gt; , &lt;k’</a:t>
            </a:r>
            <a:r>
              <a:rPr lang="hu-HU" baseline="30000" dirty="0" smtClean="0"/>
              <a:t>2</a:t>
            </a:r>
            <a:r>
              <a:rPr lang="hu-HU" dirty="0" smtClean="0"/>
              <a:t>&gt; for the new degree distribution P’(k’).</a:t>
            </a:r>
            <a:endParaRPr lang="hu-HU" dirty="0"/>
          </a:p>
        </p:txBody>
      </p:sp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5638800" y="5400675"/>
            <a:ext cx="3429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900" b="1" dirty="0">
                <a:solidFill>
                  <a:schemeClr val="bg1">
                    <a:lumMod val="6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Network Science: </a:t>
            </a:r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Robustness Cascades </a:t>
            </a:r>
            <a:r>
              <a:rPr lang="en-US" sz="600" i="1" dirty="0" smtClean="0">
                <a:solidFill>
                  <a:schemeClr val="bg1">
                    <a:lumMod val="6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endParaRPr lang="en-US" sz="600" i="1" dirty="0">
              <a:solidFill>
                <a:schemeClr val="bg1">
                  <a:lumMod val="6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 bwMode="auto">
          <a:xfrm>
            <a:off x="0" y="152400"/>
            <a:ext cx="9144000" cy="4191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r>
              <a:rPr lang="en-US" sz="2000" b="1" dirty="0" smtClean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BREAKDOWN THRESHOLD FOR ARBITRARY </a:t>
            </a:r>
            <a:r>
              <a:rPr lang="en-US" sz="2000" b="1" dirty="0" err="1" smtClean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P(k</a:t>
            </a:r>
            <a:r>
              <a:rPr lang="en-US" sz="2000" b="1" dirty="0" smtClean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)</a:t>
            </a:r>
            <a:endParaRPr lang="en-US" sz="2000" b="1" i="1" baseline="-25000" dirty="0">
              <a:solidFill>
                <a:srgbClr val="F2F2F2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112538" y="5236422"/>
            <a:ext cx="4928114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dirty="0">
                <a:solidFill>
                  <a:srgbClr val="000000"/>
                </a:solidFill>
              </a:rPr>
              <a:t>Cohen et al., Phys. Rev. </a:t>
            </a:r>
            <a:r>
              <a:rPr lang="en-US" dirty="0" err="1">
                <a:solidFill>
                  <a:srgbClr val="000000"/>
                </a:solidFill>
              </a:rPr>
              <a:t>Lett</a:t>
            </a:r>
            <a:r>
              <a:rPr lang="en-US" dirty="0">
                <a:solidFill>
                  <a:srgbClr val="000000"/>
                </a:solidFill>
              </a:rPr>
              <a:t>. 85, 4626 (2000).</a:t>
            </a:r>
          </a:p>
        </p:txBody>
      </p:sp>
      <p:graphicFrame>
        <p:nvGraphicFramePr>
          <p:cNvPr id="6" name="Object 13"/>
          <p:cNvGraphicFramePr>
            <a:graphicFrameLocks noChangeAspect="1"/>
          </p:cNvGraphicFramePr>
          <p:nvPr/>
        </p:nvGraphicFramePr>
        <p:xfrm>
          <a:off x="320681" y="698500"/>
          <a:ext cx="2955925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193" name="Equation" r:id="rId4" imgW="2019300" imgH="444500" progId="Equation.3">
                  <p:embed/>
                </p:oleObj>
              </mc:Choice>
              <mc:Fallback>
                <p:oleObj name="Equation" r:id="rId4" imgW="20193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681" y="698500"/>
                        <a:ext cx="2955925" cy="598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517900" y="791746"/>
            <a:ext cx="52941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Degree distribution after we removed </a:t>
            </a:r>
            <a:r>
              <a:rPr lang="hu-HU" sz="1600" i="1" dirty="0" smtClean="0"/>
              <a:t>f</a:t>
            </a:r>
            <a:r>
              <a:rPr lang="hu-HU" sz="1600" dirty="0" smtClean="0"/>
              <a:t> fraction of nodes.</a:t>
            </a:r>
            <a:endParaRPr lang="hu-HU" sz="1600" dirty="0"/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112538" y="1414855"/>
          <a:ext cx="8820150" cy="540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194" name="Equation" r:id="rId6" imgW="6667500" imgH="444500" progId="Equation.3">
                  <p:embed/>
                </p:oleObj>
              </mc:Choice>
              <mc:Fallback>
                <p:oleObj name="Equation" r:id="rId6" imgW="66675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538" y="1414855"/>
                        <a:ext cx="8820150" cy="5409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536581" y="2306621"/>
            <a:ext cx="23844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The sum is done over the triangl</a:t>
            </a:r>
            <a:r>
              <a:rPr lang="en-US" sz="1600" dirty="0" smtClean="0"/>
              <a:t>e</a:t>
            </a:r>
            <a:r>
              <a:rPr lang="hu-HU" sz="1600" dirty="0" smtClean="0"/>
              <a:t> shown in the right, so we can replace it with</a:t>
            </a:r>
            <a:endParaRPr lang="hu-HU" sz="1600" dirty="0"/>
          </a:p>
        </p:txBody>
      </p:sp>
      <p:sp>
        <p:nvSpPr>
          <p:cNvPr id="22" name="Right Triangle 21"/>
          <p:cNvSpPr/>
          <p:nvPr/>
        </p:nvSpPr>
        <p:spPr>
          <a:xfrm rot="5400000">
            <a:off x="3600193" y="2193113"/>
            <a:ext cx="1130300" cy="1334016"/>
          </a:xfrm>
          <a:prstGeom prst="rt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27" name="Straight Arrow Connector 26"/>
          <p:cNvCxnSpPr>
            <a:stCxn id="22" idx="4"/>
          </p:cNvCxnSpPr>
          <p:nvPr/>
        </p:nvCxnSpPr>
        <p:spPr>
          <a:xfrm rot="10800000" flipH="1">
            <a:off x="3498335" y="3425271"/>
            <a:ext cx="133401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 flipH="1" flipV="1">
            <a:off x="2952511" y="2857224"/>
            <a:ext cx="109164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327963" y="3065288"/>
            <a:ext cx="3252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k’</a:t>
            </a:r>
            <a:endParaRPr lang="hu-HU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3492506" y="2269124"/>
            <a:ext cx="9408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k=[k’, ∞)</a:t>
            </a:r>
            <a:endParaRPr lang="hu-HU" sz="1600" dirty="0"/>
          </a:p>
        </p:txBody>
      </p:sp>
      <p:graphicFrame>
        <p:nvGraphicFramePr>
          <p:cNvPr id="3" name="Object 5"/>
          <p:cNvGraphicFramePr>
            <a:graphicFrameLocks noChangeAspect="1"/>
          </p:cNvGraphicFramePr>
          <p:nvPr/>
        </p:nvGraphicFramePr>
        <p:xfrm>
          <a:off x="5087944" y="2466975"/>
          <a:ext cx="1728787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195" name="Equation" r:id="rId8" imgW="1181100" imgH="444500" progId="Equation.3">
                  <p:embed/>
                </p:oleObj>
              </mc:Choice>
              <mc:Fallback>
                <p:oleObj name="Equation" r:id="rId8" imgW="11811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7944" y="2466975"/>
                        <a:ext cx="1728787" cy="598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6"/>
          <p:cNvGraphicFramePr>
            <a:graphicFrameLocks noChangeAspect="1"/>
          </p:cNvGraphicFramePr>
          <p:nvPr/>
        </p:nvGraphicFramePr>
        <p:xfrm>
          <a:off x="153417" y="3485753"/>
          <a:ext cx="8999538" cy="5528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196" name="Equation" r:id="rId10" imgW="6654800" imgH="444500" progId="Equation.3">
                  <p:embed/>
                </p:oleObj>
              </mc:Choice>
              <mc:Fallback>
                <p:oleObj name="Equation" r:id="rId10" imgW="66548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417" y="3485753"/>
                        <a:ext cx="8999538" cy="55284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184150" y="4230688"/>
          <a:ext cx="66167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197" name="Equation" r:id="rId12" imgW="4521200" imgH="444500" progId="Equation.3">
                  <p:embed/>
                </p:oleObj>
              </mc:Choice>
              <mc:Fallback>
                <p:oleObj name="Equation" r:id="rId12" imgW="45212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50" y="4230688"/>
                        <a:ext cx="66167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5638800" y="5400675"/>
            <a:ext cx="3429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900" b="1" dirty="0">
                <a:solidFill>
                  <a:schemeClr val="bg1">
                    <a:lumMod val="6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Network Science: </a:t>
            </a:r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Robustness Cascades </a:t>
            </a:r>
            <a:r>
              <a:rPr lang="en-US" sz="600" i="1" dirty="0" smtClean="0">
                <a:solidFill>
                  <a:schemeClr val="bg1">
                    <a:lumMod val="6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endParaRPr lang="en-US" sz="600" i="1" dirty="0">
              <a:solidFill>
                <a:schemeClr val="bg1">
                  <a:lumMod val="6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 bwMode="auto">
          <a:xfrm>
            <a:off x="0" y="152400"/>
            <a:ext cx="9144000" cy="4191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r>
              <a:rPr lang="en-US" sz="2000" b="1" dirty="0" smtClean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BREAKDOWN THRESHOLD FOR ARBITRARY P(K)</a:t>
            </a:r>
            <a:endParaRPr lang="en-US" sz="2000" b="1" i="1" baseline="-25000" dirty="0">
              <a:solidFill>
                <a:srgbClr val="F2F2F2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681138" y="4273021"/>
            <a:ext cx="1177925" cy="47651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-74081" y="4209524"/>
            <a:ext cx="536575" cy="7540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945380" y="1955801"/>
            <a:ext cx="398730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927352" y="4038600"/>
            <a:ext cx="398730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433389" y="2019300"/>
            <a:ext cx="2505645" cy="2019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-34925" y="5091753"/>
            <a:ext cx="4928114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dirty="0">
                <a:solidFill>
                  <a:schemeClr val="accent2"/>
                </a:solidFill>
              </a:rPr>
              <a:t>Cohen et al., Phys. Rev. </a:t>
            </a:r>
            <a:r>
              <a:rPr lang="en-US" dirty="0" err="1">
                <a:solidFill>
                  <a:schemeClr val="accent2"/>
                </a:solidFill>
              </a:rPr>
              <a:t>Lett</a:t>
            </a:r>
            <a:r>
              <a:rPr lang="en-US" dirty="0">
                <a:solidFill>
                  <a:schemeClr val="accent2"/>
                </a:solidFill>
              </a:rPr>
              <a:t>. 85, 4626 (2000).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17900" y="791746"/>
            <a:ext cx="52941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Degree distribution after we removed f fraction of nodes.</a:t>
            </a:r>
            <a:endParaRPr lang="hu-HU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536581" y="2306621"/>
            <a:ext cx="23844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The sum is done over the triangl</a:t>
            </a:r>
            <a:r>
              <a:rPr lang="en-US" sz="1600" dirty="0" smtClean="0"/>
              <a:t>e</a:t>
            </a:r>
            <a:r>
              <a:rPr lang="hu-HU" sz="1600" dirty="0" smtClean="0"/>
              <a:t> shown in the right, i.e. we can replace it with</a:t>
            </a:r>
            <a:endParaRPr lang="hu-HU" sz="1600" dirty="0"/>
          </a:p>
        </p:txBody>
      </p:sp>
      <p:sp>
        <p:nvSpPr>
          <p:cNvPr id="22" name="Right Triangle 21"/>
          <p:cNvSpPr/>
          <p:nvPr/>
        </p:nvSpPr>
        <p:spPr>
          <a:xfrm rot="5400000">
            <a:off x="3600193" y="2193113"/>
            <a:ext cx="1130300" cy="1334016"/>
          </a:xfrm>
          <a:prstGeom prst="rt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27" name="Straight Arrow Connector 26"/>
          <p:cNvCxnSpPr>
            <a:stCxn id="22" idx="4"/>
          </p:cNvCxnSpPr>
          <p:nvPr/>
        </p:nvCxnSpPr>
        <p:spPr>
          <a:xfrm rot="10800000" flipH="1">
            <a:off x="3498335" y="3425271"/>
            <a:ext cx="133401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 flipH="1" flipV="1">
            <a:off x="2952511" y="2857224"/>
            <a:ext cx="109164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327963" y="3065288"/>
            <a:ext cx="3252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k’</a:t>
            </a:r>
            <a:endParaRPr lang="hu-HU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3492506" y="2269124"/>
            <a:ext cx="9408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k=[k’, ∞)</a:t>
            </a:r>
            <a:endParaRPr lang="hu-HU" sz="1600" dirty="0"/>
          </a:p>
        </p:txBody>
      </p:sp>
      <p:graphicFrame>
        <p:nvGraphicFramePr>
          <p:cNvPr id="3" name="Object 5"/>
          <p:cNvGraphicFramePr>
            <a:graphicFrameLocks noChangeAspect="1"/>
          </p:cNvGraphicFramePr>
          <p:nvPr/>
        </p:nvGraphicFramePr>
        <p:xfrm>
          <a:off x="5087944" y="2466975"/>
          <a:ext cx="1728787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220" name="Equation" r:id="rId4" imgW="1181100" imgH="444500" progId="Equation.3">
                  <p:embed/>
                </p:oleObj>
              </mc:Choice>
              <mc:Fallback>
                <p:oleObj name="Equation" r:id="rId4" imgW="11811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7944" y="2466975"/>
                        <a:ext cx="1728787" cy="598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6"/>
          <p:cNvGraphicFramePr>
            <a:graphicFrameLocks noChangeAspect="1"/>
          </p:cNvGraphicFramePr>
          <p:nvPr/>
        </p:nvGraphicFramePr>
        <p:xfrm>
          <a:off x="-34925" y="3496801"/>
          <a:ext cx="9139063" cy="487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221" name="Equation" r:id="rId6" imgW="7658100" imgH="444500" progId="Equation.3">
                  <p:embed/>
                </p:oleObj>
              </mc:Choice>
              <mc:Fallback>
                <p:oleObj name="Equation" r:id="rId6" imgW="76581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4925" y="3496801"/>
                        <a:ext cx="9139063" cy="4878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320681" y="3984625"/>
          <a:ext cx="8239125" cy="5703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222" name="Equation" r:id="rId8" imgW="5892800" imgH="444500" progId="Equation.3">
                  <p:embed/>
                </p:oleObj>
              </mc:Choice>
              <mc:Fallback>
                <p:oleObj name="Equation" r:id="rId8" imgW="58928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681" y="3984625"/>
                        <a:ext cx="8239125" cy="5703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7"/>
          <p:cNvGraphicFramePr>
            <a:graphicFrameLocks noChangeAspect="1"/>
          </p:cNvGraphicFramePr>
          <p:nvPr/>
        </p:nvGraphicFramePr>
        <p:xfrm>
          <a:off x="536580" y="1390650"/>
          <a:ext cx="4833937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223" name="Equation" r:id="rId10" imgW="3302000" imgH="444500" progId="Equation.3">
                  <p:embed/>
                </p:oleObj>
              </mc:Choice>
              <mc:Fallback>
                <p:oleObj name="Equation" r:id="rId10" imgW="33020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80" y="1390650"/>
                        <a:ext cx="4833937" cy="598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8"/>
          <p:cNvGraphicFramePr>
            <a:graphicFrameLocks noChangeAspect="1"/>
          </p:cNvGraphicFramePr>
          <p:nvPr/>
        </p:nvGraphicFramePr>
        <p:xfrm>
          <a:off x="320681" y="698500"/>
          <a:ext cx="2955925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224" name="Equation" r:id="rId12" imgW="2019300" imgH="444500" progId="Equation.3">
                  <p:embed/>
                </p:oleObj>
              </mc:Choice>
              <mc:Fallback>
                <p:oleObj name="Equation" r:id="rId12" imgW="20193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681" y="698500"/>
                        <a:ext cx="2955925" cy="598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9"/>
          <p:cNvGraphicFramePr>
            <a:graphicFrameLocks noChangeAspect="1"/>
          </p:cNvGraphicFramePr>
          <p:nvPr/>
        </p:nvGraphicFramePr>
        <p:xfrm>
          <a:off x="263781" y="4691063"/>
          <a:ext cx="8829676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225" name="Equation" r:id="rId14" imgW="6032500" imgH="228600" progId="Equation.3">
                  <p:embed/>
                </p:oleObj>
              </mc:Choice>
              <mc:Fallback>
                <p:oleObj name="Equation" r:id="rId14" imgW="6032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781" y="4691063"/>
                        <a:ext cx="8829676" cy="307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5638800" y="5400675"/>
            <a:ext cx="3429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900" b="1" dirty="0">
                <a:solidFill>
                  <a:schemeClr val="bg1">
                    <a:lumMod val="6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Network Science: </a:t>
            </a:r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Robustness Cascades </a:t>
            </a:r>
            <a:r>
              <a:rPr lang="en-US" sz="600" i="1" dirty="0" smtClean="0">
                <a:solidFill>
                  <a:schemeClr val="bg1">
                    <a:lumMod val="6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endParaRPr lang="en-US" sz="600" i="1" dirty="0">
              <a:solidFill>
                <a:schemeClr val="bg1">
                  <a:lumMod val="6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1" name="Subtitle 2"/>
          <p:cNvSpPr txBox="1">
            <a:spLocks/>
          </p:cNvSpPr>
          <p:nvPr/>
        </p:nvSpPr>
        <p:spPr bwMode="auto">
          <a:xfrm>
            <a:off x="0" y="152400"/>
            <a:ext cx="9144000" cy="4191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r>
              <a:rPr lang="en-US" sz="2000" b="1" dirty="0" smtClean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BREAKDOWN THRESHOLD FOR ARBITRARY P(K)</a:t>
            </a:r>
            <a:endParaRPr lang="en-US" sz="2000" b="1" i="1" baseline="-25000" dirty="0">
              <a:solidFill>
                <a:srgbClr val="F2F2F2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2393" y="3937000"/>
            <a:ext cx="536575" cy="7540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6370320" y="4999038"/>
            <a:ext cx="26289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1600272</TotalTime>
  <Words>1439</Words>
  <Application>Microsoft Office PowerPoint</Application>
  <PresentationFormat>On-screen Show (16:10)</PresentationFormat>
  <Paragraphs>222</Paragraphs>
  <Slides>20</Slides>
  <Notes>19</Notes>
  <HiddenSlides>0</HiddenSlides>
  <MMClips>4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Office Theme</vt:lpstr>
      <vt:lpstr>1_Office Theme</vt:lpstr>
      <vt:lpstr>Equation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Attack threshold for arbitrary P(k)</vt:lpstr>
      <vt:lpstr>Attack threshold for arbitrary P(k)</vt:lpstr>
      <vt:lpstr>Attack threshold for arbitrary P(k)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 Science</dc:title>
  <dc:creator>Albert-László Barabási</dc:creator>
  <cp:lastModifiedBy>szymansk</cp:lastModifiedBy>
  <cp:revision>650</cp:revision>
  <dcterms:created xsi:type="dcterms:W3CDTF">2012-04-09T15:24:55Z</dcterms:created>
  <dcterms:modified xsi:type="dcterms:W3CDTF">2018-11-01T23:57:04Z</dcterms:modified>
</cp:coreProperties>
</file>