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654" r:id="rId2"/>
    <p:sldId id="656" r:id="rId3"/>
    <p:sldId id="657" r:id="rId4"/>
    <p:sldId id="658" r:id="rId5"/>
    <p:sldId id="659" r:id="rId6"/>
    <p:sldId id="660" r:id="rId7"/>
    <p:sldId id="661" r:id="rId8"/>
    <p:sldId id="662" r:id="rId9"/>
    <p:sldId id="663" r:id="rId10"/>
    <p:sldId id="664" r:id="rId11"/>
    <p:sldId id="665" r:id="rId12"/>
    <p:sldId id="666" r:id="rId13"/>
    <p:sldId id="667" r:id="rId14"/>
    <p:sldId id="574" r:id="rId15"/>
  </p:sldIdLst>
  <p:sldSz cx="9144000" cy="5715000" type="screen16x10"/>
  <p:notesSz cx="6858000" cy="9144000"/>
  <p:defaultTextStyle>
    <a:defPPr>
      <a:defRPr lang="en-US"/>
    </a:defPPr>
    <a:lvl1pPr algn="l" defTabSz="457200" rtl="0" fontAlgn="base">
      <a:spcBef>
        <a:spcPct val="0"/>
      </a:spcBef>
      <a:spcAft>
        <a:spcPct val="0"/>
      </a:spcAft>
      <a:defRPr kern="1200">
        <a:solidFill>
          <a:schemeClr val="tx1"/>
        </a:solidFill>
        <a:latin typeface="Arial" pitchFamily="-111" charset="0"/>
        <a:ea typeface="ＭＳ Ｐゴシック" pitchFamily="-111" charset="-128"/>
        <a:cs typeface="ＭＳ Ｐゴシック" pitchFamily="-111" charset="-128"/>
      </a:defRPr>
    </a:lvl1pPr>
    <a:lvl2pPr marL="457200" algn="l" defTabSz="457200" rtl="0" fontAlgn="base">
      <a:spcBef>
        <a:spcPct val="0"/>
      </a:spcBef>
      <a:spcAft>
        <a:spcPct val="0"/>
      </a:spcAft>
      <a:defRPr kern="1200">
        <a:solidFill>
          <a:schemeClr val="tx1"/>
        </a:solidFill>
        <a:latin typeface="Arial" pitchFamily="-111" charset="0"/>
        <a:ea typeface="ＭＳ Ｐゴシック" pitchFamily="-111" charset="-128"/>
        <a:cs typeface="ＭＳ Ｐゴシック" pitchFamily="-111" charset="-128"/>
      </a:defRPr>
    </a:lvl2pPr>
    <a:lvl3pPr marL="914400" algn="l" defTabSz="457200" rtl="0" fontAlgn="base">
      <a:spcBef>
        <a:spcPct val="0"/>
      </a:spcBef>
      <a:spcAft>
        <a:spcPct val="0"/>
      </a:spcAft>
      <a:defRPr kern="1200">
        <a:solidFill>
          <a:schemeClr val="tx1"/>
        </a:solidFill>
        <a:latin typeface="Arial" pitchFamily="-111" charset="0"/>
        <a:ea typeface="ＭＳ Ｐゴシック" pitchFamily="-111" charset="-128"/>
        <a:cs typeface="ＭＳ Ｐゴシック" pitchFamily="-111" charset="-128"/>
      </a:defRPr>
    </a:lvl3pPr>
    <a:lvl4pPr marL="1371600" algn="l" defTabSz="457200" rtl="0" fontAlgn="base">
      <a:spcBef>
        <a:spcPct val="0"/>
      </a:spcBef>
      <a:spcAft>
        <a:spcPct val="0"/>
      </a:spcAft>
      <a:defRPr kern="1200">
        <a:solidFill>
          <a:schemeClr val="tx1"/>
        </a:solidFill>
        <a:latin typeface="Arial" pitchFamily="-111" charset="0"/>
        <a:ea typeface="ＭＳ Ｐゴシック" pitchFamily="-111" charset="-128"/>
        <a:cs typeface="ＭＳ Ｐゴシック" pitchFamily="-111" charset="-128"/>
      </a:defRPr>
    </a:lvl4pPr>
    <a:lvl5pPr marL="1828800" algn="l" defTabSz="457200" rtl="0" fontAlgn="base">
      <a:spcBef>
        <a:spcPct val="0"/>
      </a:spcBef>
      <a:spcAft>
        <a:spcPct val="0"/>
      </a:spcAft>
      <a:defRPr kern="1200">
        <a:solidFill>
          <a:schemeClr val="tx1"/>
        </a:solidFill>
        <a:latin typeface="Arial" pitchFamily="-111" charset="0"/>
        <a:ea typeface="ＭＳ Ｐゴシック" pitchFamily="-111" charset="-128"/>
        <a:cs typeface="ＭＳ Ｐゴシック" pitchFamily="-111" charset="-128"/>
      </a:defRPr>
    </a:lvl5pPr>
    <a:lvl6pPr marL="2286000" algn="l" defTabSz="457200" rtl="0" eaLnBrk="1" latinLnBrk="0" hangingPunct="1">
      <a:defRPr kern="1200">
        <a:solidFill>
          <a:schemeClr val="tx1"/>
        </a:solidFill>
        <a:latin typeface="Arial" pitchFamily="-111" charset="0"/>
        <a:ea typeface="ＭＳ Ｐゴシック" pitchFamily="-111" charset="-128"/>
        <a:cs typeface="ＭＳ Ｐゴシック" pitchFamily="-111" charset="-128"/>
      </a:defRPr>
    </a:lvl6pPr>
    <a:lvl7pPr marL="2743200" algn="l" defTabSz="457200" rtl="0" eaLnBrk="1" latinLnBrk="0" hangingPunct="1">
      <a:defRPr kern="1200">
        <a:solidFill>
          <a:schemeClr val="tx1"/>
        </a:solidFill>
        <a:latin typeface="Arial" pitchFamily="-111" charset="0"/>
        <a:ea typeface="ＭＳ Ｐゴシック" pitchFamily="-111" charset="-128"/>
        <a:cs typeface="ＭＳ Ｐゴシック" pitchFamily="-111" charset="-128"/>
      </a:defRPr>
    </a:lvl7pPr>
    <a:lvl8pPr marL="3200400" algn="l" defTabSz="457200" rtl="0" eaLnBrk="1" latinLnBrk="0" hangingPunct="1">
      <a:defRPr kern="1200">
        <a:solidFill>
          <a:schemeClr val="tx1"/>
        </a:solidFill>
        <a:latin typeface="Arial" pitchFamily="-111" charset="0"/>
        <a:ea typeface="ＭＳ Ｐゴシック" pitchFamily="-111" charset="-128"/>
        <a:cs typeface="ＭＳ Ｐゴシック" pitchFamily="-111" charset="-128"/>
      </a:defRPr>
    </a:lvl8pPr>
    <a:lvl9pPr marL="3657600" algn="l" defTabSz="457200" rtl="0" eaLnBrk="1" latinLnBrk="0" hangingPunct="1">
      <a:defRPr kern="1200">
        <a:solidFill>
          <a:schemeClr val="tx1"/>
        </a:solidFill>
        <a:latin typeface="Arial" pitchFamily="-111" charset="0"/>
        <a:ea typeface="ＭＳ Ｐゴシック" pitchFamily="-111" charset="-128"/>
        <a:cs typeface="ＭＳ Ｐゴシック" pitchFamily="-111"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20"/>
    <p:restoredTop sz="94660"/>
  </p:normalViewPr>
  <p:slideViewPr>
    <p:cSldViewPr snapToGrid="0" snapToObjects="1">
      <p:cViewPr>
        <p:scale>
          <a:sx n="110" d="100"/>
          <a:sy n="110" d="100"/>
        </p:scale>
        <p:origin x="130" y="278"/>
      </p:cViewPr>
      <p:guideLst>
        <p:guide orient="horz" pos="1800"/>
        <p:guide pos="2880"/>
      </p:guideLst>
    </p:cSldViewPr>
  </p:slid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13.wmf"/><Relationship Id="rId7" Type="http://schemas.openxmlformats.org/officeDocument/2006/relationships/image" Target="../media/image17.wmf"/><Relationship Id="rId2" Type="http://schemas.openxmlformats.org/officeDocument/2006/relationships/image" Target="../media/image12.emf"/><Relationship Id="rId1" Type="http://schemas.openxmlformats.org/officeDocument/2006/relationships/image" Target="../media/image11.emf"/><Relationship Id="rId6" Type="http://schemas.openxmlformats.org/officeDocument/2006/relationships/image" Target="../media/image16.emf"/><Relationship Id="rId5" Type="http://schemas.openxmlformats.org/officeDocument/2006/relationships/image" Target="../media/image15.wmf"/><Relationship Id="rId10" Type="http://schemas.openxmlformats.org/officeDocument/2006/relationships/image" Target="../media/image20.emf"/><Relationship Id="rId4" Type="http://schemas.openxmlformats.org/officeDocument/2006/relationships/image" Target="../media/image14.emf"/><Relationship Id="rId9" Type="http://schemas.openxmlformats.org/officeDocument/2006/relationships/image" Target="../media/image19.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5" Type="http://schemas.openxmlformats.org/officeDocument/2006/relationships/image" Target="../media/image30.wmf"/><Relationship Id="rId4" Type="http://schemas.openxmlformats.org/officeDocument/2006/relationships/image" Target="../media/image2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image" Target="../media/image38.png"/><Relationship Id="rId4" Type="http://schemas.openxmlformats.org/officeDocument/2006/relationships/image" Target="../media/image4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81E3B803-1AA5-4444-80C6-E1ED575F1956}" type="datetime1">
              <a:rPr lang="en-US"/>
              <a:pPr>
                <a:defRPr/>
              </a:pPr>
              <a:t>10/24/2018</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299246D5-D797-6F47-BAC7-D0014C688CFD}" type="slidenum">
              <a:rPr lang="en-US"/>
              <a:pPr>
                <a:defRPr/>
              </a:pPr>
              <a:t>‹#›</a:t>
            </a:fld>
            <a:endParaRPr lang="en-US"/>
          </a:p>
        </p:txBody>
      </p:sp>
    </p:spTree>
    <p:extLst>
      <p:ext uri="{BB962C8B-B14F-4D97-AF65-F5344CB8AC3E}">
        <p14:creationId xmlns:p14="http://schemas.microsoft.com/office/powerpoint/2010/main" val="135982033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ＭＳ Ｐゴシック" pitchFamily="-109"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p:cNvSpPr>
          <p:nvPr>
            <p:ph type="sldImg"/>
          </p:nvPr>
        </p:nvSpPr>
        <p:spPr>
          <a:xfrm>
            <a:off x="685800" y="685800"/>
            <a:ext cx="5486400" cy="3429000"/>
          </a:xfrm>
          <a:ln/>
        </p:spPr>
      </p:sp>
      <p:sp>
        <p:nvSpPr>
          <p:cNvPr id="178179" name="Notes Placeholder 2"/>
          <p:cNvSpPr>
            <a:spLocks noGrp="1"/>
          </p:cNvSpPr>
          <p:nvPr>
            <p:ph type="body" idx="1"/>
          </p:nvPr>
        </p:nvSpPr>
        <p:spPr>
          <a:noFill/>
          <a:ln/>
        </p:spPr>
        <p:txBody>
          <a:bodyPr/>
          <a:lstStyle/>
          <a:p>
            <a:endParaRPr lang="en-US" dirty="0" smtClean="0">
              <a:latin typeface="Times New Roman" charset="0"/>
              <a:ea typeface="ＭＳ Ｐゴシック" charset="-128"/>
              <a:cs typeface="ＭＳ Ｐゴシック" charset="-128"/>
            </a:endParaRPr>
          </a:p>
        </p:txBody>
      </p:sp>
      <p:sp>
        <p:nvSpPr>
          <p:cNvPr id="178180" name="Slide Number Placeholder 3"/>
          <p:cNvSpPr>
            <a:spLocks noGrp="1"/>
          </p:cNvSpPr>
          <p:nvPr>
            <p:ph type="sldNum" sz="quarter" idx="5"/>
          </p:nvPr>
        </p:nvSpPr>
        <p:spPr>
          <a:noFill/>
        </p:spPr>
        <p:txBody>
          <a:bodyPr/>
          <a:lstStyle/>
          <a:p>
            <a:fld id="{7A908E00-6592-2642-B910-4C1491EDF6D1}" type="slidenum">
              <a:rPr lang="en-US">
                <a:solidFill>
                  <a:prstClr val="black"/>
                </a:solidFill>
              </a:rPr>
              <a:pPr/>
              <a:t>1</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B6FA8C5-854E-8D4F-A2B2-CF41D1C7858F}" type="slidenum">
              <a:rPr lang="en-US" smtClean="0"/>
              <a:pPr>
                <a:defRPr/>
              </a:pPr>
              <a:t>10</a:t>
            </a:fld>
            <a:endParaRPr lang="en-US"/>
          </a:p>
        </p:txBody>
      </p:sp>
    </p:spTree>
    <p:extLst>
      <p:ext uri="{BB962C8B-B14F-4D97-AF65-F5344CB8AC3E}">
        <p14:creationId xmlns:p14="http://schemas.microsoft.com/office/powerpoint/2010/main" val="2046436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B6FA8C5-854E-8D4F-A2B2-CF41D1C7858F}" type="slidenum">
              <a:rPr lang="en-US" smtClean="0"/>
              <a:pPr>
                <a:defRPr/>
              </a:pPr>
              <a:t>11</a:t>
            </a:fld>
            <a:endParaRPr lang="en-US"/>
          </a:p>
        </p:txBody>
      </p:sp>
    </p:spTree>
    <p:extLst>
      <p:ext uri="{BB962C8B-B14F-4D97-AF65-F5344CB8AC3E}">
        <p14:creationId xmlns:p14="http://schemas.microsoft.com/office/powerpoint/2010/main" val="1151311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B6FA8C5-854E-8D4F-A2B2-CF41D1C7858F}" type="slidenum">
              <a:rPr lang="en-US" smtClean="0"/>
              <a:pPr>
                <a:defRPr/>
              </a:pPr>
              <a:t>12</a:t>
            </a:fld>
            <a:endParaRPr lang="en-US"/>
          </a:p>
        </p:txBody>
      </p:sp>
    </p:spTree>
    <p:extLst>
      <p:ext uri="{BB962C8B-B14F-4D97-AF65-F5344CB8AC3E}">
        <p14:creationId xmlns:p14="http://schemas.microsoft.com/office/powerpoint/2010/main" val="57727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B6FA8C5-854E-8D4F-A2B2-CF41D1C7858F}" type="slidenum">
              <a:rPr lang="en-US" smtClean="0"/>
              <a:pPr>
                <a:defRPr/>
              </a:pPr>
              <a:t>13</a:t>
            </a:fld>
            <a:endParaRPr lang="en-US"/>
          </a:p>
        </p:txBody>
      </p:sp>
    </p:spTree>
    <p:extLst>
      <p:ext uri="{BB962C8B-B14F-4D97-AF65-F5344CB8AC3E}">
        <p14:creationId xmlns:p14="http://schemas.microsoft.com/office/powerpoint/2010/main" val="658301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9A7B68-DF4A-4344-8342-92A8DF75604E}" type="slidenum">
              <a:rPr lang="en-US" smtClean="0"/>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r>
              <a:rPr lang="hu-HU" smtClean="0">
                <a:ea typeface="ＭＳ Ｐゴシック" charset="-128"/>
                <a:cs typeface="ＭＳ Ｐゴシック" charset="-128"/>
              </a:rPr>
              <a:t>It also </a:t>
            </a:r>
          </a:p>
        </p:txBody>
      </p:sp>
      <p:sp>
        <p:nvSpPr>
          <p:cNvPr id="4" name="Slide Number Placeholder 3"/>
          <p:cNvSpPr>
            <a:spLocks noGrp="1"/>
          </p:cNvSpPr>
          <p:nvPr>
            <p:ph type="sldNum" sz="quarter" idx="5"/>
          </p:nvPr>
        </p:nvSpPr>
        <p:spPr/>
        <p:txBody>
          <a:bodyPr/>
          <a:lstStyle/>
          <a:p>
            <a:pPr>
              <a:defRPr/>
            </a:pPr>
            <a:fld id="{D15B0C07-48A6-FB42-9D82-A616CF934910}"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B6FA8C5-854E-8D4F-A2B2-CF41D1C7858F}" type="slidenum">
              <a:rPr lang="en-US" smtClean="0"/>
              <a:pPr>
                <a:defRPr/>
              </a:pPr>
              <a:t>3</a:t>
            </a:fld>
            <a:endParaRPr lang="en-US"/>
          </a:p>
        </p:txBody>
      </p:sp>
    </p:spTree>
    <p:extLst>
      <p:ext uri="{BB962C8B-B14F-4D97-AF65-F5344CB8AC3E}">
        <p14:creationId xmlns:p14="http://schemas.microsoft.com/office/powerpoint/2010/main" val="383741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B6FA8C5-854E-8D4F-A2B2-CF41D1C7858F}" type="slidenum">
              <a:rPr lang="en-US" smtClean="0"/>
              <a:pPr>
                <a:defRPr/>
              </a:pPr>
              <a:t>4</a:t>
            </a:fld>
            <a:endParaRPr lang="en-US"/>
          </a:p>
        </p:txBody>
      </p:sp>
    </p:spTree>
    <p:extLst>
      <p:ext uri="{BB962C8B-B14F-4D97-AF65-F5344CB8AC3E}">
        <p14:creationId xmlns:p14="http://schemas.microsoft.com/office/powerpoint/2010/main" val="1605386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B6FA8C5-854E-8D4F-A2B2-CF41D1C7858F}" type="slidenum">
              <a:rPr lang="en-US" smtClean="0"/>
              <a:pPr>
                <a:defRPr/>
              </a:pPr>
              <a:t>5</a:t>
            </a:fld>
            <a:endParaRPr lang="en-US"/>
          </a:p>
        </p:txBody>
      </p:sp>
    </p:spTree>
    <p:extLst>
      <p:ext uri="{BB962C8B-B14F-4D97-AF65-F5344CB8AC3E}">
        <p14:creationId xmlns:p14="http://schemas.microsoft.com/office/powerpoint/2010/main" val="5958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r>
              <a:rPr lang="hu-HU" smtClean="0">
                <a:ea typeface="ＭＳ Ｐゴシック" charset="-128"/>
                <a:cs typeface="ＭＳ Ｐゴシック" charset="-128"/>
              </a:rPr>
              <a:t>As we can see, the BA model gets approximatelly right the small world effect, the degree distribution. When it comes to the clustering coefficient, the bad news is that it still decreases with the system size. The good news, is that it decreases slower that the ER prediction. Most important, however, the real difference is this: the model is really a modeling platform, that can be adjusted to the properties of real networks– we will see that in fact it can generate a finite, system size independnet clustering coefficient, if our main goal is to do just that.</a:t>
            </a:r>
          </a:p>
          <a:p>
            <a:endParaRPr lang="hu-HU" smtClean="0">
              <a:ea typeface="ＭＳ Ｐゴシック" charset="-128"/>
              <a:cs typeface="ＭＳ Ｐゴシック" charset="-128"/>
            </a:endParaRPr>
          </a:p>
        </p:txBody>
      </p:sp>
      <p:sp>
        <p:nvSpPr>
          <p:cNvPr id="4" name="Slide Number Placeholder 3"/>
          <p:cNvSpPr>
            <a:spLocks noGrp="1"/>
          </p:cNvSpPr>
          <p:nvPr>
            <p:ph type="sldNum" sz="quarter" idx="5"/>
          </p:nvPr>
        </p:nvSpPr>
        <p:spPr/>
        <p:txBody>
          <a:bodyPr/>
          <a:lstStyle/>
          <a:p>
            <a:pPr>
              <a:defRPr/>
            </a:pPr>
            <a:fld id="{70B45A88-F432-7141-8E29-CA58916BC23A}"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B6FA8C5-854E-8D4F-A2B2-CF41D1C7858F}" type="slidenum">
              <a:rPr lang="en-US" smtClean="0"/>
              <a:pPr>
                <a:defRPr/>
              </a:pPr>
              <a:t>7</a:t>
            </a:fld>
            <a:endParaRPr lang="en-US"/>
          </a:p>
        </p:txBody>
      </p:sp>
    </p:spTree>
    <p:extLst>
      <p:ext uri="{BB962C8B-B14F-4D97-AF65-F5344CB8AC3E}">
        <p14:creationId xmlns:p14="http://schemas.microsoft.com/office/powerpoint/2010/main" val="4045048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B6FA8C5-854E-8D4F-A2B2-CF41D1C7858F}" type="slidenum">
              <a:rPr lang="en-US" smtClean="0"/>
              <a:pPr>
                <a:defRPr/>
              </a:pPr>
              <a:t>8</a:t>
            </a:fld>
            <a:endParaRPr lang="en-US"/>
          </a:p>
        </p:txBody>
      </p:sp>
    </p:spTree>
    <p:extLst>
      <p:ext uri="{BB962C8B-B14F-4D97-AF65-F5344CB8AC3E}">
        <p14:creationId xmlns:p14="http://schemas.microsoft.com/office/powerpoint/2010/main" val="23558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B6FA8C5-854E-8D4F-A2B2-CF41D1C7858F}" type="slidenum">
              <a:rPr lang="en-US" smtClean="0"/>
              <a:pPr>
                <a:defRPr/>
              </a:pPr>
              <a:t>9</a:t>
            </a:fld>
            <a:endParaRPr lang="en-US"/>
          </a:p>
        </p:txBody>
      </p:sp>
    </p:spTree>
    <p:extLst>
      <p:ext uri="{BB962C8B-B14F-4D97-AF65-F5344CB8AC3E}">
        <p14:creationId xmlns:p14="http://schemas.microsoft.com/office/powerpoint/2010/main" val="769905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63"/>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6332301-F448-F24B-84DB-5C7136CE2CAC}" type="datetime1">
              <a:rPr lang="en-US"/>
              <a:pPr>
                <a:defRPr/>
              </a:pPr>
              <a:t>10/24/2018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92AD468-F881-2047-835E-ADD4E4D4438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4022EC7-0FA2-5C44-852F-2C69ABBEA6B2}" type="datetime1">
              <a:rPr lang="en-US"/>
              <a:pPr>
                <a:defRPr/>
              </a:pPr>
              <a:t>10/24/2018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FDA1A4A-F067-7C43-803D-A012D7B078B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73"/>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73"/>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151E1F6-8EB2-8E42-B19F-69082F355E59}" type="datetime1">
              <a:rPr lang="en-US"/>
              <a:pPr>
                <a:defRPr/>
              </a:pPr>
              <a:t>10/24/2018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F0E0288-9D25-3A45-AC8B-49D6930EA93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2A04A66-7729-594B-AF0C-68FDFCB003FD}" type="datetime1">
              <a:rPr lang="en-US"/>
              <a:pPr>
                <a:defRPr/>
              </a:pPr>
              <a:t>10/24/2018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B9DB814-750B-9D45-9F08-EB721A29482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9"/>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708602B-17E8-3346-B62B-A0FA3A5C26FA}" type="datetime1">
              <a:rPr lang="en-US"/>
              <a:pPr>
                <a:defRPr/>
              </a:pPr>
              <a:t>10/24/2018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018A97C-AA4F-654E-9D46-FE19EEEA612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21A6C35-F727-FE4F-8DD2-AADE6CB721F0}" type="datetime1">
              <a:rPr lang="en-US"/>
              <a:pPr>
                <a:defRPr/>
              </a:pPr>
              <a:t>10/24/2018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8B32EBD-2624-E046-AD9F-8DE3D669AEE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3"/>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279263"/>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BEECA69-0DB5-9149-A7C8-C6196C97F182}" type="datetime1">
              <a:rPr lang="en-US"/>
              <a:pPr>
                <a:defRPr/>
              </a:pPr>
              <a:t>10/24/2018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763DE79-3751-8241-8CF0-AE3795C9AE9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5CD5AE6-E29D-884C-8A72-48854541331D}" type="datetime1">
              <a:rPr lang="en-US"/>
              <a:pPr>
                <a:defRPr/>
              </a:pPr>
              <a:t>10/24/2018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4526D6A-7BBB-2D44-AD35-4BA63335B9D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D51AE13-7BD2-A74B-99E1-30433B84BE75}" type="datetime1">
              <a:rPr lang="en-US"/>
              <a:pPr>
                <a:defRPr/>
              </a:pPr>
              <a:t>10/24/2018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FA1CD94-4161-9C40-875F-098997BC2B8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7" y="227543"/>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7" y="1195920"/>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74A01E1-7053-5944-A43F-CEF8A754E131}" type="datetime1">
              <a:rPr lang="en-US"/>
              <a:pPr>
                <a:defRPr/>
              </a:pPr>
              <a:t>10/24/2018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479D9DC-DB1B-8647-A66D-8BC490DAA91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AB151DF-8F10-CD4B-8B2B-10A2D6455B60}" type="datetime1">
              <a:rPr lang="en-US"/>
              <a:pPr>
                <a:defRPr/>
              </a:pPr>
              <a:t>10/24/2018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F59FE74-AC9A-5C4C-BBF1-A6038DA3372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28600"/>
            <a:ext cx="8229600" cy="952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333500"/>
            <a:ext cx="8229600" cy="3771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5297488"/>
            <a:ext cx="2133600" cy="303212"/>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AA5B2519-230E-EB47-9E79-CA6069F782CA}" type="datetime1">
              <a:rPr lang="en-US"/>
              <a:pPr>
                <a:defRPr/>
              </a:pPr>
              <a:t>10/24/2018</a:t>
            </a:fld>
            <a:endParaRPr lang="en-US"/>
          </a:p>
        </p:txBody>
      </p:sp>
      <p:sp>
        <p:nvSpPr>
          <p:cNvPr id="5" name="Footer Placeholder 4"/>
          <p:cNvSpPr>
            <a:spLocks noGrp="1"/>
          </p:cNvSpPr>
          <p:nvPr>
            <p:ph type="ftr" sz="quarter" idx="3"/>
          </p:nvPr>
        </p:nvSpPr>
        <p:spPr>
          <a:xfrm>
            <a:off x="3124200" y="5297488"/>
            <a:ext cx="2895600" cy="303212"/>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5297488"/>
            <a:ext cx="2133600" cy="303212"/>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8EC338BD-C282-7149-B5F5-625D466CF5C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09" charset="-128"/>
          <a:cs typeface="ＭＳ Ｐゴシック" pitchFamily="-109" charset="-128"/>
        </a:defRPr>
      </a:lvl1pPr>
      <a:lvl2pPr algn="ctr" defTabSz="457200"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2pPr>
      <a:lvl3pPr algn="ctr" defTabSz="457200"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3pPr>
      <a:lvl4pPr algn="ctr" defTabSz="457200"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4pPr>
      <a:lvl5pPr algn="ctr" defTabSz="457200"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5pPr>
      <a:lvl6pPr marL="4572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6pPr>
      <a:lvl7pPr marL="9144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7pPr>
      <a:lvl8pPr marL="13716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8pPr>
      <a:lvl9pPr marL="18288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9pPr>
    </p:titleStyle>
    <p:bodyStyle>
      <a:lvl1pPr marL="342900" indent="-342900" algn="l" defTabSz="457200" rtl="0" eaLnBrk="0" fontAlgn="base" hangingPunct="0">
        <a:spcBef>
          <a:spcPct val="20000"/>
        </a:spcBef>
        <a:spcAft>
          <a:spcPct val="0"/>
        </a:spcAft>
        <a:buFont typeface="Arial" pitchFamily="-111" charset="0"/>
        <a:buChar char="•"/>
        <a:defRPr sz="3200" kern="1200">
          <a:solidFill>
            <a:schemeClr val="tx1"/>
          </a:solidFill>
          <a:latin typeface="+mn-lt"/>
          <a:ea typeface="ＭＳ Ｐゴシック" pitchFamily="-109" charset="-128"/>
          <a:cs typeface="ＭＳ Ｐゴシック" pitchFamily="-109" charset="-128"/>
        </a:defRPr>
      </a:lvl1pPr>
      <a:lvl2pPr marL="742950" indent="-285750" algn="l" defTabSz="457200" rtl="0" eaLnBrk="0" fontAlgn="base" hangingPunct="0">
        <a:spcBef>
          <a:spcPct val="20000"/>
        </a:spcBef>
        <a:spcAft>
          <a:spcPct val="0"/>
        </a:spcAft>
        <a:buFont typeface="Arial" pitchFamily="-111" charset="0"/>
        <a:buChar char="–"/>
        <a:defRPr sz="2800" kern="1200">
          <a:solidFill>
            <a:schemeClr val="tx1"/>
          </a:solidFill>
          <a:latin typeface="+mn-lt"/>
          <a:ea typeface="ＭＳ Ｐゴシック" pitchFamily="-109" charset="-128"/>
          <a:cs typeface="+mn-cs"/>
        </a:defRPr>
      </a:lvl2pPr>
      <a:lvl3pPr marL="1143000" indent="-228600" algn="l" defTabSz="457200" rtl="0" eaLnBrk="0" fontAlgn="base" hangingPunct="0">
        <a:spcBef>
          <a:spcPct val="20000"/>
        </a:spcBef>
        <a:spcAft>
          <a:spcPct val="0"/>
        </a:spcAft>
        <a:buFont typeface="Arial" pitchFamily="-111" charset="0"/>
        <a:buChar char="•"/>
        <a:defRPr sz="2400" kern="1200">
          <a:solidFill>
            <a:schemeClr val="tx1"/>
          </a:solidFill>
          <a:latin typeface="+mn-lt"/>
          <a:ea typeface="ＭＳ Ｐゴシック" pitchFamily="-109" charset="-128"/>
          <a:cs typeface="+mn-cs"/>
        </a:defRPr>
      </a:lvl3pPr>
      <a:lvl4pPr marL="1600200" indent="-228600" algn="l" defTabSz="457200" rtl="0" eaLnBrk="0" fontAlgn="base" hangingPunct="0">
        <a:spcBef>
          <a:spcPct val="20000"/>
        </a:spcBef>
        <a:spcAft>
          <a:spcPct val="0"/>
        </a:spcAft>
        <a:buFont typeface="Arial" pitchFamily="-111" charset="0"/>
        <a:buChar char="–"/>
        <a:defRPr sz="2000" kern="1200">
          <a:solidFill>
            <a:schemeClr val="tx1"/>
          </a:solidFill>
          <a:latin typeface="+mn-lt"/>
          <a:ea typeface="ＭＳ Ｐゴシック" pitchFamily="-109" charset="-128"/>
          <a:cs typeface="+mn-cs"/>
        </a:defRPr>
      </a:lvl4pPr>
      <a:lvl5pPr marL="2057400" indent="-228600" algn="l" defTabSz="457200" rtl="0" eaLnBrk="0" fontAlgn="base" hangingPunct="0">
        <a:spcBef>
          <a:spcPct val="20000"/>
        </a:spcBef>
        <a:spcAft>
          <a:spcPct val="0"/>
        </a:spcAft>
        <a:buFont typeface="Arial" pitchFamily="-111" charset="0"/>
        <a:buChar char="»"/>
        <a:defRPr sz="2000" kern="1200">
          <a:solidFill>
            <a:schemeClr val="tx1"/>
          </a:solidFill>
          <a:latin typeface="+mn-lt"/>
          <a:ea typeface="ＭＳ Ｐゴシック" pitchFamily="-109"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file://localhost/Users/kimalbrecht/Documents/CCNR/02.network-science-book/slides/CLASS1-Introduction/Background-Rete-preview.mov" TargetMode="External"/><Relationship Id="rId1" Type="http://schemas.microsoft.com/office/2007/relationships/media" Target="file://localhost/Users/kimalbrecht/Documents/CCNR/02.network-science-book/slides/CLASS1-Introduction/Background-Rete-preview.mov" TargetMode="External"/><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36.emf"/></Relationships>
</file>

<file path=ppt/slides/_rels/slide1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37.e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image" Target="../media/image8.wmf"/><Relationship Id="rId4" Type="http://schemas.openxmlformats.org/officeDocument/2006/relationships/oleObject" Target="../embeddings/oleObject24.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vmlDrawing" Target="../drawings/vmlDrawing7.vml"/><Relationship Id="rId5" Type="http://schemas.openxmlformats.org/officeDocument/2006/relationships/image" Target="../media/image8.wmf"/><Relationship Id="rId4" Type="http://schemas.openxmlformats.org/officeDocument/2006/relationships/oleObject" Target="../embeddings/oleObject25.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notesSlide" Target="../notesSlides/notesSlide14.xml"/><Relationship Id="rId7" Type="http://schemas.openxmlformats.org/officeDocument/2006/relationships/image" Target="../media/image39.e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27.bin"/><Relationship Id="rId11" Type="http://schemas.openxmlformats.org/officeDocument/2006/relationships/image" Target="../media/image41.emf"/><Relationship Id="rId5" Type="http://schemas.openxmlformats.org/officeDocument/2006/relationships/image" Target="../media/image38.png"/><Relationship Id="rId10" Type="http://schemas.openxmlformats.org/officeDocument/2006/relationships/oleObject" Target="../embeddings/oleObject29.bin"/><Relationship Id="rId4" Type="http://schemas.openxmlformats.org/officeDocument/2006/relationships/oleObject" Target="../embeddings/oleObject26.bin"/><Relationship Id="rId9" Type="http://schemas.openxmlformats.org/officeDocument/2006/relationships/image" Target="../media/image40.e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4.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6.wmf"/><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5.wmf"/><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5.xml"/><Relationship Id="rId7" Type="http://schemas.openxmlformats.org/officeDocument/2006/relationships/image" Target="../media/image8.wmf"/><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7.wmf"/><Relationship Id="rId10" Type="http://schemas.openxmlformats.org/officeDocument/2006/relationships/image" Target="../media/image9.wmf"/><Relationship Id="rId4" Type="http://schemas.openxmlformats.org/officeDocument/2006/relationships/oleObject" Target="../embeddings/oleObject5.bin"/><Relationship Id="rId9" Type="http://schemas.openxmlformats.org/officeDocument/2006/relationships/oleObject" Target="../embeddings/oleObject7.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9.bin"/><Relationship Id="rId13" Type="http://schemas.openxmlformats.org/officeDocument/2006/relationships/oleObject" Target="../embeddings/oleObject11.bin"/><Relationship Id="rId18" Type="http://schemas.openxmlformats.org/officeDocument/2006/relationships/oleObject" Target="../embeddings/oleObject14.bin"/><Relationship Id="rId26" Type="http://schemas.openxmlformats.org/officeDocument/2006/relationships/oleObject" Target="../embeddings/oleObject17.bin"/><Relationship Id="rId3" Type="http://schemas.openxmlformats.org/officeDocument/2006/relationships/notesSlide" Target="../notesSlides/notesSlide6.xml"/><Relationship Id="rId21" Type="http://schemas.openxmlformats.org/officeDocument/2006/relationships/image" Target="../media/image25.png"/><Relationship Id="rId7" Type="http://schemas.openxmlformats.org/officeDocument/2006/relationships/image" Target="../media/image22.wmf"/><Relationship Id="rId12" Type="http://schemas.openxmlformats.org/officeDocument/2006/relationships/image" Target="../media/image13.wmf"/><Relationship Id="rId17" Type="http://schemas.openxmlformats.org/officeDocument/2006/relationships/image" Target="../media/image15.wmf"/><Relationship Id="rId25" Type="http://schemas.openxmlformats.org/officeDocument/2006/relationships/image" Target="../media/image18.emf"/><Relationship Id="rId2" Type="http://schemas.openxmlformats.org/officeDocument/2006/relationships/slideLayout" Target="../slideLayouts/slideLayout6.xml"/><Relationship Id="rId16" Type="http://schemas.openxmlformats.org/officeDocument/2006/relationships/oleObject" Target="../embeddings/oleObject13.bin"/><Relationship Id="rId20" Type="http://schemas.openxmlformats.org/officeDocument/2006/relationships/image" Target="../media/image24.png"/><Relationship Id="rId29" Type="http://schemas.openxmlformats.org/officeDocument/2006/relationships/image" Target="../media/image20.emf"/><Relationship Id="rId1" Type="http://schemas.openxmlformats.org/officeDocument/2006/relationships/vmlDrawing" Target="../drawings/vmlDrawing4.vml"/><Relationship Id="rId6" Type="http://schemas.openxmlformats.org/officeDocument/2006/relationships/image" Target="../media/image11.emf"/><Relationship Id="rId11" Type="http://schemas.openxmlformats.org/officeDocument/2006/relationships/oleObject" Target="../embeddings/oleObject10.bin"/><Relationship Id="rId24" Type="http://schemas.openxmlformats.org/officeDocument/2006/relationships/oleObject" Target="../embeddings/oleObject16.bin"/><Relationship Id="rId5" Type="http://schemas.openxmlformats.org/officeDocument/2006/relationships/oleObject" Target="../embeddings/oleObject8.bin"/><Relationship Id="rId15" Type="http://schemas.openxmlformats.org/officeDocument/2006/relationships/image" Target="../media/image14.emf"/><Relationship Id="rId23" Type="http://schemas.openxmlformats.org/officeDocument/2006/relationships/image" Target="../media/image17.wmf"/><Relationship Id="rId28" Type="http://schemas.openxmlformats.org/officeDocument/2006/relationships/oleObject" Target="../embeddings/oleObject18.bin"/><Relationship Id="rId10" Type="http://schemas.openxmlformats.org/officeDocument/2006/relationships/image" Target="../media/image23.png"/><Relationship Id="rId19" Type="http://schemas.openxmlformats.org/officeDocument/2006/relationships/image" Target="../media/image16.emf"/><Relationship Id="rId4" Type="http://schemas.openxmlformats.org/officeDocument/2006/relationships/image" Target="../media/image21.wmf"/><Relationship Id="rId9" Type="http://schemas.openxmlformats.org/officeDocument/2006/relationships/image" Target="../media/image12.emf"/><Relationship Id="rId14" Type="http://schemas.openxmlformats.org/officeDocument/2006/relationships/oleObject" Target="../embeddings/oleObject12.bin"/><Relationship Id="rId22" Type="http://schemas.openxmlformats.org/officeDocument/2006/relationships/oleObject" Target="../embeddings/oleObject15.bin"/><Relationship Id="rId27" Type="http://schemas.openxmlformats.org/officeDocument/2006/relationships/image" Target="../media/image19.emf"/></Relationships>
</file>

<file path=ppt/slides/_rels/slide7.xml.rels><?xml version="1.0" encoding="UTF-8" standalone="yes"?>
<Relationships xmlns="http://schemas.openxmlformats.org/package/2006/relationships"><Relationship Id="rId8" Type="http://schemas.openxmlformats.org/officeDocument/2006/relationships/image" Target="../media/image27.wmf"/><Relationship Id="rId13" Type="http://schemas.openxmlformats.org/officeDocument/2006/relationships/oleObject" Target="../embeddings/oleObject23.bin"/><Relationship Id="rId3" Type="http://schemas.openxmlformats.org/officeDocument/2006/relationships/notesSlide" Target="../notesSlides/notesSlide7.xml"/><Relationship Id="rId7" Type="http://schemas.openxmlformats.org/officeDocument/2006/relationships/oleObject" Target="../embeddings/oleObject20.bin"/><Relationship Id="rId12" Type="http://schemas.openxmlformats.org/officeDocument/2006/relationships/image" Target="../media/image29.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6.wmf"/><Relationship Id="rId11" Type="http://schemas.openxmlformats.org/officeDocument/2006/relationships/oleObject" Target="../embeddings/oleObject22.bin"/><Relationship Id="rId5" Type="http://schemas.openxmlformats.org/officeDocument/2006/relationships/oleObject" Target="../embeddings/oleObject19.bin"/><Relationship Id="rId10" Type="http://schemas.openxmlformats.org/officeDocument/2006/relationships/image" Target="../media/image28.wmf"/><Relationship Id="rId4" Type="http://schemas.openxmlformats.org/officeDocument/2006/relationships/image" Target="../media/image31.jpeg"/><Relationship Id="rId9" Type="http://schemas.openxmlformats.org/officeDocument/2006/relationships/oleObject" Target="../embeddings/oleObject21.bin"/><Relationship Id="rId14" Type="http://schemas.openxmlformats.org/officeDocument/2006/relationships/image" Target="../media/image30.wmf"/></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54" name="Picture 2" descr="/Users/barabasi 1/.Trash/2011-Warsaw-FuturICT-5min/Background-Rete-preview.mov">
            <a:hlinkClick r:id="" action="ppaction://media"/>
          </p:cNvPr>
          <p:cNvPicPr/>
          <p:nvPr>
            <a:videoFile r:link="rId2"/>
            <p:extLst>
              <p:ext uri="{DAA4B4D4-6D71-4841-9C94-3DE7FCFB9230}">
                <p14:media xmlns:p14="http://schemas.microsoft.com/office/powerpoint/2010/main" r:link="rId1"/>
              </p:ext>
            </p:extLst>
          </p:nvPr>
        </p:nvPicPr>
        <p:blipFill>
          <a:blip r:embed="rId5"/>
          <a:srcRect/>
          <a:stretch>
            <a:fillRect/>
          </a:stretch>
        </p:blipFill>
        <p:spPr bwMode="auto">
          <a:xfrm>
            <a:off x="0" y="0"/>
            <a:ext cx="9144000" cy="5715000"/>
          </a:xfrm>
          <a:prstGeom prst="rect">
            <a:avLst/>
          </a:prstGeom>
          <a:noFill/>
          <a:ln w="9525">
            <a:noFill/>
            <a:miter lim="800000"/>
            <a:headEnd/>
            <a:tailEnd/>
          </a:ln>
        </p:spPr>
      </p:pic>
      <p:sp>
        <p:nvSpPr>
          <p:cNvPr id="5" name="Text Box 2"/>
          <p:cNvSpPr txBox="1">
            <a:spLocks noChangeArrowheads="1"/>
          </p:cNvSpPr>
          <p:nvPr/>
        </p:nvSpPr>
        <p:spPr bwMode="auto">
          <a:xfrm>
            <a:off x="0" y="241304"/>
            <a:ext cx="9144000" cy="2554545"/>
          </a:xfrm>
          <a:prstGeom prst="rect">
            <a:avLst/>
          </a:prstGeom>
          <a:solidFill>
            <a:schemeClr val="bg1">
              <a:alpha val="70000"/>
            </a:schemeClr>
          </a:solidFill>
          <a:ln>
            <a:noFill/>
          </a:ln>
          <a:extLst/>
        </p:spPr>
        <p:txBody>
          <a:bodyPr wrap="square">
            <a:spAutoFit/>
          </a:bodyPr>
          <a:lstStyle>
            <a:lvl1pPr>
              <a:defRPr sz="2000" b="1">
                <a:solidFill>
                  <a:schemeClr val="tx1"/>
                </a:solidFill>
                <a:latin typeface="Times New Roman" charset="0"/>
                <a:ea typeface="ＭＳ Ｐゴシック" charset="0"/>
                <a:cs typeface="ＭＳ Ｐゴシック" charset="0"/>
              </a:defRPr>
            </a:lvl1pPr>
            <a:lvl2pPr marL="742950" indent="-285750">
              <a:defRPr sz="2000" b="1">
                <a:solidFill>
                  <a:schemeClr val="tx1"/>
                </a:solidFill>
                <a:latin typeface="Times New Roman" charset="0"/>
                <a:ea typeface="ＭＳ Ｐゴシック" charset="0"/>
              </a:defRPr>
            </a:lvl2pPr>
            <a:lvl3pPr marL="1143000" indent="-228600">
              <a:defRPr sz="2000" b="1">
                <a:solidFill>
                  <a:schemeClr val="tx1"/>
                </a:solidFill>
                <a:latin typeface="Times New Roman" charset="0"/>
                <a:ea typeface="ＭＳ Ｐゴシック" charset="0"/>
              </a:defRPr>
            </a:lvl3pPr>
            <a:lvl4pPr marL="1600200" indent="-228600">
              <a:defRPr sz="2000" b="1">
                <a:solidFill>
                  <a:schemeClr val="tx1"/>
                </a:solidFill>
                <a:latin typeface="Times New Roman" charset="0"/>
                <a:ea typeface="ＭＳ Ｐゴシック" charset="0"/>
              </a:defRPr>
            </a:lvl4pPr>
            <a:lvl5pPr marL="2057400" indent="-228600">
              <a:defRPr sz="2000" b="1">
                <a:solidFill>
                  <a:schemeClr val="tx1"/>
                </a:solidFill>
                <a:latin typeface="Times New Roman" charset="0"/>
                <a:ea typeface="ＭＳ Ｐゴシック" charset="0"/>
              </a:defRPr>
            </a:lvl5pPr>
            <a:lvl6pPr marL="2514600" indent="-228600" algn="ctr" eaLnBrk="0" fontAlgn="base" hangingPunct="0">
              <a:spcBef>
                <a:spcPct val="50000"/>
              </a:spcBef>
              <a:spcAft>
                <a:spcPct val="0"/>
              </a:spcAft>
              <a:defRPr sz="2000" b="1">
                <a:solidFill>
                  <a:schemeClr val="tx1"/>
                </a:solidFill>
                <a:latin typeface="Times New Roman" charset="0"/>
                <a:ea typeface="ＭＳ Ｐゴシック" charset="0"/>
              </a:defRPr>
            </a:lvl6pPr>
            <a:lvl7pPr marL="2971800" indent="-228600" algn="ctr" eaLnBrk="0" fontAlgn="base" hangingPunct="0">
              <a:spcBef>
                <a:spcPct val="50000"/>
              </a:spcBef>
              <a:spcAft>
                <a:spcPct val="0"/>
              </a:spcAft>
              <a:defRPr sz="2000" b="1">
                <a:solidFill>
                  <a:schemeClr val="tx1"/>
                </a:solidFill>
                <a:latin typeface="Times New Roman" charset="0"/>
                <a:ea typeface="ＭＳ Ｐゴシック" charset="0"/>
              </a:defRPr>
            </a:lvl7pPr>
            <a:lvl8pPr marL="3429000" indent="-228600" algn="ctr" eaLnBrk="0" fontAlgn="base" hangingPunct="0">
              <a:spcBef>
                <a:spcPct val="50000"/>
              </a:spcBef>
              <a:spcAft>
                <a:spcPct val="0"/>
              </a:spcAft>
              <a:defRPr sz="2000" b="1">
                <a:solidFill>
                  <a:schemeClr val="tx1"/>
                </a:solidFill>
                <a:latin typeface="Times New Roman" charset="0"/>
                <a:ea typeface="ＭＳ Ｐゴシック" charset="0"/>
              </a:defRPr>
            </a:lvl8pPr>
            <a:lvl9pPr marL="3886200" indent="-228600" algn="ctr" eaLnBrk="0" fontAlgn="base" hangingPunct="0">
              <a:spcBef>
                <a:spcPct val="50000"/>
              </a:spcBef>
              <a:spcAft>
                <a:spcPct val="0"/>
              </a:spcAft>
              <a:defRPr sz="2000" b="1">
                <a:solidFill>
                  <a:schemeClr val="tx1"/>
                </a:solidFill>
                <a:latin typeface="Times New Roman" charset="0"/>
                <a:ea typeface="ＭＳ Ｐゴシック" charset="0"/>
              </a:defRPr>
            </a:lvl9pPr>
          </a:lstStyle>
          <a:p>
            <a:pPr algn="ctr" defTabSz="914400" fontAlgn="base">
              <a:spcBef>
                <a:spcPct val="0"/>
              </a:spcBef>
              <a:spcAft>
                <a:spcPct val="0"/>
              </a:spcAft>
              <a:defRPr/>
            </a:pPr>
            <a:r>
              <a:rPr lang="en-US" altLang="ko-KR" sz="3200" dirty="0" smtClean="0">
                <a:solidFill>
                  <a:srgbClr val="000000"/>
                </a:solidFill>
                <a:latin typeface="Trajan Pro"/>
                <a:cs typeface="Trajan Pro"/>
              </a:rPr>
              <a:t>Frontiers of Network Science</a:t>
            </a:r>
          </a:p>
          <a:p>
            <a:pPr algn="ctr" defTabSz="914400" fontAlgn="base">
              <a:spcBef>
                <a:spcPct val="0"/>
              </a:spcBef>
              <a:spcAft>
                <a:spcPct val="0"/>
              </a:spcAft>
              <a:defRPr/>
            </a:pPr>
            <a:r>
              <a:rPr lang="en-US" altLang="ko-KR" sz="3200" smtClean="0">
                <a:solidFill>
                  <a:srgbClr val="000000"/>
                </a:solidFill>
                <a:latin typeface="Trajan Pro"/>
                <a:cs typeface="Trajan Pro"/>
              </a:rPr>
              <a:t>Fall 2018</a:t>
            </a:r>
            <a:endParaRPr lang="en-US" altLang="ko-KR" sz="3200" dirty="0" smtClean="0">
              <a:solidFill>
                <a:srgbClr val="000000"/>
              </a:solidFill>
              <a:latin typeface="Trajan Pro"/>
              <a:cs typeface="Trajan Pro"/>
            </a:endParaRPr>
          </a:p>
          <a:p>
            <a:pPr algn="ctr" defTabSz="914400" fontAlgn="base">
              <a:spcBef>
                <a:spcPct val="0"/>
              </a:spcBef>
              <a:spcAft>
                <a:spcPct val="0"/>
              </a:spcAft>
              <a:defRPr/>
            </a:pPr>
            <a:endParaRPr lang="en-US" altLang="ko-KR" sz="3200" dirty="0" smtClean="0">
              <a:solidFill>
                <a:srgbClr val="000000"/>
              </a:solidFill>
              <a:latin typeface="Trajan Pro"/>
              <a:cs typeface="Trajan Pro"/>
            </a:endParaRPr>
          </a:p>
          <a:p>
            <a:pPr algn="ctr" defTabSz="914400">
              <a:defRPr/>
            </a:pPr>
            <a:r>
              <a:rPr lang="en-US" altLang="ko-KR" sz="3200" dirty="0" smtClean="0">
                <a:solidFill>
                  <a:srgbClr val="000000"/>
                </a:solidFill>
                <a:latin typeface="Trajan Pro"/>
                <a:cs typeface="Trajan Pro"/>
              </a:rPr>
              <a:t>Class 14: Degree Correlations I</a:t>
            </a:r>
            <a:r>
              <a:rPr lang="en-US" altLang="ko-KR" sz="3200" dirty="0" smtClean="0">
                <a:solidFill>
                  <a:srgbClr val="000000"/>
                </a:solidFill>
                <a:latin typeface="Trajan Pro" pitchFamily="-84" charset="0"/>
                <a:ea typeface="Trajan Pro" pitchFamily="-84" charset="0"/>
                <a:cs typeface="Trajan Pro" pitchFamily="-84" charset="0"/>
              </a:rPr>
              <a:t> </a:t>
            </a:r>
            <a:endParaRPr lang="en-US" altLang="ko-KR" sz="3200" dirty="0" smtClean="0">
              <a:solidFill>
                <a:srgbClr val="000000"/>
              </a:solidFill>
              <a:latin typeface="Trajan Pro"/>
              <a:cs typeface="Trajan Pro"/>
            </a:endParaRPr>
          </a:p>
          <a:p>
            <a:pPr algn="ctr" defTabSz="914400" fontAlgn="base">
              <a:spcBef>
                <a:spcPct val="0"/>
              </a:spcBef>
              <a:spcAft>
                <a:spcPct val="0"/>
              </a:spcAft>
              <a:defRPr/>
            </a:pPr>
            <a:r>
              <a:rPr lang="en-US" altLang="ko-KR" sz="3200" dirty="0" smtClean="0">
                <a:solidFill>
                  <a:srgbClr val="000000"/>
                </a:solidFill>
                <a:latin typeface="Trajan Pro"/>
                <a:cs typeface="Trajan Pro"/>
              </a:rPr>
              <a:t>(Chapter </a:t>
            </a:r>
            <a:r>
              <a:rPr lang="en-US" altLang="ko-KR" sz="3200" dirty="0">
                <a:solidFill>
                  <a:srgbClr val="000000"/>
                </a:solidFill>
                <a:latin typeface="Trajan Pro"/>
                <a:cs typeface="Trajan Pro"/>
              </a:rPr>
              <a:t>7</a:t>
            </a:r>
            <a:r>
              <a:rPr lang="en-US" altLang="ko-KR" sz="3200" dirty="0" smtClean="0">
                <a:solidFill>
                  <a:srgbClr val="000000"/>
                </a:solidFill>
                <a:latin typeface="Trajan Pro"/>
                <a:cs typeface="Trajan Pro"/>
              </a:rPr>
              <a:t> in Textbook)</a:t>
            </a:r>
          </a:p>
        </p:txBody>
      </p:sp>
      <p:sp>
        <p:nvSpPr>
          <p:cNvPr id="6" name="Rectangle 5"/>
          <p:cNvSpPr>
            <a:spLocks noChangeArrowheads="1"/>
          </p:cNvSpPr>
          <p:nvPr/>
        </p:nvSpPr>
        <p:spPr bwMode="auto">
          <a:xfrm>
            <a:off x="0" y="2875903"/>
            <a:ext cx="9145588" cy="2170232"/>
          </a:xfrm>
          <a:prstGeom prst="rect">
            <a:avLst/>
          </a:prstGeom>
          <a:solidFill>
            <a:schemeClr val="bg1">
              <a:alpha val="70000"/>
            </a:schemeClr>
          </a:solidFill>
          <a:ln w="9525">
            <a:noFill/>
            <a:miter lim="800000"/>
            <a:headEnd/>
            <a:tailEnd/>
          </a:ln>
          <a:effectLst/>
        </p:spPr>
        <p:txBody>
          <a:bodyPr lIns="91407" tIns="45704" rIns="91407" bIns="45704">
            <a:prstTxWarp prst="textNoShape">
              <a:avLst/>
            </a:prstTxWarp>
          </a:bodyPr>
          <a:lstStyle/>
          <a:p>
            <a:pPr algn="r" defTabSz="914400" fontAlgn="base">
              <a:spcBef>
                <a:spcPct val="0"/>
              </a:spcBef>
              <a:spcAft>
                <a:spcPct val="0"/>
              </a:spcAft>
              <a:defRPr/>
            </a:pPr>
            <a:endParaRPr lang="en-US" sz="1600" b="1" dirty="0" smtClean="0">
              <a:solidFill>
                <a:srgbClr val="000000"/>
              </a:solidFill>
              <a:latin typeface="Helvetica"/>
              <a:ea typeface="ＭＳ Ｐゴシック" charset="0"/>
              <a:cs typeface="Helvetica"/>
            </a:endParaRPr>
          </a:p>
          <a:p>
            <a:pPr algn="r" defTabSz="914400" fontAlgn="base">
              <a:spcBef>
                <a:spcPct val="0"/>
              </a:spcBef>
              <a:spcAft>
                <a:spcPct val="0"/>
              </a:spcAft>
              <a:defRPr/>
            </a:pPr>
            <a:endParaRPr lang="en-US" sz="1600" b="1" dirty="0">
              <a:solidFill>
                <a:srgbClr val="000000"/>
              </a:solidFill>
              <a:latin typeface="Helvetica"/>
              <a:ea typeface="ＭＳ Ｐゴシック" charset="0"/>
              <a:cs typeface="Helvetica"/>
            </a:endParaRPr>
          </a:p>
          <a:p>
            <a:pPr algn="r" defTabSz="914400" fontAlgn="base">
              <a:spcBef>
                <a:spcPct val="0"/>
              </a:spcBef>
              <a:spcAft>
                <a:spcPct val="0"/>
              </a:spcAft>
              <a:defRPr/>
            </a:pPr>
            <a:endParaRPr lang="en-US" sz="1600" b="1" dirty="0" smtClean="0">
              <a:solidFill>
                <a:srgbClr val="000000"/>
              </a:solidFill>
              <a:latin typeface="Helvetica"/>
              <a:ea typeface="ＭＳ Ｐゴシック" charset="0"/>
              <a:cs typeface="Helvetica"/>
            </a:endParaRPr>
          </a:p>
          <a:p>
            <a:pPr algn="r" defTabSz="914400" fontAlgn="base">
              <a:spcBef>
                <a:spcPct val="0"/>
              </a:spcBef>
              <a:spcAft>
                <a:spcPct val="0"/>
              </a:spcAft>
              <a:defRPr/>
            </a:pPr>
            <a:endParaRPr lang="en-US" sz="1600" b="1" dirty="0">
              <a:solidFill>
                <a:srgbClr val="000000"/>
              </a:solidFill>
              <a:latin typeface="Helvetica"/>
              <a:ea typeface="ＭＳ Ｐゴシック" charset="0"/>
              <a:cs typeface="Helvetica"/>
            </a:endParaRPr>
          </a:p>
          <a:p>
            <a:pPr algn="r" defTabSz="914400" fontAlgn="base">
              <a:spcBef>
                <a:spcPct val="0"/>
              </a:spcBef>
              <a:spcAft>
                <a:spcPct val="0"/>
              </a:spcAft>
              <a:defRPr/>
            </a:pPr>
            <a:endParaRPr lang="en-US" sz="1600" b="1" dirty="0" smtClean="0">
              <a:solidFill>
                <a:srgbClr val="000000"/>
              </a:solidFill>
              <a:latin typeface="Helvetica"/>
              <a:ea typeface="ＭＳ Ｐゴシック" charset="0"/>
              <a:cs typeface="Helvetica"/>
            </a:endParaRPr>
          </a:p>
          <a:p>
            <a:pPr algn="r" defTabSz="914400" fontAlgn="base">
              <a:spcBef>
                <a:spcPct val="0"/>
              </a:spcBef>
              <a:spcAft>
                <a:spcPct val="0"/>
              </a:spcAft>
              <a:defRPr/>
            </a:pPr>
            <a:endParaRPr lang="en-US" sz="1600" b="1" dirty="0">
              <a:solidFill>
                <a:srgbClr val="000000"/>
              </a:solidFill>
              <a:latin typeface="Helvetica"/>
              <a:ea typeface="ＭＳ Ｐゴシック" charset="0"/>
              <a:cs typeface="Helvetica"/>
            </a:endParaRPr>
          </a:p>
          <a:p>
            <a:pPr algn="r" defTabSz="914400" fontAlgn="base">
              <a:spcBef>
                <a:spcPct val="0"/>
              </a:spcBef>
              <a:spcAft>
                <a:spcPct val="0"/>
              </a:spcAft>
              <a:defRPr/>
            </a:pPr>
            <a:r>
              <a:rPr lang="en-US" sz="1400" dirty="0">
                <a:solidFill>
                  <a:srgbClr val="000000"/>
                </a:solidFill>
                <a:ea typeface="ＭＳ Ｐゴシック" charset="0"/>
                <a:cs typeface="Helvetica"/>
              </a:rPr>
              <a:t>b</a:t>
            </a:r>
            <a:r>
              <a:rPr lang="en-US" sz="1400" dirty="0" smtClean="0">
                <a:solidFill>
                  <a:srgbClr val="000000"/>
                </a:solidFill>
                <a:ea typeface="ＭＳ Ｐゴシック" charset="0"/>
                <a:cs typeface="Helvetica"/>
              </a:rPr>
              <a:t>ased on slides by             </a:t>
            </a:r>
          </a:p>
          <a:p>
            <a:pPr algn="r" defTabSz="914400" fontAlgn="base">
              <a:spcBef>
                <a:spcPct val="0"/>
              </a:spcBef>
              <a:spcAft>
                <a:spcPct val="0"/>
              </a:spcAft>
              <a:defRPr/>
            </a:pPr>
            <a:r>
              <a:rPr lang="en-US" sz="1400" dirty="0" smtClean="0">
                <a:solidFill>
                  <a:srgbClr val="000000"/>
                </a:solidFill>
                <a:ea typeface="ＭＳ Ｐゴシック" charset="0"/>
                <a:cs typeface="Helvetica"/>
              </a:rPr>
              <a:t>Albert-</a:t>
            </a:r>
            <a:r>
              <a:rPr lang="en-US" sz="1400" dirty="0" err="1" smtClean="0">
                <a:solidFill>
                  <a:srgbClr val="000000"/>
                </a:solidFill>
                <a:ea typeface="ＭＳ Ｐゴシック" charset="0"/>
                <a:cs typeface="Helvetica"/>
              </a:rPr>
              <a:t>László</a:t>
            </a:r>
            <a:r>
              <a:rPr lang="en-US" sz="1400" dirty="0" smtClean="0">
                <a:solidFill>
                  <a:srgbClr val="000000"/>
                </a:solidFill>
                <a:ea typeface="ＭＳ Ｐゴシック" charset="0"/>
                <a:cs typeface="Helvetica"/>
              </a:rPr>
              <a:t> Barabási</a:t>
            </a:r>
          </a:p>
          <a:p>
            <a:pPr algn="r" defTabSz="914400" fontAlgn="base">
              <a:spcBef>
                <a:spcPct val="0"/>
              </a:spcBef>
              <a:spcAft>
                <a:spcPct val="0"/>
              </a:spcAft>
              <a:defRPr/>
            </a:pPr>
            <a:r>
              <a:rPr lang="en-US" sz="1400" dirty="0" smtClean="0">
                <a:solidFill>
                  <a:srgbClr val="000000"/>
                </a:solidFill>
                <a:ea typeface="ＭＳ Ｐゴシック" charset="0"/>
                <a:cs typeface="Helvetica"/>
              </a:rPr>
              <a:t>and </a:t>
            </a:r>
            <a:r>
              <a:rPr lang="en-US" sz="1400" dirty="0" smtClean="0"/>
              <a:t>Roberta Sinatr</a:t>
            </a:r>
            <a:r>
              <a:rPr lang="en-US" sz="1600" dirty="0" smtClean="0"/>
              <a:t>a</a:t>
            </a:r>
          </a:p>
        </p:txBody>
      </p:sp>
      <p:sp>
        <p:nvSpPr>
          <p:cNvPr id="177157" name="Text Box 3"/>
          <p:cNvSpPr txBox="1">
            <a:spLocks noChangeArrowheads="1"/>
          </p:cNvSpPr>
          <p:nvPr/>
        </p:nvSpPr>
        <p:spPr bwMode="auto">
          <a:xfrm>
            <a:off x="3149600" y="5197006"/>
            <a:ext cx="3877733" cy="400110"/>
          </a:xfrm>
          <a:prstGeom prst="rect">
            <a:avLst/>
          </a:prstGeom>
          <a:solidFill>
            <a:schemeClr val="bg1">
              <a:alpha val="70000"/>
            </a:schemeClr>
          </a:solidFill>
          <a:ln w="9525">
            <a:noFill/>
            <a:miter lim="800000"/>
            <a:headEnd/>
            <a:tailEnd/>
          </a:ln>
        </p:spPr>
        <p:txBody>
          <a:bodyPr wrap="square" anchor="ctr">
            <a:prstTxWarp prst="textNoShape">
              <a:avLst/>
            </a:prstTxWarp>
            <a:spAutoFit/>
          </a:bodyPr>
          <a:lstStyle/>
          <a:p>
            <a:pPr algn="ctr" defTabSz="914400" fontAlgn="base">
              <a:spcBef>
                <a:spcPct val="0"/>
              </a:spcBef>
              <a:spcAft>
                <a:spcPct val="0"/>
              </a:spcAft>
            </a:pPr>
            <a:r>
              <a:rPr lang="en-US" sz="2000" dirty="0" err="1">
                <a:solidFill>
                  <a:srgbClr val="000000"/>
                </a:solidFill>
                <a:latin typeface="Trajan Pro"/>
                <a:ea typeface="ＭＳ Ｐゴシック" charset="-128"/>
                <a:cs typeface="Trajan Pro"/>
              </a:rPr>
              <a:t>www.BarabasiLab.com</a:t>
            </a:r>
            <a:endParaRPr lang="en-US" sz="2000" dirty="0">
              <a:solidFill>
                <a:srgbClr val="000000"/>
              </a:solidFill>
              <a:latin typeface="Trajan Pro"/>
              <a:ea typeface="ＭＳ Ｐゴシック" charset="-128"/>
              <a:cs typeface="Trajan Pro"/>
            </a:endParaRPr>
          </a:p>
        </p:txBody>
      </p:sp>
      <p:sp>
        <p:nvSpPr>
          <p:cNvPr id="2" name="TextBox 1"/>
          <p:cNvSpPr txBox="1"/>
          <p:nvPr/>
        </p:nvSpPr>
        <p:spPr>
          <a:xfrm>
            <a:off x="2691580" y="3115321"/>
            <a:ext cx="4098623" cy="646331"/>
          </a:xfrm>
          <a:prstGeom prst="rect">
            <a:avLst/>
          </a:prstGeom>
          <a:noFill/>
        </p:spPr>
        <p:txBody>
          <a:bodyPr wrap="none" rtlCol="0">
            <a:spAutoFit/>
          </a:bodyPr>
          <a:lstStyle/>
          <a:p>
            <a:r>
              <a:rPr lang="en-US" sz="3600" b="1" dirty="0" smtClean="0"/>
              <a:t>Boleslaw Szymanski </a:t>
            </a:r>
            <a:endParaRPr lang="en-GB" sz="36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158" fill="hold"/>
                                        <p:tgtEl>
                                          <p:spTgt spid="17715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177154"/>
                </p:tgtEl>
              </p:cMediaNode>
            </p:video>
            <p:seq concurrent="1" nextAc="seek">
              <p:cTn id="8" restart="whenNotActive" fill="hold" evtFilter="cancelBubble" nodeType="interactiveSeq">
                <p:stCondLst>
                  <p:cond evt="onClick" delay="0">
                    <p:tgtEl>
                      <p:spTgt spid="17715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77154"/>
                                        </p:tgtEl>
                                      </p:cBhvr>
                                    </p:cmd>
                                  </p:childTnLst>
                                </p:cTn>
                              </p:par>
                            </p:childTnLst>
                          </p:cTn>
                        </p:par>
                      </p:childTnLst>
                    </p:cTn>
                  </p:par>
                </p:childTnLst>
              </p:cTn>
              <p:nextCondLst>
                <p:cond evt="onClick" delay="0">
                  <p:tgtEl>
                    <p:spTgt spid="177154"/>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0" name="Text Box 12"/>
          <p:cNvSpPr txBox="1">
            <a:spLocks noChangeArrowheads="1"/>
          </p:cNvSpPr>
          <p:nvPr/>
        </p:nvSpPr>
        <p:spPr bwMode="auto">
          <a:xfrm>
            <a:off x="2381250" y="4972050"/>
            <a:ext cx="6762750" cy="415925"/>
          </a:xfrm>
          <a:prstGeom prst="rect">
            <a:avLst/>
          </a:prstGeom>
          <a:noFill/>
          <a:ln w="9525">
            <a:noFill/>
            <a:miter lim="800000"/>
            <a:headEnd/>
            <a:tailEnd/>
          </a:ln>
        </p:spPr>
        <p:txBody>
          <a:bodyPr>
            <a:prstTxWarp prst="textNoShape">
              <a:avLst/>
            </a:prstTxWarp>
            <a:spAutoFit/>
          </a:bodyPr>
          <a:lstStyle/>
          <a:p>
            <a:pPr>
              <a:lnSpc>
                <a:spcPct val="120000"/>
              </a:lnSpc>
            </a:pPr>
            <a:r>
              <a:rPr lang="en-US" dirty="0">
                <a:solidFill>
                  <a:srgbClr val="FF0000"/>
                </a:solidFill>
                <a:latin typeface="Helvetica" pitchFamily="-84" charset="0"/>
                <a:ea typeface="Helvetica" pitchFamily="-84" charset="0"/>
                <a:cs typeface="Helvetica" pitchFamily="-84" charset="0"/>
              </a:rPr>
              <a:t>The network grows,  but the degree distribution is stationary.</a:t>
            </a:r>
            <a:endParaRPr lang="en-US" sz="2400" dirty="0">
              <a:solidFill>
                <a:srgbClr val="FF0000"/>
              </a:solidFill>
              <a:latin typeface="Helvetica" pitchFamily="-84" charset="0"/>
              <a:ea typeface="Helvetica" pitchFamily="-84" charset="0"/>
              <a:cs typeface="Helvetica" pitchFamily="-84" charset="0"/>
            </a:endParaRPr>
          </a:p>
        </p:txBody>
      </p:sp>
      <p:sp>
        <p:nvSpPr>
          <p:cNvPr id="71694" name="Subtitle 2"/>
          <p:cNvSpPr txBox="1">
            <a:spLocks/>
          </p:cNvSpPr>
          <p:nvPr/>
        </p:nvSpPr>
        <p:spPr bwMode="auto">
          <a:xfrm>
            <a:off x="0" y="152400"/>
            <a:ext cx="9144000" cy="419100"/>
          </a:xfrm>
          <a:prstGeom prst="rect">
            <a:avLst/>
          </a:prstGeom>
          <a:solidFill>
            <a:srgbClr val="FF0000"/>
          </a:solidFill>
          <a:ln w="9525">
            <a:noFill/>
            <a:miter lim="800000"/>
            <a:headEnd/>
            <a:tailEnd/>
          </a:ln>
        </p:spPr>
        <p:txBody>
          <a:bodyPr>
            <a:prstTxWarp prst="textNoShape">
              <a:avLst/>
            </a:prstTxWarp>
          </a:bodyPr>
          <a:lstStyle/>
          <a:p>
            <a:pPr>
              <a:spcBef>
                <a:spcPct val="20000"/>
              </a:spcBef>
            </a:pPr>
            <a:r>
              <a:rPr lang="en-US" sz="2000" b="1" dirty="0" smtClean="0">
                <a:solidFill>
                  <a:schemeClr val="bg1"/>
                </a:solidFill>
                <a:latin typeface="Trajan Pro"/>
                <a:ea typeface="Helvetica" pitchFamily="-84" charset="0"/>
                <a:cs typeface="Trajan Pro"/>
              </a:rPr>
              <a:t>Section 11: Summary</a:t>
            </a:r>
            <a:endParaRPr lang="en-US" sz="2000" b="1" dirty="0">
              <a:solidFill>
                <a:schemeClr val="bg1"/>
              </a:solidFill>
              <a:latin typeface="Trajan Pro"/>
              <a:ea typeface="Helvetica" pitchFamily="-84" charset="0"/>
              <a:cs typeface="Trajan Pro"/>
            </a:endParaRPr>
          </a:p>
        </p:txBody>
      </p:sp>
      <p:pic>
        <p:nvPicPr>
          <p:cNvPr id="2" name="Picture 1"/>
          <p:cNvPicPr>
            <a:picLocks noChangeAspect="1"/>
          </p:cNvPicPr>
          <p:nvPr/>
        </p:nvPicPr>
        <p:blipFill>
          <a:blip r:embed="rId3"/>
          <a:stretch>
            <a:fillRect/>
          </a:stretch>
        </p:blipFill>
        <p:spPr>
          <a:xfrm>
            <a:off x="101600" y="619124"/>
            <a:ext cx="1536700" cy="5049157"/>
          </a:xfrm>
          <a:prstGeom prst="rect">
            <a:avLst/>
          </a:prstGeom>
        </p:spPr>
      </p:pic>
      <p:pic>
        <p:nvPicPr>
          <p:cNvPr id="3" name="Picture 2"/>
          <p:cNvPicPr>
            <a:picLocks noChangeAspect="1"/>
          </p:cNvPicPr>
          <p:nvPr/>
        </p:nvPicPr>
        <p:blipFill>
          <a:blip r:embed="rId4"/>
          <a:stretch>
            <a:fillRect/>
          </a:stretch>
        </p:blipFill>
        <p:spPr>
          <a:xfrm>
            <a:off x="2501899" y="2590800"/>
            <a:ext cx="6241585" cy="787400"/>
          </a:xfrm>
          <a:prstGeom prst="rect">
            <a:avLst/>
          </a:prstGeom>
        </p:spPr>
      </p:pic>
    </p:spTree>
    <p:extLst>
      <p:ext uri="{BB962C8B-B14F-4D97-AF65-F5344CB8AC3E}">
        <p14:creationId xmlns:p14="http://schemas.microsoft.com/office/powerpoint/2010/main" val="5440394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4" name="Subtitle 2"/>
          <p:cNvSpPr txBox="1">
            <a:spLocks/>
          </p:cNvSpPr>
          <p:nvPr/>
        </p:nvSpPr>
        <p:spPr bwMode="auto">
          <a:xfrm>
            <a:off x="0" y="152400"/>
            <a:ext cx="9144000" cy="419100"/>
          </a:xfrm>
          <a:prstGeom prst="rect">
            <a:avLst/>
          </a:prstGeom>
          <a:solidFill>
            <a:srgbClr val="FF0000"/>
          </a:solidFill>
          <a:ln w="9525">
            <a:noFill/>
            <a:miter lim="800000"/>
            <a:headEnd/>
            <a:tailEnd/>
          </a:ln>
        </p:spPr>
        <p:txBody>
          <a:bodyPr>
            <a:prstTxWarp prst="textNoShape">
              <a:avLst/>
            </a:prstTxWarp>
          </a:bodyPr>
          <a:lstStyle/>
          <a:p>
            <a:pPr>
              <a:spcBef>
                <a:spcPct val="20000"/>
              </a:spcBef>
            </a:pPr>
            <a:r>
              <a:rPr lang="en-US" sz="2000" b="1" dirty="0" smtClean="0">
                <a:solidFill>
                  <a:schemeClr val="bg1"/>
                </a:solidFill>
                <a:latin typeface="Trajan Pro"/>
                <a:ea typeface="Helvetica" pitchFamily="-84" charset="0"/>
                <a:cs typeface="Trajan Pro"/>
              </a:rPr>
              <a:t>Section 11: Summary</a:t>
            </a:r>
            <a:endParaRPr lang="en-US" sz="2000" b="1" dirty="0">
              <a:solidFill>
                <a:schemeClr val="bg1"/>
              </a:solidFill>
              <a:latin typeface="Trajan Pro"/>
              <a:ea typeface="Helvetica" pitchFamily="-84" charset="0"/>
              <a:cs typeface="Trajan Pro"/>
            </a:endParaRPr>
          </a:p>
        </p:txBody>
      </p:sp>
      <p:pic>
        <p:nvPicPr>
          <p:cNvPr id="2" name="Picture 1"/>
          <p:cNvPicPr>
            <a:picLocks noChangeAspect="1"/>
          </p:cNvPicPr>
          <p:nvPr/>
        </p:nvPicPr>
        <p:blipFill>
          <a:blip r:embed="rId3"/>
          <a:stretch>
            <a:fillRect/>
          </a:stretch>
        </p:blipFill>
        <p:spPr>
          <a:xfrm>
            <a:off x="101600" y="619124"/>
            <a:ext cx="1536700" cy="5049157"/>
          </a:xfrm>
          <a:prstGeom prst="rect">
            <a:avLst/>
          </a:prstGeom>
        </p:spPr>
      </p:pic>
      <p:pic>
        <p:nvPicPr>
          <p:cNvPr id="4" name="Picture 3"/>
          <p:cNvPicPr>
            <a:picLocks noChangeAspect="1"/>
          </p:cNvPicPr>
          <p:nvPr/>
        </p:nvPicPr>
        <p:blipFill>
          <a:blip r:embed="rId4"/>
          <a:stretch>
            <a:fillRect/>
          </a:stretch>
        </p:blipFill>
        <p:spPr>
          <a:xfrm>
            <a:off x="2794000" y="600422"/>
            <a:ext cx="4978400" cy="5134953"/>
          </a:xfrm>
          <a:prstGeom prst="rect">
            <a:avLst/>
          </a:prstGeom>
        </p:spPr>
      </p:pic>
    </p:spTree>
    <p:extLst>
      <p:ext uri="{BB962C8B-B14F-4D97-AF65-F5344CB8AC3E}">
        <p14:creationId xmlns:p14="http://schemas.microsoft.com/office/powerpoint/2010/main" val="28854801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4210" name="Object 3"/>
          <p:cNvGraphicFramePr>
            <a:graphicFrameLocks noChangeAspect="1"/>
          </p:cNvGraphicFramePr>
          <p:nvPr/>
        </p:nvGraphicFramePr>
        <p:xfrm>
          <a:off x="4657725" y="1716088"/>
          <a:ext cx="223838" cy="352425"/>
        </p:xfrm>
        <a:graphic>
          <a:graphicData uri="http://schemas.openxmlformats.org/presentationml/2006/ole">
            <mc:AlternateContent xmlns:mc="http://schemas.openxmlformats.org/markup-compatibility/2006">
              <mc:Choice xmlns:v="urn:schemas-microsoft-com:vml" Requires="v">
                <p:oleObj spid="_x0000_s427015" name="Equation" r:id="rId4" imgW="114120" imgH="215640" progId="Equation.3">
                  <p:embed/>
                </p:oleObj>
              </mc:Choice>
              <mc:Fallback>
                <p:oleObj name="Equation" r:id="rId4" imgW="114120" imgH="215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7725" y="1716088"/>
                        <a:ext cx="223838" cy="35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4211" name="Text Box 4"/>
          <p:cNvSpPr txBox="1">
            <a:spLocks noChangeArrowheads="1"/>
          </p:cNvSpPr>
          <p:nvPr/>
        </p:nvSpPr>
        <p:spPr bwMode="auto">
          <a:xfrm>
            <a:off x="731838" y="914400"/>
            <a:ext cx="7851775" cy="3140075"/>
          </a:xfrm>
          <a:prstGeom prst="rect">
            <a:avLst/>
          </a:prstGeom>
          <a:noFill/>
          <a:ln w="9525">
            <a:noFill/>
            <a:miter lim="800000"/>
            <a:headEnd/>
            <a:tailEnd/>
          </a:ln>
        </p:spPr>
        <p:txBody>
          <a:bodyPr>
            <a:prstTxWarp prst="textNoShape">
              <a:avLst/>
            </a:prstTxWarp>
            <a:spAutoFit/>
          </a:bodyPr>
          <a:lstStyle/>
          <a:p>
            <a:pPr marL="457200" indent="-457200">
              <a:buFontTx/>
              <a:buAutoNum type="arabicPeriod"/>
            </a:pPr>
            <a:r>
              <a:rPr lang="en-US" dirty="0">
                <a:latin typeface="Helvetica" pitchFamily="-84" charset="0"/>
                <a:ea typeface="Helvetica" pitchFamily="-84" charset="0"/>
                <a:cs typeface="Helvetica" pitchFamily="-84" charset="0"/>
              </a:rPr>
              <a:t> There is no universal exponent characterizing all networks.</a:t>
            </a:r>
          </a:p>
          <a:p>
            <a:pPr marL="457200" indent="-457200">
              <a:buFontTx/>
              <a:buAutoNum type="arabicPeriod"/>
            </a:pPr>
            <a:endParaRPr lang="en-US" dirty="0">
              <a:latin typeface="Helvetica" pitchFamily="-84" charset="0"/>
              <a:ea typeface="Helvetica" pitchFamily="-84" charset="0"/>
              <a:cs typeface="Helvetica" pitchFamily="-84" charset="0"/>
            </a:endParaRPr>
          </a:p>
          <a:p>
            <a:pPr marL="457200" indent="-457200">
              <a:buFontTx/>
              <a:buAutoNum type="arabicPeriod"/>
            </a:pPr>
            <a:r>
              <a:rPr lang="en-US" dirty="0">
                <a:latin typeface="Helvetica" pitchFamily="-84" charset="0"/>
                <a:ea typeface="Helvetica" pitchFamily="-84" charset="0"/>
                <a:cs typeface="Helvetica" pitchFamily="-84" charset="0"/>
              </a:rPr>
              <a:t>Growth and preferential attachment are responsible for the emergence of the scale-free property.</a:t>
            </a:r>
          </a:p>
          <a:p>
            <a:pPr marL="457200" indent="-457200">
              <a:buFontTx/>
              <a:buAutoNum type="arabicPeriod"/>
            </a:pPr>
            <a:r>
              <a:rPr lang="en-US" dirty="0">
                <a:latin typeface="Helvetica" pitchFamily="-84" charset="0"/>
                <a:ea typeface="Helvetica" pitchFamily="-84" charset="0"/>
                <a:cs typeface="Helvetica" pitchFamily="-84" charset="0"/>
              </a:rPr>
              <a:t>The origins of the preferential attachment is system-dependent.</a:t>
            </a:r>
          </a:p>
          <a:p>
            <a:pPr marL="457200" indent="-457200">
              <a:buFontTx/>
              <a:buAutoNum type="arabicPeriod"/>
            </a:pPr>
            <a:r>
              <a:rPr lang="en-US" dirty="0">
                <a:latin typeface="Helvetica" pitchFamily="-84" charset="0"/>
                <a:ea typeface="Helvetica" pitchFamily="-84" charset="0"/>
                <a:cs typeface="Helvetica" pitchFamily="-84" charset="0"/>
              </a:rPr>
              <a:t> Modeling real networks:</a:t>
            </a:r>
          </a:p>
          <a:p>
            <a:pPr marL="1828800" lvl="3" indent="-457200">
              <a:buFontTx/>
              <a:buChar char="•"/>
            </a:pPr>
            <a:r>
              <a:rPr lang="en-US" dirty="0">
                <a:latin typeface="Helvetica" pitchFamily="-84" charset="0"/>
                <a:ea typeface="Helvetica" pitchFamily="-84" charset="0"/>
                <a:cs typeface="Helvetica" pitchFamily="-84" charset="0"/>
              </a:rPr>
              <a:t> identify the microscopic processes that take place in the system</a:t>
            </a:r>
          </a:p>
          <a:p>
            <a:pPr marL="1828800" lvl="3" indent="-457200">
              <a:buFontTx/>
              <a:buChar char="•"/>
            </a:pPr>
            <a:r>
              <a:rPr lang="en-US" dirty="0">
                <a:latin typeface="Helvetica" pitchFamily="-84" charset="0"/>
                <a:ea typeface="Helvetica" pitchFamily="-84" charset="0"/>
                <a:cs typeface="Helvetica" pitchFamily="-84" charset="0"/>
              </a:rPr>
              <a:t> measure their frequency from real data</a:t>
            </a:r>
          </a:p>
          <a:p>
            <a:pPr marL="1828800" lvl="3" indent="-457200">
              <a:buFontTx/>
              <a:buChar char="•"/>
            </a:pPr>
            <a:r>
              <a:rPr lang="en-US" dirty="0">
                <a:latin typeface="Helvetica" pitchFamily="-84" charset="0"/>
                <a:ea typeface="Helvetica" pitchFamily="-84" charset="0"/>
                <a:cs typeface="Helvetica" pitchFamily="-84" charset="0"/>
              </a:rPr>
              <a:t> develop dynamical models that capture these </a:t>
            </a:r>
          </a:p>
          <a:p>
            <a:pPr marL="1828800" lvl="3" indent="-457200"/>
            <a:r>
              <a:rPr lang="en-US" dirty="0">
                <a:latin typeface="Helvetica" pitchFamily="-84" charset="0"/>
                <a:ea typeface="Helvetica" pitchFamily="-84" charset="0"/>
                <a:cs typeface="Helvetica" pitchFamily="-84" charset="0"/>
              </a:rPr>
              <a:t>       processes.  </a:t>
            </a:r>
          </a:p>
        </p:txBody>
      </p:sp>
      <p:sp>
        <p:nvSpPr>
          <p:cNvPr id="94212" name="TextBox 4"/>
          <p:cNvSpPr txBox="1">
            <a:spLocks noChangeArrowheads="1"/>
          </p:cNvSpPr>
          <p:nvPr/>
        </p:nvSpPr>
        <p:spPr bwMode="auto">
          <a:xfrm>
            <a:off x="731838" y="4054475"/>
            <a:ext cx="7851775" cy="646113"/>
          </a:xfrm>
          <a:prstGeom prst="rect">
            <a:avLst/>
          </a:prstGeom>
          <a:noFill/>
          <a:ln w="9525">
            <a:noFill/>
            <a:miter lim="800000"/>
            <a:headEnd/>
            <a:tailEnd/>
          </a:ln>
        </p:spPr>
        <p:txBody>
          <a:bodyPr>
            <a:prstTxWarp prst="textNoShape">
              <a:avLst/>
            </a:prstTxWarp>
            <a:spAutoFit/>
          </a:bodyPr>
          <a:lstStyle/>
          <a:p>
            <a:r>
              <a:rPr lang="hu-HU">
                <a:latin typeface="Helvetica" pitchFamily="-84" charset="0"/>
                <a:ea typeface="Helvetica" pitchFamily="-84" charset="0"/>
                <a:cs typeface="Helvetica" pitchFamily="-84" charset="0"/>
              </a:rPr>
              <a:t>5. If the model is correct, it should correctly predict not only the degree exponent, but both small and large k-cutoffs.</a:t>
            </a:r>
          </a:p>
        </p:txBody>
      </p:sp>
      <p:sp>
        <p:nvSpPr>
          <p:cNvPr id="94214" name="Subtitle 2"/>
          <p:cNvSpPr txBox="1">
            <a:spLocks/>
          </p:cNvSpPr>
          <p:nvPr/>
        </p:nvSpPr>
        <p:spPr bwMode="auto">
          <a:xfrm>
            <a:off x="0" y="152400"/>
            <a:ext cx="9144000" cy="419100"/>
          </a:xfrm>
          <a:prstGeom prst="rect">
            <a:avLst/>
          </a:prstGeom>
          <a:solidFill>
            <a:srgbClr val="FF0000"/>
          </a:solidFill>
          <a:ln w="9525">
            <a:noFill/>
            <a:miter lim="800000"/>
            <a:headEnd/>
            <a:tailEnd/>
          </a:ln>
        </p:spPr>
        <p:txBody>
          <a:bodyPr>
            <a:prstTxWarp prst="textNoShape">
              <a:avLst/>
            </a:prstTxWarp>
          </a:bodyPr>
          <a:lstStyle/>
          <a:p>
            <a:pPr>
              <a:spcBef>
                <a:spcPct val="20000"/>
              </a:spcBef>
            </a:pPr>
            <a:r>
              <a:rPr lang="en-US" sz="2000" b="1">
                <a:solidFill>
                  <a:schemeClr val="bg1"/>
                </a:solidFill>
                <a:latin typeface="Helvetica" pitchFamily="-84" charset="0"/>
                <a:ea typeface="Helvetica" pitchFamily="-84" charset="0"/>
                <a:cs typeface="Helvetica" pitchFamily="-84" charset="0"/>
              </a:rPr>
              <a:t>LESSONS LEARNED: evolving network models</a:t>
            </a:r>
          </a:p>
        </p:txBody>
      </p:sp>
      <p:sp>
        <p:nvSpPr>
          <p:cNvPr id="7" name="TextBox 3"/>
          <p:cNvSpPr txBox="1">
            <a:spLocks noChangeArrowheads="1"/>
          </p:cNvSpPr>
          <p:nvPr/>
        </p:nvSpPr>
        <p:spPr bwMode="auto">
          <a:xfrm>
            <a:off x="5638800" y="5400675"/>
            <a:ext cx="3429000" cy="230188"/>
          </a:xfrm>
          <a:prstGeom prst="rect">
            <a:avLst/>
          </a:prstGeom>
          <a:noFill/>
          <a:ln w="9525">
            <a:noFill/>
            <a:miter lim="800000"/>
            <a:headEnd/>
            <a:tailEnd/>
          </a:ln>
        </p:spPr>
        <p:txBody>
          <a:bodyPr>
            <a:prstTxWarp prst="textNoShape">
              <a:avLst/>
            </a:prstTxWarp>
            <a:spAutoFit/>
          </a:bodyPr>
          <a:lstStyle/>
          <a:p>
            <a:pPr algn="r"/>
            <a:r>
              <a:rPr lang="en-US" sz="900" b="1" dirty="0">
                <a:solidFill>
                  <a:srgbClr val="BFBFBF"/>
                </a:solidFill>
                <a:latin typeface="Helvetica" pitchFamily="-84" charset="0"/>
                <a:ea typeface="Helvetica" pitchFamily="-84" charset="0"/>
                <a:cs typeface="Helvetica" pitchFamily="-84" charset="0"/>
              </a:rPr>
              <a:t>Network Science: Evolving Network Models </a:t>
            </a:r>
            <a:r>
              <a:rPr lang="en-US" sz="600" i="1" dirty="0" smtClean="0">
                <a:solidFill>
                  <a:srgbClr val="BFBFBF"/>
                </a:solidFill>
                <a:latin typeface="Helvetica" pitchFamily="-84" charset="0"/>
                <a:ea typeface="Helvetica" pitchFamily="-84" charset="0"/>
                <a:cs typeface="Helvetica" pitchFamily="-84" charset="0"/>
              </a:rPr>
              <a:t> </a:t>
            </a:r>
            <a:endParaRPr lang="en-US" sz="600" i="1" dirty="0">
              <a:solidFill>
                <a:srgbClr val="BFBFBF"/>
              </a:solidFill>
              <a:latin typeface="Helvetica" pitchFamily="-84" charset="0"/>
              <a:ea typeface="Helvetica" pitchFamily="-84" charset="0"/>
              <a:cs typeface="Helvetica" pitchFamily="-8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5234" name="Object 3"/>
          <p:cNvGraphicFramePr>
            <a:graphicFrameLocks noChangeAspect="1"/>
          </p:cNvGraphicFramePr>
          <p:nvPr/>
        </p:nvGraphicFramePr>
        <p:xfrm>
          <a:off x="4657725" y="1716088"/>
          <a:ext cx="223838" cy="352425"/>
        </p:xfrm>
        <a:graphic>
          <a:graphicData uri="http://schemas.openxmlformats.org/presentationml/2006/ole">
            <mc:AlternateContent xmlns:mc="http://schemas.openxmlformats.org/markup-compatibility/2006">
              <mc:Choice xmlns:v="urn:schemas-microsoft-com:vml" Requires="v">
                <p:oleObj spid="_x0000_s428039" name="Equation" r:id="rId4" imgW="114120" imgH="215640" progId="Equation.3">
                  <p:embed/>
                </p:oleObj>
              </mc:Choice>
              <mc:Fallback>
                <p:oleObj name="Equation" r:id="rId4" imgW="114120" imgH="215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7725" y="1716088"/>
                        <a:ext cx="223838" cy="35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5235" name="Text Box 4"/>
          <p:cNvSpPr txBox="1">
            <a:spLocks noChangeArrowheads="1"/>
          </p:cNvSpPr>
          <p:nvPr/>
        </p:nvSpPr>
        <p:spPr bwMode="auto">
          <a:xfrm>
            <a:off x="490538" y="1155700"/>
            <a:ext cx="7851775" cy="3600450"/>
          </a:xfrm>
          <a:prstGeom prst="rect">
            <a:avLst/>
          </a:prstGeom>
          <a:noFill/>
          <a:ln w="9525">
            <a:noFill/>
            <a:miter lim="800000"/>
            <a:headEnd/>
            <a:tailEnd/>
          </a:ln>
        </p:spPr>
        <p:txBody>
          <a:bodyPr>
            <a:prstTxWarp prst="textNoShape">
              <a:avLst/>
            </a:prstTxWarp>
            <a:spAutoFit/>
          </a:bodyPr>
          <a:lstStyle/>
          <a:p>
            <a:pPr marL="457200" indent="-457200"/>
            <a:r>
              <a:rPr lang="en-US" sz="2400" b="1">
                <a:latin typeface="Helvetica" pitchFamily="-84" charset="0"/>
                <a:ea typeface="Helvetica" pitchFamily="-84" charset="0"/>
                <a:cs typeface="Helvetica" pitchFamily="-84" charset="0"/>
              </a:rPr>
              <a:t>Philosophical change in network modeling:</a:t>
            </a:r>
            <a:br>
              <a:rPr lang="en-US" sz="2400" b="1">
                <a:latin typeface="Helvetica" pitchFamily="-84" charset="0"/>
                <a:ea typeface="Helvetica" pitchFamily="-84" charset="0"/>
                <a:cs typeface="Helvetica" pitchFamily="-84" charset="0"/>
              </a:rPr>
            </a:br>
            <a:endParaRPr lang="en-US" sz="2400" b="1">
              <a:latin typeface="Helvetica" pitchFamily="-84" charset="0"/>
              <a:ea typeface="Helvetica" pitchFamily="-84" charset="0"/>
              <a:cs typeface="Helvetica" pitchFamily="-84" charset="0"/>
            </a:endParaRPr>
          </a:p>
          <a:p>
            <a:pPr marL="457200" indent="-457200"/>
            <a:r>
              <a:rPr lang="en-US">
                <a:solidFill>
                  <a:srgbClr val="FF0000"/>
                </a:solidFill>
                <a:latin typeface="Helvetica" pitchFamily="-84" charset="0"/>
                <a:ea typeface="Helvetica" pitchFamily="-84" charset="0"/>
                <a:cs typeface="Helvetica" pitchFamily="-84" charset="0"/>
              </a:rPr>
              <a:t>ER</a:t>
            </a:r>
            <a:r>
              <a:rPr lang="en-US">
                <a:latin typeface="Helvetica" pitchFamily="-84" charset="0"/>
                <a:ea typeface="Helvetica" pitchFamily="-84" charset="0"/>
                <a:cs typeface="Helvetica" pitchFamily="-84" charset="0"/>
              </a:rPr>
              <a:t>, </a:t>
            </a:r>
            <a:r>
              <a:rPr lang="en-US">
                <a:solidFill>
                  <a:srgbClr val="FF0000"/>
                </a:solidFill>
                <a:latin typeface="Helvetica" pitchFamily="-84" charset="0"/>
                <a:ea typeface="Helvetica" pitchFamily="-84" charset="0"/>
                <a:cs typeface="Helvetica" pitchFamily="-84" charset="0"/>
              </a:rPr>
              <a:t>WS</a:t>
            </a:r>
            <a:r>
              <a:rPr lang="en-US">
                <a:latin typeface="Helvetica" pitchFamily="-84" charset="0"/>
                <a:ea typeface="Helvetica" pitchFamily="-84" charset="0"/>
                <a:cs typeface="Helvetica" pitchFamily="-84" charset="0"/>
              </a:rPr>
              <a:t> models are static models – the role of the network modeler it to cleverly place the links between a fixed number of nodes to that the network topology mimic the networks seen in real systems.</a:t>
            </a:r>
          </a:p>
          <a:p>
            <a:pPr marL="457200" indent="-457200"/>
            <a:endParaRPr lang="en-US">
              <a:latin typeface="Helvetica" pitchFamily="-84" charset="0"/>
              <a:ea typeface="Helvetica" pitchFamily="-84" charset="0"/>
              <a:cs typeface="Helvetica" pitchFamily="-84" charset="0"/>
            </a:endParaRPr>
          </a:p>
          <a:p>
            <a:pPr marL="457200" indent="-457200"/>
            <a:r>
              <a:rPr lang="en-US">
                <a:solidFill>
                  <a:srgbClr val="FF0000"/>
                </a:solidFill>
                <a:latin typeface="Helvetica" pitchFamily="-84" charset="0"/>
                <a:ea typeface="Helvetica" pitchFamily="-84" charset="0"/>
                <a:cs typeface="Helvetica" pitchFamily="-84" charset="0"/>
              </a:rPr>
              <a:t>BA </a:t>
            </a:r>
            <a:r>
              <a:rPr lang="en-US">
                <a:latin typeface="Helvetica" pitchFamily="-84" charset="0"/>
                <a:ea typeface="Helvetica" pitchFamily="-84" charset="0"/>
                <a:cs typeface="Helvetica" pitchFamily="-84" charset="0"/>
              </a:rPr>
              <a:t>and evolving network models are dynamical models: they aim to reproduce how the network was built and evolved. </a:t>
            </a:r>
          </a:p>
          <a:p>
            <a:pPr marL="457200" indent="-457200"/>
            <a:r>
              <a:rPr lang="en-US">
                <a:latin typeface="Helvetica" pitchFamily="-84" charset="0"/>
                <a:ea typeface="Helvetica" pitchFamily="-84" charset="0"/>
                <a:cs typeface="Helvetica" pitchFamily="-84" charset="0"/>
              </a:rPr>
              <a:t>Thus their goal is to capture the network dynamics, not the structure. </a:t>
            </a:r>
          </a:p>
          <a:p>
            <a:pPr marL="457200" indent="-457200"/>
            <a:r>
              <a:rPr lang="en-US">
                <a:latin typeface="Helvetica" pitchFamily="-84" charset="0"/>
                <a:ea typeface="Helvetica" pitchFamily="-84" charset="0"/>
                <a:cs typeface="Helvetica" pitchFamily="-84" charset="0"/>
              </a:rPr>
              <a:t>	</a:t>
            </a:r>
            <a:r>
              <a:rPr lang="en-US">
                <a:latin typeface="Helvetica" pitchFamily="-84" charset="0"/>
                <a:ea typeface="Helvetica" pitchFamily="-84" charset="0"/>
                <a:cs typeface="Helvetica" pitchFamily="-84" charset="0"/>
                <a:sym typeface="Wingdings" pitchFamily="-84" charset="2"/>
              </a:rPr>
              <a:t> a</a:t>
            </a:r>
            <a:r>
              <a:rPr lang="en-US">
                <a:latin typeface="Helvetica" pitchFamily="-84" charset="0"/>
                <a:ea typeface="Helvetica" pitchFamily="-84" charset="0"/>
                <a:cs typeface="Helvetica" pitchFamily="-84" charset="0"/>
              </a:rPr>
              <a:t>s a byproduct, you get the topology correctly</a:t>
            </a:r>
          </a:p>
          <a:p>
            <a:pPr marL="457200" indent="-457200"/>
            <a:endParaRPr lang="en-US"/>
          </a:p>
          <a:p>
            <a:pPr marL="457200" indent="-457200"/>
            <a:endParaRPr lang="en-US"/>
          </a:p>
        </p:txBody>
      </p:sp>
      <p:sp>
        <p:nvSpPr>
          <p:cNvPr id="95237" name="Subtitle 2"/>
          <p:cNvSpPr txBox="1">
            <a:spLocks/>
          </p:cNvSpPr>
          <p:nvPr/>
        </p:nvSpPr>
        <p:spPr bwMode="auto">
          <a:xfrm>
            <a:off x="0" y="152400"/>
            <a:ext cx="9144000" cy="419100"/>
          </a:xfrm>
          <a:prstGeom prst="rect">
            <a:avLst/>
          </a:prstGeom>
          <a:solidFill>
            <a:srgbClr val="FF0000"/>
          </a:solidFill>
          <a:ln w="9525">
            <a:noFill/>
            <a:miter lim="800000"/>
            <a:headEnd/>
            <a:tailEnd/>
          </a:ln>
        </p:spPr>
        <p:txBody>
          <a:bodyPr>
            <a:prstTxWarp prst="textNoShape">
              <a:avLst/>
            </a:prstTxWarp>
          </a:bodyPr>
          <a:lstStyle/>
          <a:p>
            <a:pPr>
              <a:spcBef>
                <a:spcPct val="20000"/>
              </a:spcBef>
            </a:pPr>
            <a:r>
              <a:rPr lang="en-US" sz="2000" b="1">
                <a:solidFill>
                  <a:schemeClr val="bg1"/>
                </a:solidFill>
                <a:latin typeface="Helvetica" pitchFamily="-84" charset="0"/>
                <a:ea typeface="Helvetica" pitchFamily="-84" charset="0"/>
                <a:cs typeface="Helvetica" pitchFamily="-84" charset="0"/>
              </a:rPr>
              <a:t>LESSONS LEARNED: evolving network models</a:t>
            </a:r>
          </a:p>
        </p:txBody>
      </p:sp>
      <p:sp>
        <p:nvSpPr>
          <p:cNvPr id="6" name="TextBox 3"/>
          <p:cNvSpPr txBox="1">
            <a:spLocks noChangeArrowheads="1"/>
          </p:cNvSpPr>
          <p:nvPr/>
        </p:nvSpPr>
        <p:spPr bwMode="auto">
          <a:xfrm>
            <a:off x="5638800" y="5400675"/>
            <a:ext cx="3429000" cy="230188"/>
          </a:xfrm>
          <a:prstGeom prst="rect">
            <a:avLst/>
          </a:prstGeom>
          <a:noFill/>
          <a:ln w="9525">
            <a:noFill/>
            <a:miter lim="800000"/>
            <a:headEnd/>
            <a:tailEnd/>
          </a:ln>
        </p:spPr>
        <p:txBody>
          <a:bodyPr>
            <a:prstTxWarp prst="textNoShape">
              <a:avLst/>
            </a:prstTxWarp>
            <a:spAutoFit/>
          </a:bodyPr>
          <a:lstStyle/>
          <a:p>
            <a:pPr algn="r"/>
            <a:r>
              <a:rPr lang="en-US" sz="900" b="1" dirty="0">
                <a:solidFill>
                  <a:srgbClr val="BFBFBF"/>
                </a:solidFill>
                <a:latin typeface="Helvetica" pitchFamily="-84" charset="0"/>
                <a:ea typeface="Helvetica" pitchFamily="-84" charset="0"/>
                <a:cs typeface="Helvetica" pitchFamily="-84" charset="0"/>
              </a:rPr>
              <a:t>Network Science: Evolving Network Models </a:t>
            </a:r>
            <a:r>
              <a:rPr lang="en-US" sz="600" i="1" dirty="0" smtClean="0">
                <a:solidFill>
                  <a:srgbClr val="BFBFBF"/>
                </a:solidFill>
                <a:latin typeface="Helvetica" pitchFamily="-84" charset="0"/>
                <a:ea typeface="Helvetica" pitchFamily="-84" charset="0"/>
                <a:cs typeface="Helvetica" pitchFamily="-84" charset="0"/>
              </a:rPr>
              <a:t> </a:t>
            </a:r>
            <a:endParaRPr lang="en-US" sz="600" i="1" dirty="0">
              <a:solidFill>
                <a:srgbClr val="BFBFBF"/>
              </a:solidFill>
              <a:latin typeface="Helvetica" pitchFamily="-84" charset="0"/>
              <a:ea typeface="Helvetica" pitchFamily="-84" charset="0"/>
              <a:cs typeface="Helvetica" pitchFamily="-8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2" name="Text Box 6"/>
          <p:cNvSpPr txBox="1">
            <a:spLocks noChangeArrowheads="1"/>
          </p:cNvSpPr>
          <p:nvPr/>
        </p:nvSpPr>
        <p:spPr bwMode="auto">
          <a:xfrm>
            <a:off x="118549" y="5381148"/>
            <a:ext cx="5328427" cy="276999"/>
          </a:xfrm>
          <a:prstGeom prst="rect">
            <a:avLst/>
          </a:prstGeom>
          <a:noFill/>
          <a:ln w="12700">
            <a:noFill/>
            <a:miter lim="800000"/>
            <a:headEnd/>
            <a:tailEnd/>
          </a:ln>
        </p:spPr>
        <p:txBody>
          <a:bodyPr wrap="none" anchor="ctr">
            <a:prstTxWarp prst="textNoShape">
              <a:avLst/>
            </a:prstTxWarp>
            <a:spAutoFit/>
          </a:bodyPr>
          <a:lstStyle/>
          <a:p>
            <a:r>
              <a:rPr lang="en-US" sz="1200" dirty="0">
                <a:solidFill>
                  <a:schemeClr val="accent1">
                    <a:lumMod val="75000"/>
                  </a:schemeClr>
                </a:solidFill>
                <a:latin typeface="Helvetica"/>
                <a:cs typeface="Helvetica"/>
              </a:rPr>
              <a:t>H. </a:t>
            </a:r>
            <a:r>
              <a:rPr lang="en-US" sz="1200" dirty="0" err="1">
                <a:solidFill>
                  <a:schemeClr val="accent1">
                    <a:lumMod val="75000"/>
                  </a:schemeClr>
                </a:solidFill>
                <a:latin typeface="Helvetica"/>
                <a:cs typeface="Helvetica"/>
              </a:rPr>
              <a:t>Jeong</a:t>
            </a:r>
            <a:r>
              <a:rPr lang="en-US" sz="1200" dirty="0">
                <a:solidFill>
                  <a:schemeClr val="accent1">
                    <a:lumMod val="75000"/>
                  </a:schemeClr>
                </a:solidFill>
                <a:latin typeface="Helvetica"/>
                <a:cs typeface="Helvetica"/>
              </a:rPr>
              <a:t>, S.P. Mason, A.-L. Barabasi, Z.N. </a:t>
            </a:r>
            <a:r>
              <a:rPr lang="en-US" sz="1200" dirty="0" err="1">
                <a:solidFill>
                  <a:schemeClr val="accent1">
                    <a:lumMod val="75000"/>
                  </a:schemeClr>
                </a:solidFill>
                <a:latin typeface="Helvetica"/>
                <a:cs typeface="Helvetica"/>
              </a:rPr>
              <a:t>Oltvai</a:t>
            </a:r>
            <a:r>
              <a:rPr lang="en-US" sz="1200" dirty="0">
                <a:solidFill>
                  <a:schemeClr val="accent1">
                    <a:lumMod val="75000"/>
                  </a:schemeClr>
                </a:solidFill>
                <a:latin typeface="Helvetica"/>
                <a:cs typeface="Helvetica"/>
              </a:rPr>
              <a:t>, Nature 411, 41-42 (2001)</a:t>
            </a:r>
          </a:p>
        </p:txBody>
      </p:sp>
      <p:graphicFrame>
        <p:nvGraphicFramePr>
          <p:cNvPr id="388103" name="Object 2"/>
          <p:cNvGraphicFramePr>
            <a:graphicFrameLocks noChangeAspect="1"/>
          </p:cNvGraphicFramePr>
          <p:nvPr/>
        </p:nvGraphicFramePr>
        <p:xfrm>
          <a:off x="4267200" y="698500"/>
          <a:ext cx="4800600" cy="4298950"/>
        </p:xfrm>
        <a:graphic>
          <a:graphicData uri="http://schemas.openxmlformats.org/presentationml/2006/ole">
            <mc:AlternateContent xmlns:mc="http://schemas.openxmlformats.org/markup-compatibility/2006">
              <mc:Choice xmlns:v="urn:schemas-microsoft-com:vml" Requires="v">
                <p:oleObj spid="_x0000_s131163" name="Photo Editor Photo" r:id="rId4" imgW="6314286" imgH="6287378" progId="">
                  <p:embed/>
                </p:oleObj>
              </mc:Choice>
              <mc:Fallback>
                <p:oleObj name="Photo Editor Photo" r:id="rId4" imgW="6314286" imgH="6287378"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698500"/>
                        <a:ext cx="4800600" cy="429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5303" name="Rectangle 8"/>
          <p:cNvSpPr>
            <a:spLocks noGrp="1" noChangeArrowheads="1"/>
          </p:cNvSpPr>
          <p:nvPr>
            <p:ph type="title" idx="4294967295"/>
          </p:nvPr>
        </p:nvSpPr>
        <p:spPr>
          <a:xfrm>
            <a:off x="685800" y="-1143000"/>
            <a:ext cx="7772400" cy="952500"/>
          </a:xfrm>
        </p:spPr>
        <p:txBody>
          <a:bodyPr/>
          <a:lstStyle/>
          <a:p>
            <a:r>
              <a:rPr lang="en-US">
                <a:ea typeface="ＭＳ Ｐゴシック" charset="-128"/>
                <a:cs typeface="ＭＳ Ｐゴシック" charset="-128"/>
              </a:rPr>
              <a:t>Prot P(k)</a:t>
            </a:r>
          </a:p>
        </p:txBody>
      </p:sp>
      <p:sp>
        <p:nvSpPr>
          <p:cNvPr id="55304" name="Text Box 9"/>
          <p:cNvSpPr txBox="1">
            <a:spLocks noChangeAspect="1" noChangeArrowheads="1"/>
          </p:cNvSpPr>
          <p:nvPr/>
        </p:nvSpPr>
        <p:spPr bwMode="auto">
          <a:xfrm>
            <a:off x="152406" y="952508"/>
            <a:ext cx="4876800" cy="538609"/>
          </a:xfrm>
          <a:prstGeom prst="rect">
            <a:avLst/>
          </a:prstGeom>
          <a:noFill/>
          <a:ln w="9525">
            <a:noFill/>
            <a:miter lim="800000"/>
            <a:headEnd/>
            <a:tailEnd/>
          </a:ln>
        </p:spPr>
        <p:txBody>
          <a:bodyPr>
            <a:prstTxWarp prst="textNoShape">
              <a:avLst/>
            </a:prstTxWarp>
            <a:spAutoFit/>
          </a:bodyPr>
          <a:lstStyle/>
          <a:p>
            <a:pPr>
              <a:lnSpc>
                <a:spcPct val="70000"/>
              </a:lnSpc>
            </a:pPr>
            <a:r>
              <a:rPr lang="en-US" sz="2000" u="sng" dirty="0">
                <a:solidFill>
                  <a:schemeClr val="tx2">
                    <a:lumMod val="60000"/>
                    <a:lumOff val="40000"/>
                  </a:schemeClr>
                </a:solidFill>
                <a:latin typeface="Helvetica"/>
                <a:cs typeface="Helvetica"/>
              </a:rPr>
              <a:t>Nodes</a:t>
            </a:r>
            <a:r>
              <a:rPr lang="en-US" sz="2000" dirty="0">
                <a:latin typeface="Helvetica"/>
                <a:cs typeface="Helvetica"/>
              </a:rPr>
              <a:t>:</a:t>
            </a:r>
            <a:r>
              <a:rPr lang="en-US" sz="2000" dirty="0" smtClean="0">
                <a:latin typeface="Helvetica"/>
                <a:cs typeface="Helvetica"/>
              </a:rPr>
              <a:t> 	</a:t>
            </a:r>
            <a:r>
              <a:rPr lang="en-US" sz="1600" dirty="0" smtClean="0">
                <a:latin typeface="Helvetica"/>
                <a:cs typeface="Helvetica"/>
              </a:rPr>
              <a:t>proteins </a:t>
            </a:r>
            <a:r>
              <a:rPr lang="en-US" dirty="0" smtClean="0">
                <a:latin typeface="Helvetica"/>
                <a:cs typeface="Helvetica"/>
              </a:rPr>
              <a:t>                        </a:t>
            </a:r>
          </a:p>
          <a:p>
            <a:pPr>
              <a:lnSpc>
                <a:spcPct val="70000"/>
              </a:lnSpc>
            </a:pPr>
            <a:r>
              <a:rPr lang="en-US" sz="2000" u="sng" dirty="0" smtClean="0">
                <a:solidFill>
                  <a:schemeClr val="accent3">
                    <a:lumMod val="75000"/>
                  </a:schemeClr>
                </a:solidFill>
                <a:latin typeface="Helvetica"/>
                <a:cs typeface="Helvetica"/>
              </a:rPr>
              <a:t>Links</a:t>
            </a:r>
            <a:r>
              <a:rPr lang="en-US" sz="2000" dirty="0">
                <a:latin typeface="Helvetica"/>
                <a:cs typeface="Helvetica"/>
              </a:rPr>
              <a:t>:</a:t>
            </a:r>
            <a:r>
              <a:rPr lang="en-US" sz="2000" dirty="0" smtClean="0">
                <a:latin typeface="Helvetica"/>
                <a:cs typeface="Helvetica"/>
              </a:rPr>
              <a:t> 	</a:t>
            </a:r>
            <a:r>
              <a:rPr lang="en-US" sz="1600" dirty="0" smtClean="0">
                <a:latin typeface="Helvetica"/>
                <a:cs typeface="Helvetica"/>
              </a:rPr>
              <a:t>physical interactions (binding) </a:t>
            </a:r>
            <a:endParaRPr lang="en-US" sz="1600" dirty="0">
              <a:latin typeface="Helvetica"/>
              <a:cs typeface="Helvetica"/>
            </a:endParaRPr>
          </a:p>
        </p:txBody>
      </p:sp>
      <p:sp>
        <p:nvSpPr>
          <p:cNvPr id="55305" name="Subtitle 2"/>
          <p:cNvSpPr txBox="1">
            <a:spLocks/>
          </p:cNvSpPr>
          <p:nvPr/>
        </p:nvSpPr>
        <p:spPr bwMode="auto">
          <a:xfrm>
            <a:off x="0" y="152400"/>
            <a:ext cx="9144000" cy="419100"/>
          </a:xfrm>
          <a:prstGeom prst="rect">
            <a:avLst/>
          </a:prstGeom>
          <a:solidFill>
            <a:srgbClr val="FF0000"/>
          </a:solidFill>
          <a:ln w="9525">
            <a:noFill/>
            <a:miter lim="800000"/>
            <a:headEnd/>
            <a:tailEnd/>
          </a:ln>
        </p:spPr>
        <p:txBody>
          <a:bodyPr>
            <a:prstTxWarp prst="textNoShape">
              <a:avLst/>
            </a:prstTxWarp>
          </a:bodyPr>
          <a:lstStyle/>
          <a:p>
            <a:pPr>
              <a:spcBef>
                <a:spcPct val="20000"/>
              </a:spcBef>
            </a:pPr>
            <a:r>
              <a:rPr lang="en-US" sz="2000" b="1" dirty="0">
                <a:solidFill>
                  <a:schemeClr val="bg1"/>
                </a:solidFill>
                <a:latin typeface="Helvetica" charset="0"/>
                <a:ea typeface="Helvetica" charset="0"/>
                <a:cs typeface="Helvetica" charset="0"/>
              </a:rPr>
              <a:t>TOPOLOGY OF THE PROTEIN NETWORK</a:t>
            </a:r>
          </a:p>
        </p:txBody>
      </p:sp>
      <p:sp>
        <p:nvSpPr>
          <p:cNvPr id="10" name="TextBox 9"/>
          <p:cNvSpPr txBox="1"/>
          <p:nvPr/>
        </p:nvSpPr>
        <p:spPr>
          <a:xfrm>
            <a:off x="127001" y="1591539"/>
            <a:ext cx="4004732" cy="830997"/>
          </a:xfrm>
          <a:prstGeom prst="rect">
            <a:avLst/>
          </a:prstGeom>
          <a:noFill/>
        </p:spPr>
        <p:txBody>
          <a:bodyPr wrap="square" rtlCol="0">
            <a:spAutoFit/>
          </a:bodyPr>
          <a:lstStyle/>
          <a:p>
            <a:r>
              <a:rPr lang="en-US" sz="1600" u="sng" dirty="0" smtClean="0">
                <a:solidFill>
                  <a:srgbClr val="0000FF"/>
                </a:solidFill>
                <a:latin typeface="Helvetica"/>
                <a:cs typeface="Helvetica"/>
              </a:rPr>
              <a:t>Puzzling pattern: </a:t>
            </a:r>
          </a:p>
          <a:p>
            <a:r>
              <a:rPr lang="en-US" sz="1600" i="1" dirty="0" smtClean="0">
                <a:latin typeface="Helvetica"/>
                <a:cs typeface="Helvetica"/>
              </a:rPr>
              <a:t>Hubs tend to link to small degree nodes.</a:t>
            </a:r>
          </a:p>
          <a:p>
            <a:r>
              <a:rPr lang="en-US" sz="1600" dirty="0" smtClean="0">
                <a:latin typeface="Helvetica"/>
                <a:cs typeface="Helvetica"/>
              </a:rPr>
              <a:t>Why is this puzzling?</a:t>
            </a:r>
            <a:endParaRPr lang="en-US" sz="1600" dirty="0">
              <a:latin typeface="Helvetica"/>
              <a:cs typeface="Helvetica"/>
            </a:endParaRPr>
          </a:p>
        </p:txBody>
      </p:sp>
      <p:sp>
        <p:nvSpPr>
          <p:cNvPr id="11" name="Oval 10"/>
          <p:cNvSpPr/>
          <p:nvPr/>
        </p:nvSpPr>
        <p:spPr>
          <a:xfrm>
            <a:off x="5757348" y="1087562"/>
            <a:ext cx="753533" cy="753938"/>
          </a:xfrm>
          <a:prstGeom prst="ellipse">
            <a:avLst/>
          </a:prstGeom>
          <a:solidFill>
            <a:srgbClr val="FF6600">
              <a:alpha val="14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6976536" y="837593"/>
            <a:ext cx="753533" cy="753938"/>
          </a:xfrm>
          <a:prstGeom prst="ellipse">
            <a:avLst/>
          </a:prstGeom>
          <a:solidFill>
            <a:srgbClr val="FF6600">
              <a:alpha val="14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6138348" y="3754562"/>
            <a:ext cx="753533" cy="753938"/>
          </a:xfrm>
          <a:prstGeom prst="ellipse">
            <a:avLst/>
          </a:prstGeom>
          <a:solidFill>
            <a:srgbClr val="FF6600">
              <a:alpha val="14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4842948" y="2111004"/>
            <a:ext cx="753533" cy="753938"/>
          </a:xfrm>
          <a:prstGeom prst="ellipse">
            <a:avLst/>
          </a:prstGeom>
          <a:solidFill>
            <a:srgbClr val="FF6600">
              <a:alpha val="14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8043348" y="3000624"/>
            <a:ext cx="753533" cy="753938"/>
          </a:xfrm>
          <a:prstGeom prst="ellipse">
            <a:avLst/>
          </a:prstGeom>
          <a:solidFill>
            <a:srgbClr val="FF6600">
              <a:alpha val="14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7" name="Object 11"/>
          <p:cNvGraphicFramePr>
            <a:graphicFrameLocks noChangeAspect="1"/>
          </p:cNvGraphicFramePr>
          <p:nvPr/>
        </p:nvGraphicFramePr>
        <p:xfrm>
          <a:off x="2427296" y="3533778"/>
          <a:ext cx="885825" cy="441325"/>
        </p:xfrm>
        <a:graphic>
          <a:graphicData uri="http://schemas.openxmlformats.org/presentationml/2006/ole">
            <mc:AlternateContent xmlns:mc="http://schemas.openxmlformats.org/markup-compatibility/2006">
              <mc:Choice xmlns:v="urn:schemas-microsoft-com:vml" Requires="v">
                <p:oleObj spid="_x0000_s131164" name="Equation" r:id="rId6" imgW="596900" imgH="355600" progId="Equation.3">
                  <p:embed/>
                </p:oleObj>
              </mc:Choice>
              <mc:Fallback>
                <p:oleObj name="Equation" r:id="rId6" imgW="596900" imgH="3556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27296" y="3533778"/>
                        <a:ext cx="885825" cy="44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TextBox 20"/>
          <p:cNvSpPr txBox="1"/>
          <p:nvPr/>
        </p:nvSpPr>
        <p:spPr>
          <a:xfrm>
            <a:off x="98729" y="2864948"/>
            <a:ext cx="3635072" cy="830997"/>
          </a:xfrm>
          <a:prstGeom prst="rect">
            <a:avLst/>
          </a:prstGeom>
          <a:noFill/>
        </p:spPr>
        <p:txBody>
          <a:bodyPr wrap="square" rtlCol="0">
            <a:spAutoFit/>
          </a:bodyPr>
          <a:lstStyle/>
          <a:p>
            <a:r>
              <a:rPr lang="en-US" sz="1600" dirty="0" smtClean="0">
                <a:latin typeface="Helvetica"/>
                <a:cs typeface="Helvetica"/>
              </a:rPr>
              <a:t>In a random network, the probability that  a node with degree </a:t>
            </a:r>
            <a:r>
              <a:rPr lang="en-US" sz="1600" i="1" dirty="0" err="1" smtClean="0">
                <a:latin typeface="Helvetica"/>
                <a:cs typeface="Helvetica"/>
              </a:rPr>
              <a:t>k</a:t>
            </a:r>
            <a:r>
              <a:rPr lang="en-US" sz="1600" dirty="0" smtClean="0">
                <a:latin typeface="Helvetica"/>
                <a:cs typeface="Helvetica"/>
              </a:rPr>
              <a:t> links to a node with degree </a:t>
            </a:r>
            <a:r>
              <a:rPr lang="en-US" sz="1600" i="1" dirty="0" err="1" smtClean="0">
                <a:latin typeface="Helvetica"/>
                <a:cs typeface="Helvetica"/>
              </a:rPr>
              <a:t>k</a:t>
            </a:r>
            <a:r>
              <a:rPr lang="en-US" sz="1600" i="1" dirty="0" smtClean="0">
                <a:latin typeface="Helvetica"/>
                <a:cs typeface="Helvetica"/>
              </a:rPr>
              <a:t>’ </a:t>
            </a:r>
            <a:r>
              <a:rPr lang="en-US" sz="1600" dirty="0" smtClean="0">
                <a:latin typeface="Helvetica"/>
                <a:cs typeface="Helvetica"/>
              </a:rPr>
              <a:t>is:</a:t>
            </a:r>
            <a:endParaRPr lang="en-US" sz="1600" dirty="0">
              <a:latin typeface="Helvetica"/>
              <a:cs typeface="Helvetica"/>
            </a:endParaRPr>
          </a:p>
        </p:txBody>
      </p:sp>
      <p:sp>
        <p:nvSpPr>
          <p:cNvPr id="23" name="TextBox 22"/>
          <p:cNvSpPr txBox="1"/>
          <p:nvPr/>
        </p:nvSpPr>
        <p:spPr>
          <a:xfrm>
            <a:off x="118546" y="4169830"/>
            <a:ext cx="2928205" cy="338554"/>
          </a:xfrm>
          <a:prstGeom prst="rect">
            <a:avLst/>
          </a:prstGeom>
          <a:noFill/>
        </p:spPr>
        <p:txBody>
          <a:bodyPr wrap="none" rtlCol="0">
            <a:spAutoFit/>
          </a:bodyPr>
          <a:lstStyle/>
          <a:p>
            <a:r>
              <a:rPr lang="en-US" sz="1600" dirty="0" smtClean="0"/>
              <a:t>k</a:t>
            </a:r>
            <a:r>
              <a:rPr lang="en-US" sz="1600" dirty="0" smtClean="0">
                <a:latin typeface="ＭＳ ゴシック"/>
                <a:ea typeface="ＭＳ ゴシック"/>
                <a:cs typeface="ＭＳ ゴシック"/>
              </a:rPr>
              <a:t>≅</a:t>
            </a:r>
            <a:r>
              <a:rPr lang="en-US" sz="1600" dirty="0" smtClean="0"/>
              <a:t>50, </a:t>
            </a:r>
            <a:r>
              <a:rPr lang="en-US" sz="1600" dirty="0" err="1" smtClean="0"/>
              <a:t>k</a:t>
            </a:r>
            <a:r>
              <a:rPr lang="en-US" sz="1600" dirty="0" smtClean="0"/>
              <a:t>’=13, N=1,458, L=1746</a:t>
            </a:r>
            <a:endParaRPr lang="en-US" sz="1600" dirty="0"/>
          </a:p>
        </p:txBody>
      </p:sp>
      <p:graphicFrame>
        <p:nvGraphicFramePr>
          <p:cNvPr id="58375" name="Object 7"/>
          <p:cNvGraphicFramePr>
            <a:graphicFrameLocks noChangeAspect="1"/>
          </p:cNvGraphicFramePr>
          <p:nvPr/>
        </p:nvGraphicFramePr>
        <p:xfrm>
          <a:off x="194741" y="4847174"/>
          <a:ext cx="1112838" cy="235479"/>
        </p:xfrm>
        <a:graphic>
          <a:graphicData uri="http://schemas.openxmlformats.org/presentationml/2006/ole">
            <mc:AlternateContent xmlns:mc="http://schemas.openxmlformats.org/markup-compatibility/2006">
              <mc:Choice xmlns:v="urn:schemas-microsoft-com:vml" Requires="v">
                <p:oleObj spid="_x0000_s131165" name="Equation" r:id="rId8" imgW="749300" imgH="190500" progId="Equation.3">
                  <p:embed/>
                </p:oleObj>
              </mc:Choice>
              <mc:Fallback>
                <p:oleObj name="Equation" r:id="rId8" imgW="749300" imgH="19050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4741" y="4847174"/>
                        <a:ext cx="1112838" cy="23547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8376" name="Object 8"/>
          <p:cNvGraphicFramePr>
            <a:graphicFrameLocks noChangeAspect="1"/>
          </p:cNvGraphicFramePr>
          <p:nvPr/>
        </p:nvGraphicFramePr>
        <p:xfrm>
          <a:off x="194755" y="5119694"/>
          <a:ext cx="1208087" cy="235479"/>
        </p:xfrm>
        <a:graphic>
          <a:graphicData uri="http://schemas.openxmlformats.org/presentationml/2006/ole">
            <mc:AlternateContent xmlns:mc="http://schemas.openxmlformats.org/markup-compatibility/2006">
              <mc:Choice xmlns:v="urn:schemas-microsoft-com:vml" Requires="v">
                <p:oleObj spid="_x0000_s131166" name="Equation" r:id="rId10" imgW="812800" imgH="190500" progId="Equation.3">
                  <p:embed/>
                </p:oleObj>
              </mc:Choice>
              <mc:Fallback>
                <p:oleObj name="Equation" r:id="rId10" imgW="812800" imgH="190500" progId="Equation.3">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4755" y="5119694"/>
                        <a:ext cx="1208087" cy="23547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TextBox 25"/>
          <p:cNvSpPr txBox="1"/>
          <p:nvPr/>
        </p:nvSpPr>
        <p:spPr>
          <a:xfrm>
            <a:off x="1606721" y="4796365"/>
            <a:ext cx="6082985" cy="584776"/>
          </a:xfrm>
          <a:prstGeom prst="rect">
            <a:avLst/>
          </a:prstGeom>
          <a:noFill/>
        </p:spPr>
        <p:txBody>
          <a:bodyPr wrap="square" rtlCol="0">
            <a:spAutoFit/>
          </a:bodyPr>
          <a:lstStyle/>
          <a:p>
            <a:r>
              <a:rPr lang="en-US" sz="1600" dirty="0" smtClean="0">
                <a:latin typeface="Helvetica"/>
                <a:cs typeface="Helvetica"/>
              </a:rPr>
              <a:t>Yet, we see many links between degree 2 and 1 links, and no links between the hubs.</a:t>
            </a:r>
            <a:endParaRPr lang="en-US" sz="1600" dirty="0">
              <a:latin typeface="Helvetica"/>
              <a:cs typeface="Helvetica"/>
            </a:endParaRPr>
          </a:p>
        </p:txBody>
      </p:sp>
      <p:sp>
        <p:nvSpPr>
          <p:cNvPr id="19" name="TextBox 3"/>
          <p:cNvSpPr txBox="1">
            <a:spLocks noChangeArrowheads="1"/>
          </p:cNvSpPr>
          <p:nvPr/>
        </p:nvSpPr>
        <p:spPr bwMode="auto">
          <a:xfrm>
            <a:off x="5638800" y="5400675"/>
            <a:ext cx="3429000" cy="230832"/>
          </a:xfrm>
          <a:prstGeom prst="rect">
            <a:avLst/>
          </a:prstGeom>
          <a:noFill/>
          <a:ln w="9525">
            <a:noFill/>
            <a:miter lim="800000"/>
            <a:headEnd/>
            <a:tailEnd/>
          </a:ln>
        </p:spPr>
        <p:txBody>
          <a:bodyPr>
            <a:prstTxWarp prst="textNoShape">
              <a:avLst/>
            </a:prstTxWarp>
            <a:spAutoFit/>
          </a:bodyPr>
          <a:lstStyle/>
          <a:p>
            <a:pPr algn="r"/>
            <a:r>
              <a:rPr lang="en-US" sz="900" b="1" dirty="0">
                <a:solidFill>
                  <a:schemeClr val="bg1">
                    <a:lumMod val="65000"/>
                  </a:schemeClr>
                </a:solidFill>
                <a:latin typeface="Helvetica" pitchFamily="-111" charset="0"/>
                <a:ea typeface="Helvetica" pitchFamily="-111" charset="0"/>
                <a:cs typeface="Helvetica" pitchFamily="-111" charset="0"/>
              </a:rPr>
              <a:t>Network Science:</a:t>
            </a:r>
            <a:r>
              <a:rPr lang="en-US" sz="900" b="1" dirty="0" smtClean="0">
                <a:solidFill>
                  <a:schemeClr val="bg1">
                    <a:lumMod val="65000"/>
                  </a:schemeClr>
                </a:solidFill>
                <a:latin typeface="Helvetica" pitchFamily="-111" charset="0"/>
                <a:ea typeface="Helvetica" pitchFamily="-111" charset="0"/>
                <a:cs typeface="Helvetica" pitchFamily="-111" charset="0"/>
              </a:rPr>
              <a:t> Degree Correlations </a:t>
            </a:r>
            <a:endParaRPr lang="en-US" sz="600" i="1" dirty="0">
              <a:solidFill>
                <a:schemeClr val="bg1">
                  <a:lumMod val="65000"/>
                </a:schemeClr>
              </a:solidFill>
              <a:latin typeface="Helvetica" pitchFamily="-111" charset="0"/>
              <a:ea typeface="Helvetica" pitchFamily="-111" charset="0"/>
              <a:cs typeface="Helvetica" pitchFamily="-111"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5"/>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3"/>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837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837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animBg="1"/>
      <p:bldP spid="13" grpId="0" animBg="1"/>
      <p:bldP spid="13" grpId="1" animBg="1"/>
      <p:bldP spid="14" grpId="0" animBg="1"/>
      <p:bldP spid="14" grpId="1" animBg="1"/>
      <p:bldP spid="15" grpId="0" animBg="1"/>
      <p:bldP spid="15" grpId="1" animBg="1"/>
      <p:bldP spid="21" grpId="0"/>
      <p:bldP spid="23" grpId="0"/>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3" descr="fig3"/>
          <p:cNvPicPr>
            <a:picLocks noChangeAspect="1" noChangeArrowheads="1"/>
          </p:cNvPicPr>
          <p:nvPr/>
        </p:nvPicPr>
        <p:blipFill>
          <a:blip r:embed="rId3"/>
          <a:srcRect/>
          <a:stretch>
            <a:fillRect/>
          </a:stretch>
        </p:blipFill>
        <p:spPr bwMode="auto">
          <a:xfrm>
            <a:off x="1206500" y="3000375"/>
            <a:ext cx="4368800" cy="2400300"/>
          </a:xfrm>
          <a:prstGeom prst="rect">
            <a:avLst/>
          </a:prstGeom>
          <a:noFill/>
          <a:ln w="9525">
            <a:noFill/>
            <a:miter lim="800000"/>
            <a:headEnd/>
            <a:tailEnd/>
          </a:ln>
        </p:spPr>
      </p:pic>
      <p:sp>
        <p:nvSpPr>
          <p:cNvPr id="78851" name="Text Box 4"/>
          <p:cNvSpPr txBox="1">
            <a:spLocks noChangeArrowheads="1"/>
          </p:cNvSpPr>
          <p:nvPr/>
        </p:nvSpPr>
        <p:spPr bwMode="auto">
          <a:xfrm>
            <a:off x="254000" y="979488"/>
            <a:ext cx="5722938" cy="461962"/>
          </a:xfrm>
          <a:prstGeom prst="rect">
            <a:avLst/>
          </a:prstGeom>
          <a:noFill/>
          <a:ln w="9525">
            <a:noFill/>
            <a:miter lim="800000"/>
            <a:headEnd/>
            <a:tailEnd/>
          </a:ln>
        </p:spPr>
        <p:txBody>
          <a:bodyPr>
            <a:prstTxWarp prst="textNoShape">
              <a:avLst/>
            </a:prstTxWarp>
            <a:spAutoFit/>
          </a:bodyPr>
          <a:lstStyle/>
          <a:p>
            <a:r>
              <a:rPr lang="en-US" altLang="ko-KR" sz="2400"/>
              <a:t>P(k) ~ (k+</a:t>
            </a:r>
            <a:r>
              <a:rPr lang="en-US" altLang="ko-KR" sz="2400">
                <a:sym typeface="Symbol" pitchFamily="-84" charset="2"/>
              </a:rPr>
              <a:t>(p,q,m))</a:t>
            </a:r>
            <a:r>
              <a:rPr lang="en-US" altLang="ko-KR" sz="2400" baseline="30000">
                <a:sym typeface="Symbol" pitchFamily="-84" charset="2"/>
              </a:rPr>
              <a:t>-(p,q,m)</a:t>
            </a:r>
            <a:r>
              <a:rPr lang="en-US" altLang="ko-KR" sz="2400">
                <a:sym typeface="Symbol" pitchFamily="-84" charset="2"/>
              </a:rPr>
              <a:t>        [1,)</a:t>
            </a:r>
            <a:endParaRPr lang="en-US" altLang="ko-KR" sz="2400"/>
          </a:p>
        </p:txBody>
      </p:sp>
      <p:sp>
        <p:nvSpPr>
          <p:cNvPr id="78852" name="Text Box 6"/>
          <p:cNvSpPr txBox="1">
            <a:spLocks noChangeArrowheads="1"/>
          </p:cNvSpPr>
          <p:nvPr/>
        </p:nvSpPr>
        <p:spPr bwMode="auto">
          <a:xfrm>
            <a:off x="5761038" y="1071563"/>
            <a:ext cx="1852612" cy="369887"/>
          </a:xfrm>
          <a:prstGeom prst="rect">
            <a:avLst/>
          </a:prstGeom>
          <a:solidFill>
            <a:srgbClr val="99CC00">
              <a:alpha val="50195"/>
            </a:srgbClr>
          </a:solidFill>
          <a:ln w="9525">
            <a:solidFill>
              <a:schemeClr val="tx1"/>
            </a:solidFill>
            <a:miter lim="800000"/>
            <a:headEnd/>
            <a:tailEnd/>
          </a:ln>
        </p:spPr>
        <p:txBody>
          <a:bodyPr wrap="none">
            <a:prstTxWarp prst="textNoShape">
              <a:avLst/>
            </a:prstTxWarp>
            <a:spAutoFit/>
          </a:bodyPr>
          <a:lstStyle/>
          <a:p>
            <a:r>
              <a:rPr lang="en-US" altLang="ko-KR">
                <a:latin typeface="Helvetica" pitchFamily="-84" charset="0"/>
                <a:ea typeface="Helvetica" pitchFamily="-84" charset="0"/>
                <a:cs typeface="Helvetica" pitchFamily="-84" charset="0"/>
              </a:rPr>
              <a:t>Extended Model</a:t>
            </a:r>
          </a:p>
        </p:txBody>
      </p:sp>
      <p:sp>
        <p:nvSpPr>
          <p:cNvPr id="78853" name="Text Box 7"/>
          <p:cNvSpPr txBox="1">
            <a:spLocks noChangeArrowheads="1"/>
          </p:cNvSpPr>
          <p:nvPr/>
        </p:nvSpPr>
        <p:spPr bwMode="auto">
          <a:xfrm>
            <a:off x="5799138" y="3514725"/>
            <a:ext cx="965200" cy="1384300"/>
          </a:xfrm>
          <a:prstGeom prst="rect">
            <a:avLst/>
          </a:prstGeom>
          <a:noFill/>
          <a:ln w="9525">
            <a:noFill/>
            <a:miter lim="800000"/>
            <a:headEnd/>
            <a:tailEnd/>
          </a:ln>
        </p:spPr>
        <p:txBody>
          <a:bodyPr>
            <a:prstTxWarp prst="textNoShape">
              <a:avLst/>
            </a:prstTxWarp>
            <a:spAutoFit/>
          </a:bodyPr>
          <a:lstStyle/>
          <a:p>
            <a:pPr>
              <a:spcBef>
                <a:spcPct val="20000"/>
              </a:spcBef>
            </a:pPr>
            <a:r>
              <a:rPr lang="en-US" altLang="ko-KR" sz="1500">
                <a:latin typeface="Helvetica" pitchFamily="-84" charset="0"/>
                <a:ea typeface="Helvetica" pitchFamily="-84" charset="0"/>
                <a:cs typeface="Helvetica" pitchFamily="-84" charset="0"/>
              </a:rPr>
              <a:t>p=0.937</a:t>
            </a:r>
          </a:p>
          <a:p>
            <a:pPr>
              <a:spcBef>
                <a:spcPct val="20000"/>
              </a:spcBef>
            </a:pPr>
            <a:r>
              <a:rPr lang="en-US" altLang="ko-KR" sz="1500">
                <a:latin typeface="Helvetica" pitchFamily="-84" charset="0"/>
                <a:ea typeface="Helvetica" pitchFamily="-84" charset="0"/>
                <a:cs typeface="Helvetica" pitchFamily="-84" charset="0"/>
              </a:rPr>
              <a:t>m=1</a:t>
            </a:r>
          </a:p>
          <a:p>
            <a:pPr>
              <a:spcBef>
                <a:spcPct val="20000"/>
              </a:spcBef>
            </a:pPr>
            <a:r>
              <a:rPr lang="en-US" altLang="ko-KR" sz="1500">
                <a:latin typeface="Helvetica" pitchFamily="-84" charset="0"/>
                <a:ea typeface="Helvetica" pitchFamily="-84" charset="0"/>
                <a:cs typeface="Helvetica" pitchFamily="-84" charset="0"/>
                <a:sym typeface="Symbol" pitchFamily="-84" charset="2"/>
              </a:rPr>
              <a:t> = 31.68</a:t>
            </a:r>
          </a:p>
          <a:p>
            <a:pPr>
              <a:spcBef>
                <a:spcPct val="20000"/>
              </a:spcBef>
            </a:pPr>
            <a:r>
              <a:rPr lang="en-US" altLang="ko-KR" sz="1500">
                <a:latin typeface="Helvetica" pitchFamily="-84" charset="0"/>
                <a:ea typeface="Helvetica" pitchFamily="-84" charset="0"/>
                <a:cs typeface="Helvetica" pitchFamily="-84" charset="0"/>
                <a:sym typeface="Symbol" pitchFamily="-84" charset="2"/>
              </a:rPr>
              <a:t> = 3.07</a:t>
            </a:r>
          </a:p>
        </p:txBody>
      </p:sp>
      <p:sp>
        <p:nvSpPr>
          <p:cNvPr id="78854" name="Text Box 8"/>
          <p:cNvSpPr txBox="1">
            <a:spLocks noChangeArrowheads="1"/>
          </p:cNvSpPr>
          <p:nvPr/>
        </p:nvSpPr>
        <p:spPr bwMode="auto">
          <a:xfrm>
            <a:off x="1828800" y="5229225"/>
            <a:ext cx="2057400" cy="338138"/>
          </a:xfrm>
          <a:prstGeom prst="rect">
            <a:avLst/>
          </a:prstGeom>
          <a:noFill/>
          <a:ln w="9525">
            <a:noFill/>
            <a:miter lim="800000"/>
            <a:headEnd/>
            <a:tailEnd/>
          </a:ln>
        </p:spPr>
        <p:txBody>
          <a:bodyPr>
            <a:prstTxWarp prst="textNoShape">
              <a:avLst/>
            </a:prstTxWarp>
            <a:spAutoFit/>
          </a:bodyPr>
          <a:lstStyle/>
          <a:p>
            <a:r>
              <a:rPr lang="en-US" altLang="ko-KR" sz="1600" b="1">
                <a:solidFill>
                  <a:srgbClr val="FF0000"/>
                </a:solidFill>
                <a:latin typeface="Helvetica" pitchFamily="-84" charset="0"/>
                <a:ea typeface="Helvetica" pitchFamily="-84" charset="0"/>
                <a:cs typeface="Helvetica" pitchFamily="-84" charset="0"/>
              </a:rPr>
              <a:t>Actor network</a:t>
            </a:r>
          </a:p>
        </p:txBody>
      </p:sp>
      <p:sp>
        <p:nvSpPr>
          <p:cNvPr id="78855" name="Text Box 9"/>
          <p:cNvSpPr txBox="1">
            <a:spLocks noChangeArrowheads="1"/>
          </p:cNvSpPr>
          <p:nvPr/>
        </p:nvSpPr>
        <p:spPr bwMode="auto">
          <a:xfrm>
            <a:off x="5638800" y="1614488"/>
            <a:ext cx="3352800" cy="923925"/>
          </a:xfrm>
          <a:prstGeom prst="rect">
            <a:avLst/>
          </a:prstGeom>
          <a:noFill/>
          <a:ln w="12700">
            <a:noFill/>
            <a:miter lim="800000"/>
            <a:headEnd/>
            <a:tailEnd/>
          </a:ln>
        </p:spPr>
        <p:txBody>
          <a:bodyPr>
            <a:prstTxWarp prst="textNoShape">
              <a:avLst/>
            </a:prstTxWarp>
            <a:spAutoFit/>
          </a:bodyPr>
          <a:lstStyle/>
          <a:p>
            <a:pPr>
              <a:buFontTx/>
              <a:buChar char="•"/>
            </a:pPr>
            <a:r>
              <a:rPr lang="ko-KR" altLang="en-US">
                <a:latin typeface="Helvetica" pitchFamily="-84" charset="0"/>
                <a:ea typeface="Helvetica" pitchFamily="-84" charset="0"/>
                <a:cs typeface="Helvetica" pitchFamily="-84" charset="0"/>
              </a:rPr>
              <a:t> </a:t>
            </a:r>
            <a:r>
              <a:rPr lang="en-US" altLang="ko-KR">
                <a:latin typeface="Helvetica" pitchFamily="-84" charset="0"/>
                <a:ea typeface="Helvetica" pitchFamily="-84" charset="0"/>
                <a:cs typeface="Helvetica" pitchFamily="-84" charset="0"/>
              </a:rPr>
              <a:t>prob. p : internal links</a:t>
            </a:r>
          </a:p>
          <a:p>
            <a:pPr>
              <a:buFontTx/>
              <a:buChar char="•"/>
            </a:pPr>
            <a:r>
              <a:rPr lang="en-US" altLang="ko-KR">
                <a:latin typeface="Helvetica" pitchFamily="-84" charset="0"/>
                <a:ea typeface="Helvetica" pitchFamily="-84" charset="0"/>
                <a:cs typeface="Helvetica" pitchFamily="-84" charset="0"/>
              </a:rPr>
              <a:t> prob. q : link deletion</a:t>
            </a:r>
          </a:p>
          <a:p>
            <a:pPr>
              <a:buFontTx/>
              <a:buChar char="•"/>
            </a:pPr>
            <a:r>
              <a:rPr lang="en-US" altLang="ko-KR">
                <a:latin typeface="Helvetica" pitchFamily="-84" charset="0"/>
                <a:ea typeface="Helvetica" pitchFamily="-84" charset="0"/>
                <a:cs typeface="Helvetica" pitchFamily="-84" charset="0"/>
              </a:rPr>
              <a:t> prob. 1-p-q : add node</a:t>
            </a:r>
          </a:p>
        </p:txBody>
      </p:sp>
      <p:sp>
        <p:nvSpPr>
          <p:cNvPr id="78856" name="TextBox 9"/>
          <p:cNvSpPr txBox="1">
            <a:spLocks noChangeArrowheads="1"/>
          </p:cNvSpPr>
          <p:nvPr/>
        </p:nvSpPr>
        <p:spPr bwMode="auto">
          <a:xfrm>
            <a:off x="0" y="1798638"/>
            <a:ext cx="5638800" cy="1200150"/>
          </a:xfrm>
          <a:prstGeom prst="rect">
            <a:avLst/>
          </a:prstGeom>
          <a:noFill/>
          <a:ln w="9525">
            <a:noFill/>
            <a:miter lim="800000"/>
            <a:headEnd/>
            <a:tailEnd/>
          </a:ln>
        </p:spPr>
        <p:txBody>
          <a:bodyPr>
            <a:prstTxWarp prst="textNoShape">
              <a:avLst/>
            </a:prstTxWarp>
            <a:spAutoFit/>
          </a:bodyPr>
          <a:lstStyle/>
          <a:p>
            <a:r>
              <a:rPr lang="en-US" b="1" dirty="0" err="1">
                <a:latin typeface="Helvetica" pitchFamily="-84" charset="0"/>
                <a:ea typeface="Helvetica" pitchFamily="-84" charset="0"/>
                <a:cs typeface="Helvetica" pitchFamily="-84" charset="0"/>
                <a:sym typeface="Wingdings" pitchFamily="-84" charset="2"/>
              </a:rPr>
              <a:t></a:t>
            </a:r>
            <a:r>
              <a:rPr lang="hu-HU" b="1" dirty="0">
                <a:latin typeface="Helvetica" pitchFamily="-84" charset="0"/>
                <a:ea typeface="Helvetica" pitchFamily="-84" charset="0"/>
                <a:cs typeface="Helvetica" pitchFamily="-84" charset="0"/>
              </a:rPr>
              <a:t>Predicts a small-k </a:t>
            </a:r>
            <a:r>
              <a:rPr lang="hu-HU" b="1" dirty="0" smtClean="0">
                <a:latin typeface="Helvetica" pitchFamily="-84" charset="0"/>
                <a:ea typeface="Helvetica" pitchFamily="-84" charset="0"/>
                <a:cs typeface="Helvetica" pitchFamily="-84" charset="0"/>
              </a:rPr>
              <a:t>cutoff</a:t>
            </a:r>
          </a:p>
          <a:p>
            <a:pPr>
              <a:buFont typeface="Wingdings" pitchFamily="-84" charset="2"/>
              <a:buChar char="à"/>
            </a:pPr>
            <a:r>
              <a:rPr lang="en-US" dirty="0">
                <a:latin typeface="Helvetica" pitchFamily="-84" charset="0"/>
                <a:ea typeface="Helvetica" pitchFamily="-84" charset="0"/>
                <a:cs typeface="Helvetica" pitchFamily="-84" charset="0"/>
                <a:sym typeface="Wingdings" pitchFamily="-84" charset="2"/>
              </a:rPr>
              <a:t>a</a:t>
            </a:r>
            <a:r>
              <a:rPr lang="hu-HU" dirty="0">
                <a:latin typeface="Helvetica" pitchFamily="-84" charset="0"/>
                <a:ea typeface="Helvetica" pitchFamily="-84" charset="0"/>
                <a:cs typeface="Helvetica" pitchFamily="-84" charset="0"/>
              </a:rPr>
              <a:t> correct model should predict all aspects of the degree distribution, not only the degree exponent.</a:t>
            </a:r>
          </a:p>
          <a:p>
            <a:pPr>
              <a:buFont typeface="Wingdings" pitchFamily="-84" charset="2"/>
              <a:buChar char="à"/>
            </a:pPr>
            <a:r>
              <a:rPr lang="hu-HU" dirty="0">
                <a:latin typeface="Helvetica" pitchFamily="-84" charset="0"/>
                <a:ea typeface="Helvetica" pitchFamily="-84" charset="0"/>
                <a:cs typeface="Helvetica" pitchFamily="-84" charset="0"/>
              </a:rPr>
              <a:t>Degree exponent is a continuous function of </a:t>
            </a:r>
            <a:r>
              <a:rPr lang="hu-HU" i="1" dirty="0">
                <a:latin typeface="Helvetica" pitchFamily="-84" charset="0"/>
                <a:ea typeface="Helvetica" pitchFamily="-84" charset="0"/>
                <a:cs typeface="Helvetica" pitchFamily="-84" charset="0"/>
              </a:rPr>
              <a:t>p,q</a:t>
            </a:r>
            <a:r>
              <a:rPr lang="hu-HU" dirty="0">
                <a:latin typeface="Helvetica" pitchFamily="-84" charset="0"/>
                <a:ea typeface="Helvetica" pitchFamily="-84" charset="0"/>
                <a:cs typeface="Helvetica" pitchFamily="-84" charset="0"/>
              </a:rPr>
              <a:t>, </a:t>
            </a:r>
            <a:r>
              <a:rPr lang="hu-HU" i="1" dirty="0">
                <a:latin typeface="Helvetica" pitchFamily="-84" charset="0"/>
                <a:ea typeface="Helvetica" pitchFamily="-84" charset="0"/>
                <a:cs typeface="Helvetica" pitchFamily="-84" charset="0"/>
              </a:rPr>
              <a:t>m</a:t>
            </a:r>
          </a:p>
        </p:txBody>
      </p:sp>
      <p:sp>
        <p:nvSpPr>
          <p:cNvPr id="78858" name="Subtitle 2"/>
          <p:cNvSpPr txBox="1">
            <a:spLocks/>
          </p:cNvSpPr>
          <p:nvPr/>
        </p:nvSpPr>
        <p:spPr bwMode="auto">
          <a:xfrm>
            <a:off x="0" y="152400"/>
            <a:ext cx="9144000" cy="419100"/>
          </a:xfrm>
          <a:prstGeom prst="rect">
            <a:avLst/>
          </a:prstGeom>
          <a:solidFill>
            <a:srgbClr val="FF0000"/>
          </a:solidFill>
          <a:ln w="9525">
            <a:noFill/>
            <a:miter lim="800000"/>
            <a:headEnd/>
            <a:tailEnd/>
          </a:ln>
        </p:spPr>
        <p:txBody>
          <a:bodyPr>
            <a:prstTxWarp prst="textNoShape">
              <a:avLst/>
            </a:prstTxWarp>
          </a:bodyPr>
          <a:lstStyle/>
          <a:p>
            <a:pPr>
              <a:spcBef>
                <a:spcPct val="20000"/>
              </a:spcBef>
            </a:pPr>
            <a:r>
              <a:rPr lang="en-US" sz="2000" b="1">
                <a:solidFill>
                  <a:schemeClr val="bg1"/>
                </a:solidFill>
                <a:latin typeface="Helvetica" pitchFamily="-84" charset="0"/>
                <a:ea typeface="Helvetica" pitchFamily="-84" charset="0"/>
                <a:cs typeface="Helvetica" pitchFamily="-84" charset="0"/>
              </a:rPr>
              <a:t>EXTENDED MODEL: Small-k cutoff</a:t>
            </a:r>
          </a:p>
        </p:txBody>
      </p:sp>
      <p:sp>
        <p:nvSpPr>
          <p:cNvPr id="11" name="TextBox 3"/>
          <p:cNvSpPr txBox="1">
            <a:spLocks noChangeArrowheads="1"/>
          </p:cNvSpPr>
          <p:nvPr/>
        </p:nvSpPr>
        <p:spPr bwMode="auto">
          <a:xfrm>
            <a:off x="5638800" y="5400675"/>
            <a:ext cx="3429000" cy="230188"/>
          </a:xfrm>
          <a:prstGeom prst="rect">
            <a:avLst/>
          </a:prstGeom>
          <a:noFill/>
          <a:ln w="9525">
            <a:noFill/>
            <a:miter lim="800000"/>
            <a:headEnd/>
            <a:tailEnd/>
          </a:ln>
        </p:spPr>
        <p:txBody>
          <a:bodyPr>
            <a:prstTxWarp prst="textNoShape">
              <a:avLst/>
            </a:prstTxWarp>
            <a:spAutoFit/>
          </a:bodyPr>
          <a:lstStyle/>
          <a:p>
            <a:pPr algn="r"/>
            <a:r>
              <a:rPr lang="en-US" sz="900" b="1" dirty="0">
                <a:solidFill>
                  <a:srgbClr val="BFBFBF"/>
                </a:solidFill>
                <a:latin typeface="Helvetica" pitchFamily="-84" charset="0"/>
                <a:ea typeface="Helvetica" pitchFamily="-84" charset="0"/>
                <a:cs typeface="Helvetica" pitchFamily="-84" charset="0"/>
              </a:rPr>
              <a:t>Network Science: Evolving Network Models </a:t>
            </a:r>
            <a:r>
              <a:rPr lang="en-US" sz="600" i="1" dirty="0" smtClean="0">
                <a:solidFill>
                  <a:srgbClr val="BFBFBF"/>
                </a:solidFill>
                <a:latin typeface="Helvetica" pitchFamily="-84" charset="0"/>
                <a:ea typeface="Helvetica" pitchFamily="-84" charset="0"/>
                <a:cs typeface="Helvetica" pitchFamily="-84" charset="0"/>
              </a:rPr>
              <a:t> </a:t>
            </a:r>
            <a:endParaRPr lang="en-US" sz="600" i="1" dirty="0">
              <a:solidFill>
                <a:srgbClr val="BFBFBF"/>
              </a:solidFill>
              <a:latin typeface="Helvetica" pitchFamily="-84" charset="0"/>
              <a:ea typeface="Helvetica" pitchFamily="-84" charset="0"/>
              <a:cs typeface="Helvetica" pitchFamily="-8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1" name="Text Box 4"/>
          <p:cNvSpPr txBox="1">
            <a:spLocks noChangeArrowheads="1"/>
          </p:cNvSpPr>
          <p:nvPr/>
        </p:nvSpPr>
        <p:spPr bwMode="auto">
          <a:xfrm>
            <a:off x="228600" y="884238"/>
            <a:ext cx="7086600" cy="4708525"/>
          </a:xfrm>
          <a:prstGeom prst="rect">
            <a:avLst/>
          </a:prstGeom>
          <a:noFill/>
          <a:ln w="12700">
            <a:noFill/>
            <a:miter lim="800000"/>
            <a:headEnd/>
            <a:tailEnd/>
          </a:ln>
        </p:spPr>
        <p:txBody>
          <a:bodyPr>
            <a:prstTxWarp prst="textNoShape">
              <a:avLst/>
            </a:prstTxWarp>
            <a:spAutoFit/>
          </a:bodyPr>
          <a:lstStyle/>
          <a:p>
            <a:pPr defTabSz="914400" eaLnBrk="0" hangingPunct="0">
              <a:spcBef>
                <a:spcPct val="50000"/>
              </a:spcBef>
              <a:buFontTx/>
              <a:buChar char="•"/>
            </a:pPr>
            <a:r>
              <a:rPr lang="en-US" altLang="ko-KR" sz="2400">
                <a:solidFill>
                  <a:srgbClr val="000000"/>
                </a:solidFill>
                <a:latin typeface="Helvetica" pitchFamily="-84" charset="0"/>
                <a:ea typeface="Helvetica" pitchFamily="-84" charset="0"/>
                <a:cs typeface="Helvetica" pitchFamily="-84" charset="0"/>
              </a:rPr>
              <a:t> Non-linear preferential attachment:  </a:t>
            </a:r>
          </a:p>
          <a:p>
            <a:pPr defTabSz="914400" eaLnBrk="0" hangingPunct="0">
              <a:spcBef>
                <a:spcPct val="50000"/>
              </a:spcBef>
            </a:pPr>
            <a:r>
              <a:rPr lang="en-US" altLang="ko-KR" sz="2400">
                <a:solidFill>
                  <a:srgbClr val="000000"/>
                </a:solidFill>
                <a:latin typeface="Helvetica" pitchFamily="-84" charset="0"/>
                <a:ea typeface="Helvetica" pitchFamily="-84" charset="0"/>
                <a:cs typeface="Helvetica" pitchFamily="-84" charset="0"/>
              </a:rPr>
              <a:t>		</a:t>
            </a:r>
            <a:endParaRPr lang="en-US" altLang="ko-KR" sz="2400" baseline="30000">
              <a:solidFill>
                <a:srgbClr val="CC3300"/>
              </a:solidFill>
              <a:latin typeface="Helvetica" pitchFamily="-84" charset="0"/>
              <a:ea typeface="Helvetica" pitchFamily="-84" charset="0"/>
              <a:cs typeface="Helvetica" pitchFamily="-84" charset="0"/>
              <a:sym typeface="Symbol" pitchFamily="-84" charset="2"/>
            </a:endParaRPr>
          </a:p>
          <a:p>
            <a:pPr defTabSz="914400" eaLnBrk="0" hangingPunct="0">
              <a:spcBef>
                <a:spcPct val="50000"/>
              </a:spcBef>
              <a:buFontTx/>
              <a:buChar char="•"/>
            </a:pPr>
            <a:endParaRPr lang="en-US" altLang="ko-KR" sz="2400" baseline="30000">
              <a:solidFill>
                <a:srgbClr val="CC3300"/>
              </a:solidFill>
              <a:latin typeface="Helvetica" pitchFamily="-84" charset="0"/>
              <a:ea typeface="Helvetica" pitchFamily="-84" charset="0"/>
              <a:cs typeface="Helvetica" pitchFamily="-84" charset="0"/>
              <a:sym typeface="Symbol" pitchFamily="-84" charset="2"/>
            </a:endParaRPr>
          </a:p>
          <a:p>
            <a:pPr defTabSz="914400" eaLnBrk="0" hangingPunct="0">
              <a:spcBef>
                <a:spcPct val="50000"/>
              </a:spcBef>
            </a:pPr>
            <a:r>
              <a:rPr lang="en-US" altLang="ko-KR" sz="2400">
                <a:solidFill>
                  <a:srgbClr val="000000"/>
                </a:solidFill>
                <a:latin typeface="Helvetica" pitchFamily="-84" charset="0"/>
                <a:ea typeface="Helvetica" pitchFamily="-84" charset="0"/>
                <a:cs typeface="Helvetica" pitchFamily="-84" charset="0"/>
                <a:sym typeface="Symbol" pitchFamily="-84" charset="2"/>
              </a:rPr>
              <a:t>  </a:t>
            </a:r>
            <a:r>
              <a:rPr lang="en-US" altLang="ko-KR" sz="2400">
                <a:solidFill>
                  <a:srgbClr val="000000"/>
                </a:solidFill>
                <a:latin typeface="Helvetica" pitchFamily="-84" charset="0"/>
                <a:ea typeface="Helvetica" pitchFamily="-84" charset="0"/>
                <a:cs typeface="Helvetica" pitchFamily="-84" charset="0"/>
                <a:sym typeface="Wingdings" pitchFamily="-84" charset="2"/>
              </a:rPr>
              <a:t> P(k) does not follow a power law </a:t>
            </a:r>
            <a:r>
              <a:rPr lang="en-US" altLang="ko-KR" sz="2400">
                <a:solidFill>
                  <a:srgbClr val="000000"/>
                </a:solidFill>
                <a:latin typeface="Helvetica" pitchFamily="-84" charset="0"/>
                <a:ea typeface="Helvetica" pitchFamily="-84" charset="0"/>
                <a:cs typeface="Helvetica" pitchFamily="-84" charset="0"/>
                <a:sym typeface="Symbol" pitchFamily="-84" charset="2"/>
              </a:rPr>
              <a:t>for 1</a:t>
            </a:r>
          </a:p>
          <a:p>
            <a:pPr defTabSz="914400" eaLnBrk="0" hangingPunct="0">
              <a:spcBef>
                <a:spcPct val="50000"/>
              </a:spcBef>
            </a:pPr>
            <a:r>
              <a:rPr lang="en-US" altLang="ko-KR" sz="2400">
                <a:solidFill>
                  <a:srgbClr val="000000"/>
                </a:solidFill>
                <a:latin typeface="Helvetica" pitchFamily="-84" charset="0"/>
                <a:ea typeface="Helvetica" pitchFamily="-84" charset="0"/>
                <a:cs typeface="Helvetica" pitchFamily="-84" charset="0"/>
                <a:sym typeface="Symbol" pitchFamily="-84" charset="2"/>
              </a:rPr>
              <a:t>  </a:t>
            </a:r>
          </a:p>
          <a:p>
            <a:pPr defTabSz="914400" eaLnBrk="0" hangingPunct="0">
              <a:spcBef>
                <a:spcPct val="50000"/>
              </a:spcBef>
            </a:pPr>
            <a:r>
              <a:rPr lang="en-US" altLang="ko-KR" sz="2400">
                <a:solidFill>
                  <a:srgbClr val="000000"/>
                </a:solidFill>
                <a:latin typeface="Helvetica" pitchFamily="-84" charset="0"/>
                <a:ea typeface="Helvetica" pitchFamily="-84" charset="0"/>
                <a:cs typeface="Helvetica" pitchFamily="-84" charset="0"/>
                <a:sym typeface="Symbol" pitchFamily="-84" charset="2"/>
              </a:rPr>
              <a:t>    &lt;1 : stretch-exponential</a:t>
            </a:r>
          </a:p>
          <a:p>
            <a:pPr defTabSz="914400" eaLnBrk="0" hangingPunct="0">
              <a:spcBef>
                <a:spcPct val="50000"/>
              </a:spcBef>
            </a:pPr>
            <a:r>
              <a:rPr lang="en-US" altLang="ko-KR" sz="2400">
                <a:solidFill>
                  <a:srgbClr val="000000"/>
                </a:solidFill>
                <a:latin typeface="Helvetica" pitchFamily="-84" charset="0"/>
                <a:ea typeface="Helvetica" pitchFamily="-84" charset="0"/>
                <a:cs typeface="Helvetica" pitchFamily="-84" charset="0"/>
                <a:sym typeface="Symbol" pitchFamily="-84" charset="2"/>
              </a:rPr>
              <a:t>    &gt;1 : no-scaling (&gt;2 : “gelation”)</a:t>
            </a:r>
          </a:p>
          <a:p>
            <a:pPr defTabSz="914400" eaLnBrk="0" hangingPunct="0">
              <a:spcBef>
                <a:spcPct val="50000"/>
              </a:spcBef>
            </a:pPr>
            <a:r>
              <a:rPr lang="en-US" altLang="ko-KR" sz="2400" b="1">
                <a:solidFill>
                  <a:srgbClr val="000000"/>
                </a:solidFill>
                <a:latin typeface="Times New Roman" pitchFamily="-84" charset="0"/>
                <a:ea typeface="Gulim" charset="0"/>
                <a:cs typeface="Gulim" charset="0"/>
                <a:sym typeface="Symbol" pitchFamily="-84" charset="2"/>
              </a:rPr>
              <a:t>		          </a:t>
            </a:r>
          </a:p>
          <a:p>
            <a:pPr defTabSz="914400" eaLnBrk="0" hangingPunct="0">
              <a:spcBef>
                <a:spcPct val="50000"/>
              </a:spcBef>
            </a:pPr>
            <a:r>
              <a:rPr lang="en-US" altLang="ko-KR" sz="2400" b="1">
                <a:solidFill>
                  <a:srgbClr val="000000"/>
                </a:solidFill>
                <a:latin typeface="Times New Roman" pitchFamily="-84" charset="0"/>
                <a:ea typeface="Gulim" charset="0"/>
                <a:cs typeface="Gulim" charset="0"/>
                <a:sym typeface="Symbol" pitchFamily="-84" charset="2"/>
              </a:rPr>
              <a:t>		</a:t>
            </a:r>
            <a:endParaRPr lang="en-US" altLang="ko-KR" sz="2000" b="1">
              <a:solidFill>
                <a:srgbClr val="000000"/>
              </a:solidFill>
              <a:latin typeface="Times New Roman" pitchFamily="-84" charset="0"/>
              <a:ea typeface="Gulim" charset="0"/>
              <a:cs typeface="Gulim" charset="0"/>
              <a:sym typeface="Symbol" pitchFamily="-84" charset="2"/>
            </a:endParaRPr>
          </a:p>
        </p:txBody>
      </p:sp>
      <p:graphicFrame>
        <p:nvGraphicFramePr>
          <p:cNvPr id="80898" name="Object 2"/>
          <p:cNvGraphicFramePr>
            <a:graphicFrameLocks noChangeAspect="1"/>
          </p:cNvGraphicFramePr>
          <p:nvPr/>
        </p:nvGraphicFramePr>
        <p:xfrm>
          <a:off x="2209800" y="1287463"/>
          <a:ext cx="1676400" cy="890587"/>
        </p:xfrm>
        <a:graphic>
          <a:graphicData uri="http://schemas.openxmlformats.org/presentationml/2006/ole">
            <mc:AlternateContent xmlns:mc="http://schemas.openxmlformats.org/markup-compatibility/2006">
              <mc:Choice xmlns:v="urn:schemas-microsoft-com:vml" Requires="v">
                <p:oleObj spid="_x0000_s421900" name="Equation" r:id="rId4" imgW="876240" imgH="558720" progId="Equation.3">
                  <p:embed/>
                </p:oleObj>
              </mc:Choice>
              <mc:Fallback>
                <p:oleObj name="Equation" r:id="rId4" imgW="876240" imgH="55872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1287463"/>
                        <a:ext cx="1676400" cy="890587"/>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0902" name="Text Box 11"/>
          <p:cNvSpPr txBox="1">
            <a:spLocks noChangeArrowheads="1"/>
          </p:cNvSpPr>
          <p:nvPr/>
        </p:nvSpPr>
        <p:spPr bwMode="auto">
          <a:xfrm>
            <a:off x="330200" y="5100638"/>
            <a:ext cx="7696200" cy="277812"/>
          </a:xfrm>
          <a:prstGeom prst="rect">
            <a:avLst/>
          </a:prstGeom>
          <a:noFill/>
          <a:ln w="9525">
            <a:noFill/>
            <a:miter lim="800000"/>
            <a:headEnd/>
            <a:tailEnd/>
          </a:ln>
        </p:spPr>
        <p:txBody>
          <a:bodyPr>
            <a:prstTxWarp prst="textNoShape">
              <a:avLst/>
            </a:prstTxWarp>
            <a:spAutoFit/>
          </a:bodyPr>
          <a:lstStyle/>
          <a:p>
            <a:r>
              <a:rPr lang="en-US" sz="1200">
                <a:solidFill>
                  <a:srgbClr val="000000"/>
                </a:solidFill>
                <a:latin typeface="Helvetica" pitchFamily="-84" charset="0"/>
                <a:ea typeface="Helvetica" pitchFamily="-84" charset="0"/>
                <a:cs typeface="Helvetica" pitchFamily="-84" charset="0"/>
              </a:rPr>
              <a:t>P. Krapivsky, S. Redner, F. Leyvraz, Phys. Rev. Lett. 85, 4629 (2000)</a:t>
            </a:r>
          </a:p>
        </p:txBody>
      </p:sp>
      <p:graphicFrame>
        <p:nvGraphicFramePr>
          <p:cNvPr id="80899" name="Object 30"/>
          <p:cNvGraphicFramePr>
            <a:graphicFrameLocks noChangeAspect="1"/>
          </p:cNvGraphicFramePr>
          <p:nvPr/>
        </p:nvGraphicFramePr>
        <p:xfrm>
          <a:off x="4368800" y="3433763"/>
          <a:ext cx="2755900" cy="522287"/>
        </p:xfrm>
        <a:graphic>
          <a:graphicData uri="http://schemas.openxmlformats.org/presentationml/2006/ole">
            <mc:AlternateContent xmlns:mc="http://schemas.openxmlformats.org/markup-compatibility/2006">
              <mc:Choice xmlns:v="urn:schemas-microsoft-com:vml" Requires="v">
                <p:oleObj spid="_x0000_s421901" name="Equation" r:id="rId6" imgW="1498320" imgH="241200" progId="Equation.3">
                  <p:embed/>
                </p:oleObj>
              </mc:Choice>
              <mc:Fallback>
                <p:oleObj name="Equation" r:id="rId6" imgW="1498320" imgH="241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68800" y="3433763"/>
                        <a:ext cx="2755900" cy="522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0904" name="Subtitle 2"/>
          <p:cNvSpPr txBox="1">
            <a:spLocks/>
          </p:cNvSpPr>
          <p:nvPr/>
        </p:nvSpPr>
        <p:spPr bwMode="auto">
          <a:xfrm>
            <a:off x="0" y="152400"/>
            <a:ext cx="9144000" cy="419100"/>
          </a:xfrm>
          <a:prstGeom prst="rect">
            <a:avLst/>
          </a:prstGeom>
          <a:solidFill>
            <a:srgbClr val="FF0000"/>
          </a:solidFill>
          <a:ln w="9525">
            <a:noFill/>
            <a:miter lim="800000"/>
            <a:headEnd/>
            <a:tailEnd/>
          </a:ln>
        </p:spPr>
        <p:txBody>
          <a:bodyPr>
            <a:prstTxWarp prst="textNoShape">
              <a:avLst/>
            </a:prstTxWarp>
          </a:bodyPr>
          <a:lstStyle/>
          <a:p>
            <a:pPr>
              <a:spcBef>
                <a:spcPct val="20000"/>
              </a:spcBef>
            </a:pPr>
            <a:r>
              <a:rPr lang="en-US" sz="2000" b="1" dirty="0">
                <a:solidFill>
                  <a:schemeClr val="bg1"/>
                </a:solidFill>
                <a:latin typeface="Helvetica" pitchFamily="-84" charset="0"/>
                <a:ea typeface="Helvetica" pitchFamily="-84" charset="0"/>
                <a:cs typeface="Helvetica" pitchFamily="-84" charset="0"/>
              </a:rPr>
              <a:t>NONLINEAR PREFERENTIAL </a:t>
            </a:r>
            <a:r>
              <a:rPr lang="en-US" sz="2000" b="1" dirty="0" smtClean="0">
                <a:solidFill>
                  <a:schemeClr val="bg1"/>
                </a:solidFill>
                <a:latin typeface="Helvetica" pitchFamily="-84" charset="0"/>
                <a:ea typeface="Helvetica" pitchFamily="-84" charset="0"/>
                <a:cs typeface="Helvetica" pitchFamily="-84" charset="0"/>
              </a:rPr>
              <a:t>ATTACHMENT: MORE MODELS</a:t>
            </a:r>
            <a:endParaRPr lang="en-US" sz="2000" b="1" dirty="0">
              <a:solidFill>
                <a:schemeClr val="bg1"/>
              </a:solidFill>
              <a:latin typeface="Helvetica" pitchFamily="-84" charset="0"/>
              <a:ea typeface="Helvetica" pitchFamily="-84" charset="0"/>
              <a:cs typeface="Helvetica" pitchFamily="-84" charset="0"/>
            </a:endParaRPr>
          </a:p>
        </p:txBody>
      </p:sp>
      <p:sp>
        <p:nvSpPr>
          <p:cNvPr id="9" name="TextBox 3"/>
          <p:cNvSpPr txBox="1">
            <a:spLocks noChangeArrowheads="1"/>
          </p:cNvSpPr>
          <p:nvPr/>
        </p:nvSpPr>
        <p:spPr bwMode="auto">
          <a:xfrm>
            <a:off x="5638800" y="5400675"/>
            <a:ext cx="3429000" cy="230188"/>
          </a:xfrm>
          <a:prstGeom prst="rect">
            <a:avLst/>
          </a:prstGeom>
          <a:noFill/>
          <a:ln w="9525">
            <a:noFill/>
            <a:miter lim="800000"/>
            <a:headEnd/>
            <a:tailEnd/>
          </a:ln>
        </p:spPr>
        <p:txBody>
          <a:bodyPr>
            <a:prstTxWarp prst="textNoShape">
              <a:avLst/>
            </a:prstTxWarp>
            <a:spAutoFit/>
          </a:bodyPr>
          <a:lstStyle/>
          <a:p>
            <a:pPr algn="r"/>
            <a:r>
              <a:rPr lang="en-US" sz="900" b="1" dirty="0">
                <a:solidFill>
                  <a:srgbClr val="BFBFBF"/>
                </a:solidFill>
                <a:latin typeface="Helvetica" pitchFamily="-84" charset="0"/>
                <a:ea typeface="Helvetica" pitchFamily="-84" charset="0"/>
                <a:cs typeface="Helvetica" pitchFamily="-84" charset="0"/>
              </a:rPr>
              <a:t>Network Science: Evolving Network Models </a:t>
            </a:r>
            <a:r>
              <a:rPr lang="en-US" sz="600" i="1" dirty="0" smtClean="0">
                <a:solidFill>
                  <a:srgbClr val="BFBFBF"/>
                </a:solidFill>
                <a:latin typeface="Helvetica" pitchFamily="-84" charset="0"/>
                <a:ea typeface="Helvetica" pitchFamily="-84" charset="0"/>
                <a:cs typeface="Helvetica" pitchFamily="-84" charset="0"/>
              </a:rPr>
              <a:t> </a:t>
            </a:r>
            <a:endParaRPr lang="en-US" sz="600" i="1" dirty="0">
              <a:solidFill>
                <a:srgbClr val="BFBFBF"/>
              </a:solidFill>
              <a:latin typeface="Helvetica" pitchFamily="-84" charset="0"/>
              <a:ea typeface="Helvetica" pitchFamily="-84" charset="0"/>
              <a:cs typeface="Helvetica" pitchFamily="-8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Text Box 28"/>
          <p:cNvSpPr txBox="1">
            <a:spLocks noChangeArrowheads="1"/>
          </p:cNvSpPr>
          <p:nvPr/>
        </p:nvSpPr>
        <p:spPr bwMode="auto">
          <a:xfrm>
            <a:off x="542925" y="2925763"/>
            <a:ext cx="7010400" cy="393700"/>
          </a:xfrm>
          <a:prstGeom prst="rect">
            <a:avLst/>
          </a:prstGeom>
          <a:noFill/>
          <a:ln w="9525">
            <a:noFill/>
            <a:miter lim="800000"/>
            <a:headEnd/>
            <a:tailEnd/>
          </a:ln>
        </p:spPr>
        <p:txBody>
          <a:bodyPr>
            <a:prstTxWarp prst="textNoShape">
              <a:avLst/>
            </a:prstTxWarp>
            <a:spAutoFit/>
          </a:bodyPr>
          <a:lstStyle/>
          <a:p>
            <a:pPr marL="457200" indent="-457200">
              <a:lnSpc>
                <a:spcPct val="110000"/>
              </a:lnSpc>
            </a:pPr>
            <a:r>
              <a:rPr lang="en-US">
                <a:latin typeface="Helvetica" pitchFamily="-84" charset="0"/>
                <a:ea typeface="Helvetica" pitchFamily="-84" charset="0"/>
                <a:cs typeface="Helvetica" pitchFamily="-84" charset="0"/>
              </a:rPr>
              <a:t>Initial attractiveness shifts the degree exponent:</a:t>
            </a:r>
          </a:p>
        </p:txBody>
      </p:sp>
      <p:sp>
        <p:nvSpPr>
          <p:cNvPr id="81925" name="Text Box 3"/>
          <p:cNvSpPr txBox="1">
            <a:spLocks noChangeArrowheads="1"/>
          </p:cNvSpPr>
          <p:nvPr/>
        </p:nvSpPr>
        <p:spPr bwMode="auto">
          <a:xfrm>
            <a:off x="542925" y="2390775"/>
            <a:ext cx="3048000" cy="523875"/>
          </a:xfrm>
          <a:prstGeom prst="rect">
            <a:avLst/>
          </a:prstGeom>
          <a:noFill/>
          <a:ln w="9525">
            <a:noFill/>
            <a:miter lim="800000"/>
            <a:headEnd/>
            <a:tailEnd/>
          </a:ln>
        </p:spPr>
        <p:txBody>
          <a:bodyPr>
            <a:prstTxWarp prst="textNoShape">
              <a:avLst/>
            </a:prstTxWarp>
            <a:spAutoFit/>
          </a:bodyPr>
          <a:lstStyle/>
          <a:p>
            <a:pPr>
              <a:lnSpc>
                <a:spcPct val="120000"/>
              </a:lnSpc>
            </a:pPr>
            <a:r>
              <a:rPr lang="en-US" sz="2400" b="1" i="1">
                <a:latin typeface="Helvetica" pitchFamily="-84" charset="0"/>
                <a:ea typeface="Helvetica" pitchFamily="-84" charset="0"/>
                <a:cs typeface="Helvetica" pitchFamily="-84" charset="0"/>
              </a:rPr>
              <a:t>A</a:t>
            </a:r>
            <a:r>
              <a:rPr lang="en-US" i="1">
                <a:latin typeface="Helvetica" pitchFamily="-84" charset="0"/>
                <a:ea typeface="Helvetica" pitchFamily="-84" charset="0"/>
                <a:cs typeface="Helvetica" pitchFamily="-84" charset="0"/>
              </a:rPr>
              <a:t> </a:t>
            </a:r>
            <a:r>
              <a:rPr lang="en-US">
                <a:latin typeface="Helvetica" pitchFamily="-84" charset="0"/>
                <a:ea typeface="Helvetica" pitchFamily="-84" charset="0"/>
                <a:cs typeface="Helvetica" pitchFamily="-84" charset="0"/>
              </a:rPr>
              <a:t>- initial attractiveness</a:t>
            </a:r>
          </a:p>
        </p:txBody>
      </p:sp>
      <p:graphicFrame>
        <p:nvGraphicFramePr>
          <p:cNvPr id="81922" name="Object 13"/>
          <p:cNvGraphicFramePr>
            <a:graphicFrameLocks noChangeAspect="1"/>
          </p:cNvGraphicFramePr>
          <p:nvPr/>
        </p:nvGraphicFramePr>
        <p:xfrm>
          <a:off x="593725" y="3551238"/>
          <a:ext cx="1438275" cy="649287"/>
        </p:xfrm>
        <a:graphic>
          <a:graphicData uri="http://schemas.openxmlformats.org/presentationml/2006/ole">
            <mc:AlternateContent xmlns:mc="http://schemas.openxmlformats.org/markup-compatibility/2006">
              <mc:Choice xmlns:v="urn:schemas-microsoft-com:vml" Requires="v">
                <p:oleObj spid="_x0000_s422924" name="Equation" r:id="rId4" imgW="749160" imgH="406080" progId="Equation.3">
                  <p:embed/>
                </p:oleObj>
              </mc:Choice>
              <mc:Fallback>
                <p:oleObj name="Equation" r:id="rId4" imgW="749160" imgH="4060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725" y="3551238"/>
                        <a:ext cx="1438275" cy="649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23" name="Object 27"/>
          <p:cNvGraphicFramePr>
            <a:graphicFrameLocks noChangeAspect="1"/>
          </p:cNvGraphicFramePr>
          <p:nvPr/>
        </p:nvGraphicFramePr>
        <p:xfrm>
          <a:off x="542925" y="1787525"/>
          <a:ext cx="2911475" cy="411163"/>
        </p:xfrm>
        <a:graphic>
          <a:graphicData uri="http://schemas.openxmlformats.org/presentationml/2006/ole">
            <mc:AlternateContent xmlns:mc="http://schemas.openxmlformats.org/markup-compatibility/2006">
              <mc:Choice xmlns:v="urn:schemas-microsoft-com:vml" Requires="v">
                <p:oleObj spid="_x0000_s422925" name="Equation" r:id="rId6" imgW="1346040" imgH="228600" progId="Equation.3">
                  <p:embed/>
                </p:oleObj>
              </mc:Choice>
              <mc:Fallback>
                <p:oleObj name="Equation" r:id="rId6" imgW="1346040" imgH="228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925" y="1787525"/>
                        <a:ext cx="2911475" cy="411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1926" name="Text Box 29"/>
          <p:cNvSpPr txBox="1">
            <a:spLocks noChangeArrowheads="1"/>
          </p:cNvSpPr>
          <p:nvPr/>
        </p:nvSpPr>
        <p:spPr bwMode="auto">
          <a:xfrm>
            <a:off x="279400" y="5157788"/>
            <a:ext cx="7696200" cy="276225"/>
          </a:xfrm>
          <a:prstGeom prst="rect">
            <a:avLst/>
          </a:prstGeom>
          <a:noFill/>
          <a:ln w="9525">
            <a:noFill/>
            <a:miter lim="800000"/>
            <a:headEnd/>
            <a:tailEnd/>
          </a:ln>
        </p:spPr>
        <p:txBody>
          <a:bodyPr>
            <a:prstTxWarp prst="textNoShape">
              <a:avLst/>
            </a:prstTxWarp>
            <a:spAutoFit/>
          </a:bodyPr>
          <a:lstStyle/>
          <a:p>
            <a:r>
              <a:rPr lang="en-US" sz="1200">
                <a:latin typeface="Helvetica" pitchFamily="-84" charset="0"/>
                <a:ea typeface="Helvetica" pitchFamily="-84" charset="0"/>
                <a:cs typeface="Helvetica" pitchFamily="-84" charset="0"/>
              </a:rPr>
              <a:t>Dorogovtsev, Mendes, Samukhin, Phys. Rev. Lett. 85, 4633 (2000)</a:t>
            </a:r>
          </a:p>
        </p:txBody>
      </p:sp>
      <p:sp>
        <p:nvSpPr>
          <p:cNvPr id="81927" name="TextBox 10"/>
          <p:cNvSpPr txBox="1">
            <a:spLocks noChangeArrowheads="1"/>
          </p:cNvSpPr>
          <p:nvPr/>
        </p:nvSpPr>
        <p:spPr bwMode="auto">
          <a:xfrm>
            <a:off x="454025" y="895350"/>
            <a:ext cx="5887549" cy="646331"/>
          </a:xfrm>
          <a:prstGeom prst="rect">
            <a:avLst/>
          </a:prstGeom>
          <a:noFill/>
          <a:ln w="9525">
            <a:noFill/>
            <a:miter lim="800000"/>
            <a:headEnd/>
            <a:tailEnd/>
          </a:ln>
        </p:spPr>
        <p:txBody>
          <a:bodyPr wrap="none">
            <a:prstTxWarp prst="textNoShape">
              <a:avLst/>
            </a:prstTxWarp>
            <a:spAutoFit/>
          </a:bodyPr>
          <a:lstStyle/>
          <a:p>
            <a:r>
              <a:rPr lang="hu-HU" dirty="0" smtClean="0">
                <a:latin typeface="Helvetica" pitchFamily="-84" charset="0"/>
                <a:ea typeface="Helvetica" pitchFamily="-84" charset="0"/>
                <a:cs typeface="Helvetica" pitchFamily="-84" charset="0"/>
              </a:rPr>
              <a:t>BA model: </a:t>
            </a:r>
            <a:r>
              <a:rPr lang="hu-HU" i="1" dirty="0" smtClean="0">
                <a:latin typeface="Helvetica" pitchFamily="-84" charset="0"/>
                <a:ea typeface="Helvetica" pitchFamily="-84" charset="0"/>
                <a:cs typeface="Helvetica" pitchFamily="-84" charset="0"/>
              </a:rPr>
              <a:t>k</a:t>
            </a:r>
            <a:r>
              <a:rPr lang="hu-HU" i="1" dirty="0">
                <a:latin typeface="Helvetica" pitchFamily="-84" charset="0"/>
                <a:ea typeface="Helvetica" pitchFamily="-84" charset="0"/>
                <a:cs typeface="Helvetica" pitchFamily="-84" charset="0"/>
              </a:rPr>
              <a:t>=0</a:t>
            </a:r>
            <a:r>
              <a:rPr lang="hu-HU" dirty="0">
                <a:latin typeface="Helvetica" pitchFamily="-84" charset="0"/>
                <a:ea typeface="Helvetica" pitchFamily="-84" charset="0"/>
                <a:cs typeface="Helvetica" pitchFamily="-84" charset="0"/>
              </a:rPr>
              <a:t> nodes cannot aquire links, as </a:t>
            </a:r>
            <a:r>
              <a:rPr lang="hu-HU" i="1" dirty="0">
                <a:latin typeface="Helvetica" pitchFamily="-84" charset="0"/>
                <a:ea typeface="Helvetica" pitchFamily="-84" charset="0"/>
                <a:cs typeface="Helvetica" pitchFamily="-84" charset="0"/>
              </a:rPr>
              <a:t>Π(k=0)=0</a:t>
            </a:r>
          </a:p>
          <a:p>
            <a:r>
              <a:rPr lang="hu-HU" dirty="0">
                <a:latin typeface="Helvetica" pitchFamily="-84" charset="0"/>
                <a:ea typeface="Helvetica" pitchFamily="-84" charset="0"/>
                <a:cs typeface="Helvetica" pitchFamily="-84" charset="0"/>
              </a:rPr>
              <a:t>(the probability that a new node will attach to it is zero)</a:t>
            </a:r>
          </a:p>
        </p:txBody>
      </p:sp>
      <p:sp>
        <p:nvSpPr>
          <p:cNvPr id="81928" name="TextBox 11"/>
          <p:cNvSpPr txBox="1">
            <a:spLocks noChangeArrowheads="1"/>
          </p:cNvSpPr>
          <p:nvPr/>
        </p:nvSpPr>
        <p:spPr bwMode="auto">
          <a:xfrm>
            <a:off x="542925" y="4418013"/>
            <a:ext cx="8524875" cy="646112"/>
          </a:xfrm>
          <a:prstGeom prst="rect">
            <a:avLst/>
          </a:prstGeom>
          <a:noFill/>
          <a:ln w="9525">
            <a:noFill/>
            <a:miter lim="800000"/>
            <a:headEnd/>
            <a:tailEnd/>
          </a:ln>
        </p:spPr>
        <p:txBody>
          <a:bodyPr>
            <a:prstTxWarp prst="textNoShape">
              <a:avLst/>
            </a:prstTxWarp>
            <a:spAutoFit/>
          </a:bodyPr>
          <a:lstStyle/>
          <a:p>
            <a:r>
              <a:rPr lang="hu-HU">
                <a:latin typeface="Helvetica" pitchFamily="-84" charset="0"/>
                <a:ea typeface="Helvetica" pitchFamily="-84" charset="0"/>
                <a:cs typeface="Helvetica" pitchFamily="-84" charset="0"/>
              </a:rPr>
              <a:t>Note: the parameter A can be measured from real data, being the rate at which k=0 nodes acquire links, i.e. Π(k=0)=A</a:t>
            </a:r>
          </a:p>
        </p:txBody>
      </p:sp>
      <p:sp>
        <p:nvSpPr>
          <p:cNvPr id="81930" name="Subtitle 2"/>
          <p:cNvSpPr txBox="1">
            <a:spLocks/>
          </p:cNvSpPr>
          <p:nvPr/>
        </p:nvSpPr>
        <p:spPr bwMode="auto">
          <a:xfrm>
            <a:off x="0" y="152400"/>
            <a:ext cx="9144000" cy="419100"/>
          </a:xfrm>
          <a:prstGeom prst="rect">
            <a:avLst/>
          </a:prstGeom>
          <a:solidFill>
            <a:srgbClr val="FF0000"/>
          </a:solidFill>
          <a:ln w="9525">
            <a:noFill/>
            <a:miter lim="800000"/>
            <a:headEnd/>
            <a:tailEnd/>
          </a:ln>
        </p:spPr>
        <p:txBody>
          <a:bodyPr>
            <a:prstTxWarp prst="textNoShape">
              <a:avLst/>
            </a:prstTxWarp>
          </a:bodyPr>
          <a:lstStyle/>
          <a:p>
            <a:pPr>
              <a:spcBef>
                <a:spcPct val="20000"/>
              </a:spcBef>
            </a:pPr>
            <a:r>
              <a:rPr lang="en-US" sz="2000" b="1">
                <a:solidFill>
                  <a:schemeClr val="bg1"/>
                </a:solidFill>
                <a:latin typeface="Helvetica" pitchFamily="-84" charset="0"/>
                <a:ea typeface="Helvetica" pitchFamily="-84" charset="0"/>
                <a:cs typeface="Helvetica" pitchFamily="-84" charset="0"/>
              </a:rPr>
              <a:t>INITIAL ATTRACTIVENESS</a:t>
            </a:r>
          </a:p>
        </p:txBody>
      </p:sp>
      <p:sp>
        <p:nvSpPr>
          <p:cNvPr id="11" name="TextBox 3"/>
          <p:cNvSpPr txBox="1">
            <a:spLocks noChangeArrowheads="1"/>
          </p:cNvSpPr>
          <p:nvPr/>
        </p:nvSpPr>
        <p:spPr bwMode="auto">
          <a:xfrm>
            <a:off x="5638800" y="5400675"/>
            <a:ext cx="3429000" cy="230188"/>
          </a:xfrm>
          <a:prstGeom prst="rect">
            <a:avLst/>
          </a:prstGeom>
          <a:noFill/>
          <a:ln w="9525">
            <a:noFill/>
            <a:miter lim="800000"/>
            <a:headEnd/>
            <a:tailEnd/>
          </a:ln>
        </p:spPr>
        <p:txBody>
          <a:bodyPr>
            <a:prstTxWarp prst="textNoShape">
              <a:avLst/>
            </a:prstTxWarp>
            <a:spAutoFit/>
          </a:bodyPr>
          <a:lstStyle/>
          <a:p>
            <a:pPr algn="r"/>
            <a:r>
              <a:rPr lang="en-US" sz="900" b="1" dirty="0">
                <a:solidFill>
                  <a:srgbClr val="BFBFBF"/>
                </a:solidFill>
                <a:latin typeface="Helvetica" pitchFamily="-84" charset="0"/>
                <a:ea typeface="Helvetica" pitchFamily="-84" charset="0"/>
                <a:cs typeface="Helvetica" pitchFamily="-84" charset="0"/>
              </a:rPr>
              <a:t>Network Science: Evolving Network Models </a:t>
            </a:r>
            <a:r>
              <a:rPr lang="en-US" sz="600" i="1" dirty="0" smtClean="0">
                <a:solidFill>
                  <a:srgbClr val="BFBFBF"/>
                </a:solidFill>
                <a:latin typeface="Helvetica" pitchFamily="-84" charset="0"/>
                <a:ea typeface="Helvetica" pitchFamily="-84" charset="0"/>
                <a:cs typeface="Helvetica" pitchFamily="-84" charset="0"/>
              </a:rPr>
              <a:t> </a:t>
            </a:r>
            <a:endParaRPr lang="en-US" sz="600" i="1" dirty="0">
              <a:solidFill>
                <a:srgbClr val="BFBFBF"/>
              </a:solidFill>
              <a:latin typeface="Helvetica" pitchFamily="-84" charset="0"/>
              <a:ea typeface="Helvetica" pitchFamily="-84" charset="0"/>
              <a:cs typeface="Helvetica" pitchFamily="-8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946" name="Object 5"/>
          <p:cNvGraphicFramePr>
            <a:graphicFrameLocks noChangeAspect="1"/>
          </p:cNvGraphicFramePr>
          <p:nvPr/>
        </p:nvGraphicFramePr>
        <p:xfrm>
          <a:off x="3352800" y="3810000"/>
          <a:ext cx="2286000" cy="371475"/>
        </p:xfrm>
        <a:graphic>
          <a:graphicData uri="http://schemas.openxmlformats.org/presentationml/2006/ole">
            <mc:AlternateContent xmlns:mc="http://schemas.openxmlformats.org/markup-compatibility/2006">
              <mc:Choice xmlns:v="urn:schemas-microsoft-com:vml" Requires="v">
                <p:oleObj spid="_x0000_s423953" name="Equation" r:id="rId4" imgW="1231560" imgH="241200" progId="Equation.3">
                  <p:embed/>
                </p:oleObj>
              </mc:Choice>
              <mc:Fallback>
                <p:oleObj name="Equation" r:id="rId4" imgW="1231560" imgH="241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3810000"/>
                        <a:ext cx="2286000" cy="37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2947" name="Object 6"/>
          <p:cNvGraphicFramePr>
            <a:graphicFrameLocks noChangeAspect="1"/>
          </p:cNvGraphicFramePr>
          <p:nvPr/>
        </p:nvGraphicFramePr>
        <p:xfrm>
          <a:off x="4657725" y="3481388"/>
          <a:ext cx="223838" cy="352425"/>
        </p:xfrm>
        <a:graphic>
          <a:graphicData uri="http://schemas.openxmlformats.org/presentationml/2006/ole">
            <mc:AlternateContent xmlns:mc="http://schemas.openxmlformats.org/markup-compatibility/2006">
              <mc:Choice xmlns:v="urn:schemas-microsoft-com:vml" Requires="v">
                <p:oleObj spid="_x0000_s423954" name="Equation" r:id="rId6" imgW="114120" imgH="215640" progId="Equation.3">
                  <p:embed/>
                </p:oleObj>
              </mc:Choice>
              <mc:Fallback>
                <p:oleObj name="Equation" r:id="rId6" imgW="114120" imgH="2156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57725" y="3481388"/>
                        <a:ext cx="223838" cy="35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949" name="Text Box 7"/>
          <p:cNvSpPr txBox="1">
            <a:spLocks noChangeArrowheads="1"/>
          </p:cNvSpPr>
          <p:nvPr/>
        </p:nvSpPr>
        <p:spPr bwMode="auto">
          <a:xfrm>
            <a:off x="393700" y="1103313"/>
            <a:ext cx="4264025" cy="415925"/>
          </a:xfrm>
          <a:prstGeom prst="rect">
            <a:avLst/>
          </a:prstGeom>
          <a:noFill/>
          <a:ln w="9525">
            <a:noFill/>
            <a:miter lim="800000"/>
            <a:headEnd/>
            <a:tailEnd/>
          </a:ln>
        </p:spPr>
        <p:txBody>
          <a:bodyPr>
            <a:prstTxWarp prst="textNoShape">
              <a:avLst/>
            </a:prstTxWarp>
            <a:spAutoFit/>
          </a:bodyPr>
          <a:lstStyle/>
          <a:p>
            <a:pPr>
              <a:lnSpc>
                <a:spcPct val="120000"/>
              </a:lnSpc>
              <a:buFontTx/>
              <a:buChar char="•"/>
            </a:pPr>
            <a:r>
              <a:rPr lang="en-US">
                <a:latin typeface="Helvetica" pitchFamily="-84" charset="0"/>
                <a:ea typeface="Helvetica" pitchFamily="-84" charset="0"/>
                <a:cs typeface="Helvetica" pitchFamily="-84" charset="0"/>
              </a:rPr>
              <a:t> Finite lifetime to acquire new edges</a:t>
            </a:r>
            <a:endParaRPr lang="en-US" sz="2400">
              <a:latin typeface="Helvetica" pitchFamily="-84" charset="0"/>
              <a:ea typeface="Helvetica" pitchFamily="-84" charset="0"/>
              <a:cs typeface="Helvetica" pitchFamily="-84" charset="0"/>
            </a:endParaRPr>
          </a:p>
        </p:txBody>
      </p:sp>
      <p:pic>
        <p:nvPicPr>
          <p:cNvPr id="82950" name="Picture 15" descr="aging"/>
          <p:cNvPicPr>
            <a:picLocks noChangeAspect="1" noChangeArrowheads="1"/>
          </p:cNvPicPr>
          <p:nvPr/>
        </p:nvPicPr>
        <p:blipFill>
          <a:blip r:embed="rId8"/>
          <a:srcRect/>
          <a:stretch>
            <a:fillRect/>
          </a:stretch>
        </p:blipFill>
        <p:spPr bwMode="auto">
          <a:xfrm>
            <a:off x="5129213" y="1014413"/>
            <a:ext cx="3352800" cy="2224087"/>
          </a:xfrm>
          <a:prstGeom prst="rect">
            <a:avLst/>
          </a:prstGeom>
          <a:noFill/>
          <a:ln w="9525">
            <a:noFill/>
            <a:miter lim="800000"/>
            <a:headEnd/>
            <a:tailEnd/>
          </a:ln>
        </p:spPr>
      </p:pic>
      <p:sp>
        <p:nvSpPr>
          <p:cNvPr id="82951" name="Text Box 16"/>
          <p:cNvSpPr txBox="1">
            <a:spLocks noChangeArrowheads="1"/>
          </p:cNvSpPr>
          <p:nvPr/>
        </p:nvSpPr>
        <p:spPr bwMode="auto">
          <a:xfrm>
            <a:off x="393700" y="3773488"/>
            <a:ext cx="5638800" cy="414337"/>
          </a:xfrm>
          <a:prstGeom prst="rect">
            <a:avLst/>
          </a:prstGeom>
          <a:noFill/>
          <a:ln w="9525">
            <a:noFill/>
            <a:miter lim="800000"/>
            <a:headEnd/>
            <a:tailEnd/>
          </a:ln>
        </p:spPr>
        <p:txBody>
          <a:bodyPr>
            <a:prstTxWarp prst="textNoShape">
              <a:avLst/>
            </a:prstTxWarp>
            <a:spAutoFit/>
          </a:bodyPr>
          <a:lstStyle/>
          <a:p>
            <a:pPr>
              <a:lnSpc>
                <a:spcPct val="120000"/>
              </a:lnSpc>
              <a:buFontTx/>
              <a:buChar char="•"/>
            </a:pPr>
            <a:r>
              <a:rPr lang="en-US">
                <a:latin typeface="Helvetica" pitchFamily="-84" charset="0"/>
                <a:ea typeface="Helvetica" pitchFamily="-84" charset="0"/>
                <a:cs typeface="Helvetica" pitchFamily="-84" charset="0"/>
              </a:rPr>
              <a:t> Gradual aging: </a:t>
            </a:r>
          </a:p>
        </p:txBody>
      </p:sp>
      <p:graphicFrame>
        <p:nvGraphicFramePr>
          <p:cNvPr id="82948" name="Object 17"/>
          <p:cNvGraphicFramePr>
            <a:graphicFrameLocks noChangeAspect="1"/>
          </p:cNvGraphicFramePr>
          <p:nvPr/>
        </p:nvGraphicFramePr>
        <p:xfrm>
          <a:off x="3386138" y="4318000"/>
          <a:ext cx="2289175" cy="314325"/>
        </p:xfrm>
        <a:graphic>
          <a:graphicData uri="http://schemas.openxmlformats.org/presentationml/2006/ole">
            <mc:AlternateContent xmlns:mc="http://schemas.openxmlformats.org/markup-compatibility/2006">
              <mc:Choice xmlns:v="urn:schemas-microsoft-com:vml" Requires="v">
                <p:oleObj spid="_x0000_s423955" name="Equation" r:id="rId9" imgW="1231560" imgH="203040" progId="Equation.3">
                  <p:embed/>
                </p:oleObj>
              </mc:Choice>
              <mc:Fallback>
                <p:oleObj name="Equation" r:id="rId9" imgW="1231560" imgH="2030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86138" y="4318000"/>
                        <a:ext cx="2289175" cy="314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952" name="Text Box 18"/>
          <p:cNvSpPr txBox="1">
            <a:spLocks noChangeArrowheads="1"/>
          </p:cNvSpPr>
          <p:nvPr/>
        </p:nvSpPr>
        <p:spPr bwMode="auto">
          <a:xfrm>
            <a:off x="393700" y="4872038"/>
            <a:ext cx="4903788" cy="277812"/>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latin typeface="Helvetica" pitchFamily="-84" charset="0"/>
                <a:ea typeface="Helvetica" pitchFamily="-84" charset="0"/>
                <a:cs typeface="Helvetica" pitchFamily="-84" charset="0"/>
              </a:rPr>
              <a:t>S. N. Dorogovtsev and J. F. F. Mendes, Phys. Rev. E 62, 1842 (2000) </a:t>
            </a:r>
          </a:p>
        </p:txBody>
      </p:sp>
      <p:sp>
        <p:nvSpPr>
          <p:cNvPr id="82953" name="Text Box 11"/>
          <p:cNvSpPr txBox="1">
            <a:spLocks noChangeArrowheads="1"/>
          </p:cNvSpPr>
          <p:nvPr/>
        </p:nvSpPr>
        <p:spPr bwMode="auto">
          <a:xfrm>
            <a:off x="393700" y="1765300"/>
            <a:ext cx="3284538" cy="276225"/>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latin typeface="Helvetica" pitchFamily="-84" charset="0"/>
                <a:ea typeface="Helvetica" pitchFamily="-84" charset="0"/>
                <a:cs typeface="Helvetica" pitchFamily="-84" charset="0"/>
              </a:rPr>
              <a:t>L. A. N. Amaral et al., PNAS 97, 11149 (2000)</a:t>
            </a:r>
          </a:p>
        </p:txBody>
      </p:sp>
      <p:sp>
        <p:nvSpPr>
          <p:cNvPr id="82955" name="Subtitle 2"/>
          <p:cNvSpPr txBox="1">
            <a:spLocks/>
          </p:cNvSpPr>
          <p:nvPr/>
        </p:nvSpPr>
        <p:spPr bwMode="auto">
          <a:xfrm>
            <a:off x="0" y="152400"/>
            <a:ext cx="9144000" cy="419100"/>
          </a:xfrm>
          <a:prstGeom prst="rect">
            <a:avLst/>
          </a:prstGeom>
          <a:solidFill>
            <a:srgbClr val="FF0000"/>
          </a:solidFill>
          <a:ln w="9525">
            <a:noFill/>
            <a:miter lim="800000"/>
            <a:headEnd/>
            <a:tailEnd/>
          </a:ln>
        </p:spPr>
        <p:txBody>
          <a:bodyPr>
            <a:prstTxWarp prst="textNoShape">
              <a:avLst/>
            </a:prstTxWarp>
          </a:bodyPr>
          <a:lstStyle/>
          <a:p>
            <a:pPr>
              <a:spcBef>
                <a:spcPct val="20000"/>
              </a:spcBef>
            </a:pPr>
            <a:r>
              <a:rPr lang="en-US" sz="2000" b="1">
                <a:solidFill>
                  <a:schemeClr val="bg1"/>
                </a:solidFill>
                <a:latin typeface="Helvetica" pitchFamily="-84" charset="0"/>
                <a:ea typeface="Helvetica" pitchFamily="-84" charset="0"/>
                <a:cs typeface="Helvetica" pitchFamily="-84" charset="0"/>
              </a:rPr>
              <a:t>GROWTH CONSTRAINTS AND AGING CAUSE CUTOFFS</a:t>
            </a:r>
          </a:p>
        </p:txBody>
      </p:sp>
      <p:sp>
        <p:nvSpPr>
          <p:cNvPr id="12" name="TextBox 3"/>
          <p:cNvSpPr txBox="1">
            <a:spLocks noChangeArrowheads="1"/>
          </p:cNvSpPr>
          <p:nvPr/>
        </p:nvSpPr>
        <p:spPr bwMode="auto">
          <a:xfrm>
            <a:off x="5638800" y="5400675"/>
            <a:ext cx="3429000" cy="230188"/>
          </a:xfrm>
          <a:prstGeom prst="rect">
            <a:avLst/>
          </a:prstGeom>
          <a:noFill/>
          <a:ln w="9525">
            <a:noFill/>
            <a:miter lim="800000"/>
            <a:headEnd/>
            <a:tailEnd/>
          </a:ln>
        </p:spPr>
        <p:txBody>
          <a:bodyPr>
            <a:prstTxWarp prst="textNoShape">
              <a:avLst/>
            </a:prstTxWarp>
            <a:spAutoFit/>
          </a:bodyPr>
          <a:lstStyle/>
          <a:p>
            <a:pPr algn="r"/>
            <a:r>
              <a:rPr lang="en-US" sz="900" b="1" dirty="0">
                <a:solidFill>
                  <a:srgbClr val="BFBFBF"/>
                </a:solidFill>
                <a:latin typeface="Helvetica" pitchFamily="-84" charset="0"/>
                <a:ea typeface="Helvetica" pitchFamily="-84" charset="0"/>
                <a:cs typeface="Helvetica" pitchFamily="-84" charset="0"/>
              </a:rPr>
              <a:t>Network Science: Evolving Network Models </a:t>
            </a:r>
            <a:r>
              <a:rPr lang="en-US" sz="600" i="1" dirty="0" smtClean="0">
                <a:solidFill>
                  <a:srgbClr val="BFBFBF"/>
                </a:solidFill>
                <a:latin typeface="Helvetica" pitchFamily="-84" charset="0"/>
                <a:ea typeface="Helvetica" pitchFamily="-84" charset="0"/>
                <a:cs typeface="Helvetica" pitchFamily="-84" charset="0"/>
              </a:rPr>
              <a:t> </a:t>
            </a:r>
            <a:endParaRPr lang="en-US" sz="600" i="1" dirty="0">
              <a:solidFill>
                <a:srgbClr val="BFBFBF"/>
              </a:solidFill>
              <a:latin typeface="Helvetica" pitchFamily="-84" charset="0"/>
              <a:ea typeface="Helvetica" pitchFamily="-84" charset="0"/>
              <a:cs typeface="Helvetica" pitchFamily="-8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81" name="Picture 2053" descr="fit_diam_er"/>
          <p:cNvPicPr>
            <a:picLocks noChangeAspect="1" noChangeArrowheads="1"/>
          </p:cNvPicPr>
          <p:nvPr/>
        </p:nvPicPr>
        <p:blipFill>
          <a:blip r:embed="rId4"/>
          <a:srcRect/>
          <a:stretch>
            <a:fillRect/>
          </a:stretch>
        </p:blipFill>
        <p:spPr bwMode="auto">
          <a:xfrm>
            <a:off x="-143430" y="512739"/>
            <a:ext cx="3498850" cy="2914650"/>
          </a:xfrm>
          <a:prstGeom prst="rect">
            <a:avLst/>
          </a:prstGeom>
          <a:noFill/>
          <a:ln w="9525">
            <a:noFill/>
            <a:miter lim="800000"/>
            <a:headEnd/>
            <a:tailEnd/>
          </a:ln>
        </p:spPr>
      </p:pic>
      <p:graphicFrame>
        <p:nvGraphicFramePr>
          <p:cNvPr id="83970" name="Object 2051"/>
          <p:cNvGraphicFramePr>
            <a:graphicFrameLocks noChangeAspect="1"/>
          </p:cNvGraphicFramePr>
          <p:nvPr>
            <p:extLst>
              <p:ext uri="{D42A27DB-BD31-4B8C-83A1-F6EECF244321}">
                <p14:modId xmlns:p14="http://schemas.microsoft.com/office/powerpoint/2010/main" val="1221599725"/>
              </p:ext>
            </p:extLst>
          </p:nvPr>
        </p:nvGraphicFramePr>
        <p:xfrm>
          <a:off x="1912938" y="1374246"/>
          <a:ext cx="795337" cy="315912"/>
        </p:xfrm>
        <a:graphic>
          <a:graphicData uri="http://schemas.openxmlformats.org/presentationml/2006/ole">
            <mc:AlternateContent xmlns:mc="http://schemas.openxmlformats.org/markup-compatibility/2006">
              <mc:Choice xmlns:v="urn:schemas-microsoft-com:vml" Requires="v">
                <p:oleObj spid="_x0000_s425017" name="Equation" r:id="rId5" imgW="825500" imgH="393700" progId="Equation.3">
                  <p:embed/>
                </p:oleObj>
              </mc:Choice>
              <mc:Fallback>
                <p:oleObj name="Equation" r:id="rId5" imgW="825500" imgH="3937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12938" y="1374246"/>
                        <a:ext cx="795337" cy="315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3982" name="Picture 2054" descr="fit_ccoef_er"/>
          <p:cNvPicPr>
            <a:picLocks noChangeAspect="1" noChangeArrowheads="1"/>
          </p:cNvPicPr>
          <p:nvPr/>
        </p:nvPicPr>
        <p:blipFill>
          <a:blip r:embed="rId7"/>
          <a:srcRect/>
          <a:stretch>
            <a:fillRect/>
          </a:stretch>
        </p:blipFill>
        <p:spPr bwMode="auto">
          <a:xfrm>
            <a:off x="3233203" y="533378"/>
            <a:ext cx="3605213" cy="2928938"/>
          </a:xfrm>
          <a:prstGeom prst="rect">
            <a:avLst/>
          </a:prstGeom>
          <a:noFill/>
          <a:ln w="9525">
            <a:noFill/>
            <a:miter lim="800000"/>
            <a:headEnd/>
            <a:tailEnd/>
          </a:ln>
        </p:spPr>
      </p:pic>
      <p:graphicFrame>
        <p:nvGraphicFramePr>
          <p:cNvPr id="83971" name="Object 2052"/>
          <p:cNvGraphicFramePr>
            <a:graphicFrameLocks noChangeAspect="1"/>
          </p:cNvGraphicFramePr>
          <p:nvPr>
            <p:extLst>
              <p:ext uri="{D42A27DB-BD31-4B8C-83A1-F6EECF244321}">
                <p14:modId xmlns:p14="http://schemas.microsoft.com/office/powerpoint/2010/main" val="2757466411"/>
              </p:ext>
            </p:extLst>
          </p:nvPr>
        </p:nvGraphicFramePr>
        <p:xfrm>
          <a:off x="4254500" y="2487083"/>
          <a:ext cx="1135063" cy="192088"/>
        </p:xfrm>
        <a:graphic>
          <a:graphicData uri="http://schemas.openxmlformats.org/presentationml/2006/ole">
            <mc:AlternateContent xmlns:mc="http://schemas.openxmlformats.org/markup-compatibility/2006">
              <mc:Choice xmlns:v="urn:schemas-microsoft-com:vml" Requires="v">
                <p:oleObj spid="_x0000_s425018" name="Equation" r:id="rId8" imgW="622300" imgH="127000" progId="Equation.3">
                  <p:embed/>
                </p:oleObj>
              </mc:Choice>
              <mc:Fallback>
                <p:oleObj name="Equation" r:id="rId8" imgW="622300" imgH="1270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54500" y="2487083"/>
                        <a:ext cx="1135063" cy="192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12"/>
          <p:cNvGrpSpPr>
            <a:grpSpLocks/>
          </p:cNvGrpSpPr>
          <p:nvPr/>
        </p:nvGrpSpPr>
        <p:grpSpPr bwMode="auto">
          <a:xfrm>
            <a:off x="6227246" y="867827"/>
            <a:ext cx="3455988" cy="2019300"/>
            <a:chOff x="2349" y="1872"/>
            <a:chExt cx="2487" cy="1872"/>
          </a:xfrm>
        </p:grpSpPr>
        <p:grpSp>
          <p:nvGrpSpPr>
            <p:cNvPr id="84014" name="Group 13"/>
            <p:cNvGrpSpPr>
              <a:grpSpLocks/>
            </p:cNvGrpSpPr>
            <p:nvPr/>
          </p:nvGrpSpPr>
          <p:grpSpPr bwMode="auto">
            <a:xfrm>
              <a:off x="2349" y="1872"/>
              <a:ext cx="2487" cy="1872"/>
              <a:chOff x="2349" y="1872"/>
              <a:chExt cx="2487" cy="1872"/>
            </a:xfrm>
          </p:grpSpPr>
          <p:pic>
            <p:nvPicPr>
              <p:cNvPr id="84016" name="Picture 14" descr="out"/>
              <p:cNvPicPr>
                <a:picLocks noChangeAspect="1" noChangeArrowheads="1"/>
              </p:cNvPicPr>
              <p:nvPr/>
            </p:nvPicPr>
            <p:blipFill>
              <a:blip r:embed="rId10"/>
              <a:srcRect t="5060"/>
              <a:stretch>
                <a:fillRect/>
              </a:stretch>
            </p:blipFill>
            <p:spPr bwMode="auto">
              <a:xfrm>
                <a:off x="2349" y="1872"/>
                <a:ext cx="1992" cy="1872"/>
              </a:xfrm>
              <a:prstGeom prst="rect">
                <a:avLst/>
              </a:prstGeom>
              <a:noFill/>
              <a:ln w="9525">
                <a:noFill/>
                <a:miter lim="800000"/>
                <a:headEnd/>
                <a:tailEnd/>
              </a:ln>
            </p:spPr>
          </p:pic>
          <p:sp>
            <p:nvSpPr>
              <p:cNvPr id="84017" name="Text Box 15"/>
              <p:cNvSpPr txBox="1">
                <a:spLocks noChangeArrowheads="1"/>
              </p:cNvSpPr>
              <p:nvPr/>
            </p:nvSpPr>
            <p:spPr bwMode="auto">
              <a:xfrm>
                <a:off x="3280" y="2063"/>
                <a:ext cx="1556" cy="342"/>
              </a:xfrm>
              <a:prstGeom prst="rect">
                <a:avLst/>
              </a:prstGeom>
              <a:noFill/>
              <a:ln w="9525">
                <a:noFill/>
                <a:miter lim="800000"/>
                <a:headEnd/>
                <a:tailEnd/>
              </a:ln>
            </p:spPr>
            <p:txBody>
              <a:bodyPr lIns="91407" tIns="45704" rIns="91407" bIns="45704">
                <a:prstTxWarp prst="textNoShape">
                  <a:avLst/>
                </a:prstTxWarp>
                <a:spAutoFit/>
              </a:bodyPr>
              <a:lstStyle/>
              <a:p>
                <a:r>
                  <a:rPr lang="en-US"/>
                  <a:t>P(</a:t>
                </a:r>
                <a:r>
                  <a:rPr lang="en-US" i="1"/>
                  <a:t>k</a:t>
                </a:r>
                <a:r>
                  <a:rPr lang="en-US"/>
                  <a:t>)  ~ </a:t>
                </a:r>
                <a:r>
                  <a:rPr lang="en-US" i="1"/>
                  <a:t>k</a:t>
                </a:r>
                <a:r>
                  <a:rPr lang="en-US" baseline="30000"/>
                  <a:t>-</a:t>
                </a:r>
                <a:r>
                  <a:rPr lang="en-US" baseline="30000">
                    <a:sym typeface="Symbol" pitchFamily="-84" charset="2"/>
                  </a:rPr>
                  <a:t></a:t>
                </a:r>
                <a:endParaRPr lang="en-US"/>
              </a:p>
            </p:txBody>
          </p:sp>
        </p:grpSp>
        <p:sp>
          <p:nvSpPr>
            <p:cNvPr id="84015" name="Text Box 17"/>
            <p:cNvSpPr txBox="1">
              <a:spLocks noChangeArrowheads="1"/>
            </p:cNvSpPr>
            <p:nvPr/>
          </p:nvSpPr>
          <p:spPr bwMode="auto">
            <a:xfrm>
              <a:off x="3648" y="3034"/>
              <a:ext cx="952" cy="250"/>
            </a:xfrm>
            <a:prstGeom prst="rect">
              <a:avLst/>
            </a:prstGeom>
            <a:noFill/>
            <a:ln w="12700">
              <a:noFill/>
              <a:miter lim="800000"/>
              <a:headEnd/>
              <a:tailEnd/>
            </a:ln>
          </p:spPr>
          <p:txBody>
            <a:bodyPr>
              <a:prstTxWarp prst="textNoShape">
                <a:avLst/>
              </a:prstTxWarp>
              <a:spAutoFit/>
            </a:bodyPr>
            <a:lstStyle/>
            <a:p>
              <a:endParaRPr lang="hu-HU">
                <a:ea typeface="Times New Roman" pitchFamily="-84" charset="0"/>
                <a:cs typeface="Times New Roman" pitchFamily="-84" charset="0"/>
              </a:endParaRPr>
            </a:p>
          </p:txBody>
        </p:sp>
      </p:grpSp>
      <p:sp>
        <p:nvSpPr>
          <p:cNvPr id="83984" name="TextBox 18"/>
          <p:cNvSpPr txBox="1">
            <a:spLocks noChangeArrowheads="1"/>
          </p:cNvSpPr>
          <p:nvPr/>
        </p:nvSpPr>
        <p:spPr bwMode="auto">
          <a:xfrm>
            <a:off x="1033463" y="499527"/>
            <a:ext cx="1389062" cy="369888"/>
          </a:xfrm>
          <a:prstGeom prst="rect">
            <a:avLst/>
          </a:prstGeom>
          <a:noFill/>
          <a:ln w="9525">
            <a:noFill/>
            <a:miter lim="800000"/>
            <a:headEnd/>
            <a:tailEnd/>
          </a:ln>
        </p:spPr>
        <p:txBody>
          <a:bodyPr wrap="none">
            <a:prstTxWarp prst="textNoShape">
              <a:avLst/>
            </a:prstTxWarp>
            <a:spAutoFit/>
          </a:bodyPr>
          <a:lstStyle/>
          <a:p>
            <a:pPr algn="ctr"/>
            <a:r>
              <a:rPr lang="hu-HU" b="1">
                <a:solidFill>
                  <a:srgbClr val="FF0000"/>
                </a:solidFill>
                <a:latin typeface="Helvetica" pitchFamily="-84" charset="0"/>
                <a:ea typeface="Helvetica" pitchFamily="-84" charset="0"/>
                <a:cs typeface="Helvetica" pitchFamily="-84" charset="0"/>
              </a:rPr>
              <a:t>Pathlenght</a:t>
            </a:r>
          </a:p>
        </p:txBody>
      </p:sp>
      <p:sp>
        <p:nvSpPr>
          <p:cNvPr id="83985" name="TextBox 19"/>
          <p:cNvSpPr txBox="1">
            <a:spLocks noChangeArrowheads="1"/>
          </p:cNvSpPr>
          <p:nvPr/>
        </p:nvSpPr>
        <p:spPr bwMode="auto">
          <a:xfrm>
            <a:off x="3973513" y="512227"/>
            <a:ext cx="1325562" cy="368300"/>
          </a:xfrm>
          <a:prstGeom prst="rect">
            <a:avLst/>
          </a:prstGeom>
          <a:noFill/>
          <a:ln w="9525">
            <a:noFill/>
            <a:miter lim="800000"/>
            <a:headEnd/>
            <a:tailEnd/>
          </a:ln>
        </p:spPr>
        <p:txBody>
          <a:bodyPr wrap="none">
            <a:prstTxWarp prst="textNoShape">
              <a:avLst/>
            </a:prstTxWarp>
            <a:spAutoFit/>
          </a:bodyPr>
          <a:lstStyle/>
          <a:p>
            <a:pPr algn="ctr"/>
            <a:r>
              <a:rPr lang="hu-HU" b="1">
                <a:solidFill>
                  <a:srgbClr val="FF0000"/>
                </a:solidFill>
                <a:latin typeface="Helvetica" pitchFamily="-84" charset="0"/>
                <a:ea typeface="Helvetica" pitchFamily="-84" charset="0"/>
                <a:cs typeface="Helvetica" pitchFamily="-84" charset="0"/>
              </a:rPr>
              <a:t>Clustering</a:t>
            </a:r>
          </a:p>
        </p:txBody>
      </p:sp>
      <p:sp>
        <p:nvSpPr>
          <p:cNvPr id="83986" name="TextBox 20"/>
          <p:cNvSpPr txBox="1">
            <a:spLocks noChangeArrowheads="1"/>
          </p:cNvSpPr>
          <p:nvPr/>
        </p:nvSpPr>
        <p:spPr bwMode="auto">
          <a:xfrm>
            <a:off x="6645275" y="501115"/>
            <a:ext cx="1608138" cy="368300"/>
          </a:xfrm>
          <a:prstGeom prst="rect">
            <a:avLst/>
          </a:prstGeom>
          <a:noFill/>
          <a:ln w="9525">
            <a:noFill/>
            <a:miter lim="800000"/>
            <a:headEnd/>
            <a:tailEnd/>
          </a:ln>
        </p:spPr>
        <p:txBody>
          <a:bodyPr wrap="none">
            <a:prstTxWarp prst="textNoShape">
              <a:avLst/>
            </a:prstTxWarp>
            <a:spAutoFit/>
          </a:bodyPr>
          <a:lstStyle/>
          <a:p>
            <a:r>
              <a:rPr lang="hu-HU" b="1">
                <a:solidFill>
                  <a:srgbClr val="FF0000"/>
                </a:solidFill>
                <a:latin typeface="Helvetica" pitchFamily="-84" charset="0"/>
                <a:ea typeface="Helvetica" pitchFamily="-84" charset="0"/>
                <a:cs typeface="Helvetica" pitchFamily="-84" charset="0"/>
              </a:rPr>
              <a:t>Degree Distr.</a:t>
            </a:r>
          </a:p>
        </p:txBody>
      </p:sp>
      <p:graphicFrame>
        <p:nvGraphicFramePr>
          <p:cNvPr id="83973" name="Object 20"/>
          <p:cNvGraphicFramePr>
            <a:graphicFrameLocks noChangeAspect="1"/>
          </p:cNvGraphicFramePr>
          <p:nvPr/>
        </p:nvGraphicFramePr>
        <p:xfrm>
          <a:off x="1419225" y="3816350"/>
          <a:ext cx="1046163" cy="455613"/>
        </p:xfrm>
        <a:graphic>
          <a:graphicData uri="http://schemas.openxmlformats.org/presentationml/2006/ole">
            <mc:AlternateContent xmlns:mc="http://schemas.openxmlformats.org/markup-compatibility/2006">
              <mc:Choice xmlns:v="urn:schemas-microsoft-com:vml" Requires="v">
                <p:oleObj spid="_x0000_s425019" name="Equation" r:id="rId11" imgW="876240" imgH="457200" progId="Equation.3">
                  <p:embed/>
                </p:oleObj>
              </mc:Choice>
              <mc:Fallback>
                <p:oleObj name="Equation" r:id="rId11" imgW="876240" imgH="4572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19225" y="3816350"/>
                        <a:ext cx="1046163" cy="455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3974" name="Object 6"/>
          <p:cNvGraphicFramePr>
            <a:graphicFrameLocks noChangeAspect="1"/>
          </p:cNvGraphicFramePr>
          <p:nvPr/>
        </p:nvGraphicFramePr>
        <p:xfrm>
          <a:off x="1419225" y="4500563"/>
          <a:ext cx="1047750" cy="455612"/>
        </p:xfrm>
        <a:graphic>
          <a:graphicData uri="http://schemas.openxmlformats.org/presentationml/2006/ole">
            <mc:AlternateContent xmlns:mc="http://schemas.openxmlformats.org/markup-compatibility/2006">
              <mc:Choice xmlns:v="urn:schemas-microsoft-com:vml" Requires="v">
                <p:oleObj spid="_x0000_s425020" name="Equation" r:id="rId13" imgW="876240" imgH="457200" progId="Equation.3">
                  <p:embed/>
                </p:oleObj>
              </mc:Choice>
              <mc:Fallback>
                <p:oleObj name="Equation" r:id="rId13" imgW="876240" imgH="4572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19225" y="4500563"/>
                        <a:ext cx="1047750" cy="455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3976" name="Object 8"/>
          <p:cNvGraphicFramePr>
            <a:graphicFrameLocks noChangeAspect="1"/>
          </p:cNvGraphicFramePr>
          <p:nvPr/>
        </p:nvGraphicFramePr>
        <p:xfrm>
          <a:off x="4395788" y="4614863"/>
          <a:ext cx="1135062" cy="192087"/>
        </p:xfrm>
        <a:graphic>
          <a:graphicData uri="http://schemas.openxmlformats.org/presentationml/2006/ole">
            <mc:AlternateContent xmlns:mc="http://schemas.openxmlformats.org/markup-compatibility/2006">
              <mc:Choice xmlns:v="urn:schemas-microsoft-com:vml" Requires="v">
                <p:oleObj spid="_x0000_s425021" name="Equation" r:id="rId14" imgW="622300" imgH="127000" progId="Equation.3">
                  <p:embed/>
                </p:oleObj>
              </mc:Choice>
              <mc:Fallback>
                <p:oleObj name="Equation" r:id="rId14" imgW="622300" imgH="1270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95788" y="4614863"/>
                        <a:ext cx="1135062" cy="192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3977" name="Object 21"/>
          <p:cNvGraphicFramePr>
            <a:graphicFrameLocks noChangeAspect="1"/>
          </p:cNvGraphicFramePr>
          <p:nvPr/>
        </p:nvGraphicFramePr>
        <p:xfrm>
          <a:off x="4254500" y="3827463"/>
          <a:ext cx="1295400" cy="463550"/>
        </p:xfrm>
        <a:graphic>
          <a:graphicData uri="http://schemas.openxmlformats.org/presentationml/2006/ole">
            <mc:AlternateContent xmlns:mc="http://schemas.openxmlformats.org/markup-compatibility/2006">
              <mc:Choice xmlns:v="urn:schemas-microsoft-com:vml" Requires="v">
                <p:oleObj spid="_x0000_s425022" name="Equation" r:id="rId16" imgW="977760" imgH="419040" progId="Equation.3">
                  <p:embed/>
                </p:oleObj>
              </mc:Choice>
              <mc:Fallback>
                <p:oleObj name="Equation" r:id="rId16" imgW="977760" imgH="41904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254500" y="3827463"/>
                        <a:ext cx="1295400" cy="463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10"/>
          <p:cNvGraphicFramePr>
            <a:graphicFrameLocks noChangeAspect="1"/>
          </p:cNvGraphicFramePr>
          <p:nvPr/>
        </p:nvGraphicFramePr>
        <p:xfrm>
          <a:off x="7296150" y="3840163"/>
          <a:ext cx="1347788" cy="415925"/>
        </p:xfrm>
        <a:graphic>
          <a:graphicData uri="http://schemas.openxmlformats.org/presentationml/2006/ole">
            <mc:AlternateContent xmlns:mc="http://schemas.openxmlformats.org/markup-compatibility/2006">
              <mc:Choice xmlns:v="urn:schemas-microsoft-com:vml" Requires="v">
                <p:oleObj spid="_x0000_s425023" name="Equation" r:id="rId18" imgW="1168400" imgH="393700" progId="Equation.3">
                  <p:embed/>
                </p:oleObj>
              </mc:Choice>
              <mc:Fallback>
                <p:oleObj name="Equation" r:id="rId18" imgW="1168400" imgH="39370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296150" y="3840163"/>
                        <a:ext cx="1347788" cy="415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88" name="TextBox 29"/>
          <p:cNvSpPr txBox="1">
            <a:spLocks noChangeArrowheads="1"/>
          </p:cNvSpPr>
          <p:nvPr/>
        </p:nvSpPr>
        <p:spPr bwMode="auto">
          <a:xfrm>
            <a:off x="7434263" y="4500563"/>
            <a:ext cx="1165225" cy="306387"/>
          </a:xfrm>
          <a:prstGeom prst="rect">
            <a:avLst/>
          </a:prstGeom>
          <a:noFill/>
          <a:ln w="9525">
            <a:noFill/>
            <a:miter lim="800000"/>
            <a:headEnd/>
            <a:tailEnd/>
          </a:ln>
        </p:spPr>
        <p:txBody>
          <a:bodyPr wrap="none">
            <a:prstTxWarp prst="textNoShape">
              <a:avLst/>
            </a:prstTxWarp>
            <a:spAutoFit/>
          </a:bodyPr>
          <a:lstStyle/>
          <a:p>
            <a:r>
              <a:rPr lang="hu-HU" sz="1400" i="1">
                <a:latin typeface="Helvetica" pitchFamily="-84" charset="0"/>
                <a:ea typeface="Helvetica" pitchFamily="-84" charset="0"/>
                <a:cs typeface="Helvetica" pitchFamily="-84" charset="0"/>
              </a:rPr>
              <a:t>Exponential</a:t>
            </a:r>
          </a:p>
        </p:txBody>
      </p:sp>
      <p:pic>
        <p:nvPicPr>
          <p:cNvPr id="83990" name="Picture 6"/>
          <p:cNvPicPr>
            <a:picLocks noChangeAspect="1"/>
          </p:cNvPicPr>
          <p:nvPr/>
        </p:nvPicPr>
        <p:blipFill>
          <a:blip r:embed="rId20"/>
          <a:srcRect/>
          <a:stretch>
            <a:fillRect/>
          </a:stretch>
        </p:blipFill>
        <p:spPr bwMode="auto">
          <a:xfrm>
            <a:off x="2944813" y="3998913"/>
            <a:ext cx="338137" cy="280987"/>
          </a:xfrm>
          <a:prstGeom prst="rect">
            <a:avLst/>
          </a:prstGeom>
          <a:noFill/>
          <a:ln w="9525">
            <a:noFill/>
            <a:miter lim="800000"/>
            <a:headEnd/>
            <a:tailEnd/>
          </a:ln>
        </p:spPr>
      </p:pic>
      <p:pic>
        <p:nvPicPr>
          <p:cNvPr id="83992" name="Picture 7"/>
          <p:cNvPicPr>
            <a:picLocks noChangeAspect="1"/>
          </p:cNvPicPr>
          <p:nvPr/>
        </p:nvPicPr>
        <p:blipFill>
          <a:blip r:embed="rId21"/>
          <a:srcRect/>
          <a:stretch>
            <a:fillRect/>
          </a:stretch>
        </p:blipFill>
        <p:spPr bwMode="auto">
          <a:xfrm>
            <a:off x="8783638" y="3937000"/>
            <a:ext cx="349250" cy="292100"/>
          </a:xfrm>
          <a:prstGeom prst="rect">
            <a:avLst/>
          </a:prstGeom>
          <a:noFill/>
          <a:ln w="9525">
            <a:noFill/>
            <a:miter lim="800000"/>
            <a:headEnd/>
            <a:tailEnd/>
          </a:ln>
        </p:spPr>
      </p:pic>
      <p:pic>
        <p:nvPicPr>
          <p:cNvPr id="83993" name="Picture 7"/>
          <p:cNvPicPr>
            <a:picLocks noChangeAspect="1"/>
          </p:cNvPicPr>
          <p:nvPr/>
        </p:nvPicPr>
        <p:blipFill>
          <a:blip r:embed="rId21"/>
          <a:srcRect/>
          <a:stretch>
            <a:fillRect/>
          </a:stretch>
        </p:blipFill>
        <p:spPr bwMode="auto">
          <a:xfrm>
            <a:off x="8783638" y="4548188"/>
            <a:ext cx="349250" cy="292100"/>
          </a:xfrm>
          <a:prstGeom prst="rect">
            <a:avLst/>
          </a:prstGeom>
          <a:noFill/>
          <a:ln w="9525">
            <a:noFill/>
            <a:miter lim="800000"/>
            <a:headEnd/>
            <a:tailEnd/>
          </a:ln>
        </p:spPr>
      </p:pic>
      <p:pic>
        <p:nvPicPr>
          <p:cNvPr id="83994" name="Picture 6"/>
          <p:cNvPicPr>
            <a:picLocks noChangeAspect="1"/>
          </p:cNvPicPr>
          <p:nvPr/>
        </p:nvPicPr>
        <p:blipFill>
          <a:blip r:embed="rId20"/>
          <a:srcRect/>
          <a:stretch>
            <a:fillRect/>
          </a:stretch>
        </p:blipFill>
        <p:spPr bwMode="auto">
          <a:xfrm>
            <a:off x="2946400" y="4535488"/>
            <a:ext cx="338138" cy="282575"/>
          </a:xfrm>
          <a:prstGeom prst="rect">
            <a:avLst/>
          </a:prstGeom>
          <a:noFill/>
          <a:ln w="9525">
            <a:noFill/>
            <a:miter lim="800000"/>
            <a:headEnd/>
            <a:tailEnd/>
          </a:ln>
        </p:spPr>
      </p:pic>
      <p:pic>
        <p:nvPicPr>
          <p:cNvPr id="83996" name="Picture 6"/>
          <p:cNvPicPr>
            <a:picLocks noChangeAspect="1"/>
          </p:cNvPicPr>
          <p:nvPr/>
        </p:nvPicPr>
        <p:blipFill>
          <a:blip r:embed="rId20"/>
          <a:srcRect/>
          <a:stretch>
            <a:fillRect/>
          </a:stretch>
        </p:blipFill>
        <p:spPr bwMode="auto">
          <a:xfrm>
            <a:off x="5940425" y="4525963"/>
            <a:ext cx="338138" cy="280987"/>
          </a:xfrm>
          <a:prstGeom prst="rect">
            <a:avLst/>
          </a:prstGeom>
          <a:noFill/>
          <a:ln w="9525">
            <a:noFill/>
            <a:miter lim="800000"/>
            <a:headEnd/>
            <a:tailEnd/>
          </a:ln>
        </p:spPr>
      </p:pic>
      <p:pic>
        <p:nvPicPr>
          <p:cNvPr id="83997" name="Picture 7"/>
          <p:cNvPicPr>
            <a:picLocks noChangeAspect="1"/>
          </p:cNvPicPr>
          <p:nvPr/>
        </p:nvPicPr>
        <p:blipFill>
          <a:blip r:embed="rId21"/>
          <a:srcRect/>
          <a:stretch>
            <a:fillRect/>
          </a:stretch>
        </p:blipFill>
        <p:spPr bwMode="auto">
          <a:xfrm>
            <a:off x="5940425" y="3949700"/>
            <a:ext cx="350838" cy="292100"/>
          </a:xfrm>
          <a:prstGeom prst="rect">
            <a:avLst/>
          </a:prstGeom>
          <a:noFill/>
          <a:ln w="9525">
            <a:noFill/>
            <a:miter lim="800000"/>
            <a:headEnd/>
            <a:tailEnd/>
          </a:ln>
        </p:spPr>
      </p:pic>
      <p:cxnSp>
        <p:nvCxnSpPr>
          <p:cNvPr id="43" name="Straight Connector 42"/>
          <p:cNvCxnSpPr/>
          <p:nvPr/>
        </p:nvCxnSpPr>
        <p:spPr>
          <a:xfrm>
            <a:off x="-9525" y="4367213"/>
            <a:ext cx="9142413" cy="1587"/>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0" y="4992688"/>
            <a:ext cx="9144000" cy="1587"/>
          </a:xfrm>
          <a:prstGeom prst="line">
            <a:avLst/>
          </a:prstGeom>
          <a:ln w="12700"/>
        </p:spPr>
        <p:style>
          <a:lnRef idx="2">
            <a:schemeClr val="accent1"/>
          </a:lnRef>
          <a:fillRef idx="0">
            <a:schemeClr val="accent1"/>
          </a:fillRef>
          <a:effectRef idx="1">
            <a:schemeClr val="accent1"/>
          </a:effectRef>
          <a:fontRef idx="minor">
            <a:schemeClr val="tx1"/>
          </a:fontRef>
        </p:style>
      </p:cxnSp>
      <p:sp>
        <p:nvSpPr>
          <p:cNvPr id="84002" name="Text Box 15"/>
          <p:cNvSpPr txBox="1">
            <a:spLocks noChangeArrowheads="1"/>
          </p:cNvSpPr>
          <p:nvPr/>
        </p:nvSpPr>
        <p:spPr bwMode="auto">
          <a:xfrm>
            <a:off x="7537450" y="4994275"/>
            <a:ext cx="2162175" cy="368300"/>
          </a:xfrm>
          <a:prstGeom prst="rect">
            <a:avLst/>
          </a:prstGeom>
          <a:noFill/>
          <a:ln w="9525">
            <a:noFill/>
            <a:miter lim="800000"/>
            <a:headEnd/>
            <a:tailEnd/>
          </a:ln>
        </p:spPr>
        <p:txBody>
          <a:bodyPr lIns="91407" tIns="45704" rIns="91407" bIns="45704">
            <a:prstTxWarp prst="textNoShape">
              <a:avLst/>
            </a:prstTxWarp>
            <a:spAutoFit/>
          </a:bodyPr>
          <a:lstStyle/>
          <a:p>
            <a:r>
              <a:rPr lang="en-US">
                <a:latin typeface="Helvetica" pitchFamily="-84" charset="0"/>
                <a:ea typeface="Helvetica" pitchFamily="-84" charset="0"/>
                <a:cs typeface="Helvetica" pitchFamily="-84" charset="0"/>
              </a:rPr>
              <a:t>P(</a:t>
            </a:r>
            <a:r>
              <a:rPr lang="en-US" i="1">
                <a:latin typeface="Helvetica" pitchFamily="-84" charset="0"/>
                <a:ea typeface="Helvetica" pitchFamily="-84" charset="0"/>
                <a:cs typeface="Helvetica" pitchFamily="-84" charset="0"/>
              </a:rPr>
              <a:t>k</a:t>
            </a:r>
            <a:r>
              <a:rPr lang="en-US">
                <a:latin typeface="Helvetica" pitchFamily="-84" charset="0"/>
                <a:ea typeface="Helvetica" pitchFamily="-84" charset="0"/>
                <a:cs typeface="Helvetica" pitchFamily="-84" charset="0"/>
              </a:rPr>
              <a:t>)  ~ </a:t>
            </a:r>
            <a:r>
              <a:rPr lang="en-US" i="1">
                <a:latin typeface="Helvetica" pitchFamily="-84" charset="0"/>
                <a:ea typeface="Helvetica" pitchFamily="-84" charset="0"/>
                <a:cs typeface="Helvetica" pitchFamily="-84" charset="0"/>
              </a:rPr>
              <a:t>k</a:t>
            </a:r>
            <a:r>
              <a:rPr lang="en-US" baseline="30000">
                <a:latin typeface="Helvetica" pitchFamily="-84" charset="0"/>
                <a:ea typeface="Helvetica" pitchFamily="-84" charset="0"/>
                <a:cs typeface="Helvetica" pitchFamily="-84" charset="0"/>
              </a:rPr>
              <a:t>-</a:t>
            </a:r>
            <a:r>
              <a:rPr lang="en-US" baseline="30000">
                <a:latin typeface="Helvetica" pitchFamily="-84" charset="0"/>
                <a:ea typeface="Helvetica" pitchFamily="-84" charset="0"/>
                <a:cs typeface="Helvetica" pitchFamily="-84" charset="0"/>
                <a:sym typeface="Symbol" pitchFamily="-84" charset="2"/>
              </a:rPr>
              <a:t></a:t>
            </a:r>
            <a:endParaRPr lang="en-US">
              <a:latin typeface="Helvetica" pitchFamily="-84" charset="0"/>
              <a:ea typeface="Helvetica" pitchFamily="-84" charset="0"/>
              <a:cs typeface="Helvetica" pitchFamily="-84" charset="0"/>
            </a:endParaRPr>
          </a:p>
        </p:txBody>
      </p:sp>
      <p:pic>
        <p:nvPicPr>
          <p:cNvPr id="84003" name="Picture 6"/>
          <p:cNvPicPr>
            <a:picLocks noChangeAspect="1"/>
          </p:cNvPicPr>
          <p:nvPr/>
        </p:nvPicPr>
        <p:blipFill>
          <a:blip r:embed="rId20"/>
          <a:srcRect/>
          <a:stretch>
            <a:fillRect/>
          </a:stretch>
        </p:blipFill>
        <p:spPr bwMode="auto">
          <a:xfrm>
            <a:off x="8791575" y="5043488"/>
            <a:ext cx="338138" cy="280987"/>
          </a:xfrm>
          <a:prstGeom prst="rect">
            <a:avLst/>
          </a:prstGeom>
          <a:noFill/>
          <a:ln w="9525">
            <a:noFill/>
            <a:miter lim="800000"/>
            <a:headEnd/>
            <a:tailEnd/>
          </a:ln>
        </p:spPr>
      </p:pic>
      <p:graphicFrame>
        <p:nvGraphicFramePr>
          <p:cNvPr id="83979" name="Object 7"/>
          <p:cNvGraphicFramePr>
            <a:graphicFrameLocks noChangeAspect="1"/>
          </p:cNvGraphicFramePr>
          <p:nvPr/>
        </p:nvGraphicFramePr>
        <p:xfrm>
          <a:off x="1487488" y="5068888"/>
          <a:ext cx="1104900" cy="519112"/>
        </p:xfrm>
        <a:graphic>
          <a:graphicData uri="http://schemas.openxmlformats.org/presentationml/2006/ole">
            <mc:AlternateContent xmlns:mc="http://schemas.openxmlformats.org/markup-compatibility/2006">
              <mc:Choice xmlns:v="urn:schemas-microsoft-com:vml" Requires="v">
                <p:oleObj spid="_x0000_s425024" name="Equation" r:id="rId22" imgW="698400" imgH="393480" progId="Equation.3">
                  <p:embed/>
                </p:oleObj>
              </mc:Choice>
              <mc:Fallback>
                <p:oleObj name="Equation" r:id="rId22" imgW="698400" imgH="393480" progId="Equation.3">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487488" y="5068888"/>
                        <a:ext cx="1104900" cy="519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4004" name="Picture 6"/>
          <p:cNvPicPr>
            <a:picLocks noChangeAspect="1"/>
          </p:cNvPicPr>
          <p:nvPr/>
        </p:nvPicPr>
        <p:blipFill>
          <a:blip r:embed="rId20"/>
          <a:srcRect/>
          <a:stretch>
            <a:fillRect/>
          </a:stretch>
        </p:blipFill>
        <p:spPr bwMode="auto">
          <a:xfrm>
            <a:off x="2962275" y="5145088"/>
            <a:ext cx="338138" cy="282575"/>
          </a:xfrm>
          <a:prstGeom prst="rect">
            <a:avLst/>
          </a:prstGeom>
          <a:noFill/>
          <a:ln w="9525">
            <a:noFill/>
            <a:miter lim="800000"/>
            <a:headEnd/>
            <a:tailEnd/>
          </a:ln>
        </p:spPr>
      </p:pic>
      <p:graphicFrame>
        <p:nvGraphicFramePr>
          <p:cNvPr id="83980" name="Object 12"/>
          <p:cNvGraphicFramePr>
            <a:graphicFrameLocks noChangeAspect="1"/>
          </p:cNvGraphicFramePr>
          <p:nvPr/>
        </p:nvGraphicFramePr>
        <p:xfrm>
          <a:off x="4383088" y="5095875"/>
          <a:ext cx="1082675" cy="466725"/>
        </p:xfrm>
        <a:graphic>
          <a:graphicData uri="http://schemas.openxmlformats.org/presentationml/2006/ole">
            <mc:AlternateContent xmlns:mc="http://schemas.openxmlformats.org/markup-compatibility/2006">
              <mc:Choice xmlns:v="urn:schemas-microsoft-com:vml" Requires="v">
                <p:oleObj spid="_x0000_s425025" name="Equation" r:id="rId24" imgW="736600" imgH="381000" progId="Equation.3">
                  <p:embed/>
                </p:oleObj>
              </mc:Choice>
              <mc:Fallback>
                <p:oleObj name="Equation" r:id="rId24" imgW="736600" imgH="381000" progId="Equation.3">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383088" y="5095875"/>
                        <a:ext cx="1082675" cy="466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4005" name="Picture 6"/>
          <p:cNvPicPr>
            <a:picLocks noChangeAspect="1"/>
          </p:cNvPicPr>
          <p:nvPr/>
        </p:nvPicPr>
        <p:blipFill>
          <a:blip r:embed="rId20"/>
          <a:srcRect/>
          <a:stretch>
            <a:fillRect/>
          </a:stretch>
        </p:blipFill>
        <p:spPr bwMode="auto">
          <a:xfrm>
            <a:off x="6324600" y="5143500"/>
            <a:ext cx="338138" cy="282575"/>
          </a:xfrm>
          <a:prstGeom prst="rect">
            <a:avLst/>
          </a:prstGeom>
          <a:noFill/>
          <a:ln w="9525">
            <a:noFill/>
            <a:miter lim="800000"/>
            <a:headEnd/>
            <a:tailEnd/>
          </a:ln>
        </p:spPr>
      </p:pic>
      <p:pic>
        <p:nvPicPr>
          <p:cNvPr id="84006" name="Picture 7"/>
          <p:cNvPicPr>
            <a:picLocks noChangeAspect="1"/>
          </p:cNvPicPr>
          <p:nvPr/>
        </p:nvPicPr>
        <p:blipFill>
          <a:blip r:embed="rId21"/>
          <a:srcRect/>
          <a:stretch>
            <a:fillRect/>
          </a:stretch>
        </p:blipFill>
        <p:spPr bwMode="auto">
          <a:xfrm>
            <a:off x="6024563" y="5180013"/>
            <a:ext cx="350837" cy="290512"/>
          </a:xfrm>
          <a:prstGeom prst="rect">
            <a:avLst/>
          </a:prstGeom>
          <a:noFill/>
          <a:ln w="9525">
            <a:noFill/>
            <a:miter lim="800000"/>
            <a:headEnd/>
            <a:tailEnd/>
          </a:ln>
        </p:spPr>
      </p:pic>
      <p:sp>
        <p:nvSpPr>
          <p:cNvPr id="52" name="Rectangle 51"/>
          <p:cNvSpPr/>
          <p:nvPr/>
        </p:nvSpPr>
        <p:spPr>
          <a:xfrm>
            <a:off x="3698875" y="5005388"/>
            <a:ext cx="3032125" cy="595312"/>
          </a:xfrm>
          <a:prstGeom prst="rect">
            <a:avLst/>
          </a:prstGeom>
          <a:solidFill>
            <a:srgbClr val="FF6600">
              <a:alpha val="18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hu-HU"/>
          </a:p>
        </p:txBody>
      </p:sp>
      <p:sp>
        <p:nvSpPr>
          <p:cNvPr id="84009" name="Subtitle 2"/>
          <p:cNvSpPr txBox="1">
            <a:spLocks/>
          </p:cNvSpPr>
          <p:nvPr/>
        </p:nvSpPr>
        <p:spPr bwMode="auto">
          <a:xfrm>
            <a:off x="0" y="152400"/>
            <a:ext cx="9144000" cy="419100"/>
          </a:xfrm>
          <a:prstGeom prst="rect">
            <a:avLst/>
          </a:prstGeom>
          <a:solidFill>
            <a:srgbClr val="FF0000"/>
          </a:solidFill>
          <a:ln w="9525">
            <a:noFill/>
            <a:miter lim="800000"/>
            <a:headEnd/>
            <a:tailEnd/>
          </a:ln>
        </p:spPr>
        <p:txBody>
          <a:bodyPr>
            <a:prstTxWarp prst="textNoShape">
              <a:avLst/>
            </a:prstTxWarp>
          </a:bodyPr>
          <a:lstStyle/>
          <a:p>
            <a:pPr>
              <a:spcBef>
                <a:spcPct val="20000"/>
              </a:spcBef>
            </a:pPr>
            <a:r>
              <a:rPr lang="en-US" sz="2000" b="1">
                <a:solidFill>
                  <a:schemeClr val="bg1"/>
                </a:solidFill>
                <a:latin typeface="Helvetica" pitchFamily="-84" charset="0"/>
                <a:ea typeface="Helvetica" pitchFamily="-84" charset="0"/>
                <a:cs typeface="Helvetica" pitchFamily="-84" charset="0"/>
              </a:rPr>
              <a:t>THE LAST PROBLEM: HIGH, SYSTEM-SIZE INDEPENDENT C(N)</a:t>
            </a:r>
          </a:p>
        </p:txBody>
      </p:sp>
      <p:sp>
        <p:nvSpPr>
          <p:cNvPr id="84010" name="Rectangle 1026"/>
          <p:cNvSpPr txBox="1">
            <a:spLocks noChangeArrowheads="1"/>
          </p:cNvSpPr>
          <p:nvPr/>
        </p:nvSpPr>
        <p:spPr bwMode="auto">
          <a:xfrm>
            <a:off x="-193675" y="2928408"/>
            <a:ext cx="1376363" cy="952500"/>
          </a:xfrm>
          <a:prstGeom prst="rect">
            <a:avLst/>
          </a:prstGeom>
          <a:noFill/>
          <a:ln w="9525">
            <a:noFill/>
            <a:miter lim="800000"/>
            <a:headEnd/>
            <a:tailEnd/>
          </a:ln>
        </p:spPr>
        <p:txBody>
          <a:bodyPr anchor="ctr">
            <a:prstTxWarp prst="textNoShape">
              <a:avLst/>
            </a:prstTxWarp>
          </a:bodyPr>
          <a:lstStyle/>
          <a:p>
            <a:pPr algn="ctr" eaLnBrk="0" hangingPunct="0"/>
            <a:r>
              <a:rPr lang="en-US" sz="1600" b="1"/>
              <a:t>Regu</a:t>
            </a:r>
            <a:r>
              <a:rPr lang="en-US" sz="1600" b="1">
                <a:latin typeface="Helvetica" pitchFamily="-84" charset="0"/>
                <a:ea typeface="Helvetica" pitchFamily="-84" charset="0"/>
                <a:cs typeface="Helvetica" pitchFamily="-84" charset="0"/>
              </a:rPr>
              <a:t>lar network</a:t>
            </a:r>
          </a:p>
        </p:txBody>
      </p:sp>
      <p:sp>
        <p:nvSpPr>
          <p:cNvPr id="84011" name="Text Box 7"/>
          <p:cNvSpPr txBox="1">
            <a:spLocks noChangeArrowheads="1"/>
          </p:cNvSpPr>
          <p:nvPr/>
        </p:nvSpPr>
        <p:spPr bwMode="auto">
          <a:xfrm>
            <a:off x="19050" y="3729038"/>
            <a:ext cx="1876425" cy="584200"/>
          </a:xfrm>
          <a:prstGeom prst="rect">
            <a:avLst/>
          </a:prstGeom>
          <a:noFill/>
          <a:ln w="9525">
            <a:noFill/>
            <a:miter lim="800000"/>
            <a:headEnd/>
            <a:tailEnd/>
          </a:ln>
        </p:spPr>
        <p:txBody>
          <a:bodyPr>
            <a:prstTxWarp prst="textNoShape">
              <a:avLst/>
            </a:prstTxWarp>
            <a:spAutoFit/>
          </a:bodyPr>
          <a:lstStyle/>
          <a:p>
            <a:r>
              <a:rPr lang="en-US" sz="1600" b="1"/>
              <a:t>Erdos-</a:t>
            </a:r>
            <a:endParaRPr lang="en-US" sz="1600" b="1">
              <a:latin typeface="Helvetica" pitchFamily="-84" charset="0"/>
              <a:ea typeface="Helvetica" pitchFamily="-84" charset="0"/>
              <a:cs typeface="Helvetica" pitchFamily="-84" charset="0"/>
            </a:endParaRPr>
          </a:p>
          <a:p>
            <a:r>
              <a:rPr lang="en-US" sz="1600" b="1">
                <a:latin typeface="Helvetica" pitchFamily="-84" charset="0"/>
                <a:ea typeface="Helvetica" pitchFamily="-84" charset="0"/>
                <a:cs typeface="Helvetica" pitchFamily="-84" charset="0"/>
              </a:rPr>
              <a:t>Renyi</a:t>
            </a:r>
            <a:endParaRPr lang="en-US" sz="1600" b="1">
              <a:solidFill>
                <a:srgbClr val="6666FF"/>
              </a:solidFill>
              <a:latin typeface="Helvetica" pitchFamily="-84" charset="0"/>
              <a:ea typeface="Helvetica" pitchFamily="-84" charset="0"/>
              <a:cs typeface="Helvetica" pitchFamily="-84" charset="0"/>
            </a:endParaRPr>
          </a:p>
        </p:txBody>
      </p:sp>
      <p:sp>
        <p:nvSpPr>
          <p:cNvPr id="84012" name="Text Box 7"/>
          <p:cNvSpPr txBox="1">
            <a:spLocks noChangeArrowheads="1"/>
          </p:cNvSpPr>
          <p:nvPr/>
        </p:nvSpPr>
        <p:spPr bwMode="auto">
          <a:xfrm>
            <a:off x="-9525" y="4370388"/>
            <a:ext cx="1874838" cy="585787"/>
          </a:xfrm>
          <a:prstGeom prst="rect">
            <a:avLst/>
          </a:prstGeom>
          <a:noFill/>
          <a:ln w="9525">
            <a:noFill/>
            <a:miter lim="800000"/>
            <a:headEnd/>
            <a:tailEnd/>
          </a:ln>
        </p:spPr>
        <p:txBody>
          <a:bodyPr>
            <a:prstTxWarp prst="textNoShape">
              <a:avLst/>
            </a:prstTxWarp>
            <a:spAutoFit/>
          </a:bodyPr>
          <a:lstStyle/>
          <a:p>
            <a:r>
              <a:rPr lang="en-US" sz="1600" b="1">
                <a:latin typeface="Helvetica" pitchFamily="-84" charset="0"/>
                <a:ea typeface="Helvetica" pitchFamily="-84" charset="0"/>
                <a:cs typeface="Helvetica" pitchFamily="-84" charset="0"/>
              </a:rPr>
              <a:t>Watts-</a:t>
            </a:r>
          </a:p>
          <a:p>
            <a:r>
              <a:rPr lang="en-US" sz="1600" b="1">
                <a:latin typeface="Helvetica" pitchFamily="-84" charset="0"/>
                <a:ea typeface="Helvetica" pitchFamily="-84" charset="0"/>
                <a:cs typeface="Helvetica" pitchFamily="-84" charset="0"/>
              </a:rPr>
              <a:t>Strogatz</a:t>
            </a:r>
            <a:endParaRPr lang="en-US" sz="1600" b="1">
              <a:solidFill>
                <a:srgbClr val="6666FF"/>
              </a:solidFill>
              <a:latin typeface="Helvetica" pitchFamily="-84" charset="0"/>
              <a:ea typeface="Helvetica" pitchFamily="-84" charset="0"/>
              <a:cs typeface="Helvetica" pitchFamily="-84" charset="0"/>
            </a:endParaRPr>
          </a:p>
        </p:txBody>
      </p:sp>
      <p:sp>
        <p:nvSpPr>
          <p:cNvPr id="84013" name="Rectangle 1026"/>
          <p:cNvSpPr txBox="1">
            <a:spLocks noChangeArrowheads="1"/>
          </p:cNvSpPr>
          <p:nvPr/>
        </p:nvSpPr>
        <p:spPr bwMode="auto">
          <a:xfrm>
            <a:off x="-180975" y="4840288"/>
            <a:ext cx="1376363" cy="952500"/>
          </a:xfrm>
          <a:prstGeom prst="rect">
            <a:avLst/>
          </a:prstGeom>
          <a:noFill/>
          <a:ln w="9525">
            <a:noFill/>
            <a:miter lim="800000"/>
            <a:headEnd/>
            <a:tailEnd/>
          </a:ln>
        </p:spPr>
        <p:txBody>
          <a:bodyPr anchor="ctr">
            <a:prstTxWarp prst="textNoShape">
              <a:avLst/>
            </a:prstTxWarp>
          </a:bodyPr>
          <a:lstStyle/>
          <a:p>
            <a:pPr algn="ctr" eaLnBrk="0" hangingPunct="0"/>
            <a:r>
              <a:rPr lang="en-US" sz="1600" b="1">
                <a:latin typeface="Helvetica" pitchFamily="-84" charset="0"/>
                <a:ea typeface="Helvetica" pitchFamily="-84" charset="0"/>
                <a:cs typeface="Helvetica" pitchFamily="-84" charset="0"/>
              </a:rPr>
              <a:t>Barabasi-Albert</a:t>
            </a:r>
          </a:p>
        </p:txBody>
      </p:sp>
      <p:sp>
        <p:nvSpPr>
          <p:cNvPr id="51" name="TextBox 3"/>
          <p:cNvSpPr txBox="1">
            <a:spLocks noChangeArrowheads="1"/>
          </p:cNvSpPr>
          <p:nvPr/>
        </p:nvSpPr>
        <p:spPr bwMode="auto">
          <a:xfrm>
            <a:off x="5638800" y="5400675"/>
            <a:ext cx="3429000" cy="230188"/>
          </a:xfrm>
          <a:prstGeom prst="rect">
            <a:avLst/>
          </a:prstGeom>
          <a:noFill/>
          <a:ln w="9525">
            <a:noFill/>
            <a:miter lim="800000"/>
            <a:headEnd/>
            <a:tailEnd/>
          </a:ln>
        </p:spPr>
        <p:txBody>
          <a:bodyPr>
            <a:prstTxWarp prst="textNoShape">
              <a:avLst/>
            </a:prstTxWarp>
            <a:spAutoFit/>
          </a:bodyPr>
          <a:lstStyle/>
          <a:p>
            <a:pPr algn="r"/>
            <a:r>
              <a:rPr lang="en-US" sz="900" b="1" dirty="0">
                <a:solidFill>
                  <a:srgbClr val="BFBFBF"/>
                </a:solidFill>
                <a:latin typeface="Helvetica" pitchFamily="-84" charset="0"/>
                <a:ea typeface="Helvetica" pitchFamily="-84" charset="0"/>
                <a:cs typeface="Helvetica" pitchFamily="-84" charset="0"/>
              </a:rPr>
              <a:t>Network Science: Evolving Network Models </a:t>
            </a:r>
            <a:r>
              <a:rPr lang="en-US" sz="600" i="1" dirty="0" smtClean="0">
                <a:solidFill>
                  <a:srgbClr val="BFBFBF"/>
                </a:solidFill>
                <a:latin typeface="Helvetica" pitchFamily="-84" charset="0"/>
                <a:ea typeface="Helvetica" pitchFamily="-84" charset="0"/>
                <a:cs typeface="Helvetica" pitchFamily="-84" charset="0"/>
              </a:rPr>
              <a:t> </a:t>
            </a:r>
            <a:endParaRPr lang="en-US" sz="600" i="1" dirty="0">
              <a:solidFill>
                <a:srgbClr val="BFBFBF"/>
              </a:solidFill>
              <a:latin typeface="Helvetica" pitchFamily="-84" charset="0"/>
              <a:ea typeface="Helvetica" pitchFamily="-84" charset="0"/>
              <a:cs typeface="Helvetica" pitchFamily="-84" charset="0"/>
            </a:endParaRPr>
          </a:p>
        </p:txBody>
      </p:sp>
      <p:graphicFrame>
        <p:nvGraphicFramePr>
          <p:cNvPr id="83972" name="Object 1043"/>
          <p:cNvGraphicFramePr>
            <a:graphicFrameLocks noChangeAspect="1"/>
          </p:cNvGraphicFramePr>
          <p:nvPr>
            <p:extLst>
              <p:ext uri="{D42A27DB-BD31-4B8C-83A1-F6EECF244321}">
                <p14:modId xmlns:p14="http://schemas.microsoft.com/office/powerpoint/2010/main" val="898612098"/>
              </p:ext>
            </p:extLst>
          </p:nvPr>
        </p:nvGraphicFramePr>
        <p:xfrm>
          <a:off x="1550988" y="3244321"/>
          <a:ext cx="898525" cy="252412"/>
        </p:xfrm>
        <a:graphic>
          <a:graphicData uri="http://schemas.openxmlformats.org/presentationml/2006/ole">
            <mc:AlternateContent xmlns:mc="http://schemas.openxmlformats.org/markup-compatibility/2006">
              <mc:Choice xmlns:v="urn:schemas-microsoft-com:vml" Requires="v">
                <p:oleObj spid="_x0000_s425026" name="Equation" r:id="rId26" imgW="495300" imgH="165100" progId="Equation.3">
                  <p:embed/>
                </p:oleObj>
              </mc:Choice>
              <mc:Fallback>
                <p:oleObj name="Equation" r:id="rId26" imgW="495300" imgH="165100" progId="Equation.3">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550988" y="3244321"/>
                        <a:ext cx="898525" cy="252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3975" name="Object 7"/>
          <p:cNvGraphicFramePr>
            <a:graphicFrameLocks noChangeAspect="1"/>
          </p:cNvGraphicFramePr>
          <p:nvPr>
            <p:extLst>
              <p:ext uri="{D42A27DB-BD31-4B8C-83A1-F6EECF244321}">
                <p14:modId xmlns:p14="http://schemas.microsoft.com/office/powerpoint/2010/main" val="864075144"/>
              </p:ext>
            </p:extLst>
          </p:nvPr>
        </p:nvGraphicFramePr>
        <p:xfrm>
          <a:off x="4254500" y="3277658"/>
          <a:ext cx="1135063" cy="192088"/>
        </p:xfrm>
        <a:graphic>
          <a:graphicData uri="http://schemas.openxmlformats.org/presentationml/2006/ole">
            <mc:AlternateContent xmlns:mc="http://schemas.openxmlformats.org/markup-compatibility/2006">
              <mc:Choice xmlns:v="urn:schemas-microsoft-com:vml" Requires="v">
                <p:oleObj spid="_x0000_s425027" name="Equation" r:id="rId28" imgW="622300" imgH="127000" progId="Equation.3">
                  <p:embed/>
                </p:oleObj>
              </mc:Choice>
              <mc:Fallback>
                <p:oleObj name="Equation" r:id="rId28" imgW="622300" imgH="127000" progId="Equation.3">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254500" y="3277658"/>
                        <a:ext cx="1135063" cy="192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87" name="Rectangle 27"/>
          <p:cNvSpPr>
            <a:spLocks noChangeArrowheads="1"/>
          </p:cNvSpPr>
          <p:nvPr/>
        </p:nvSpPr>
        <p:spPr bwMode="auto">
          <a:xfrm>
            <a:off x="7296150" y="3179233"/>
            <a:ext cx="1417638" cy="369888"/>
          </a:xfrm>
          <a:prstGeom prst="rect">
            <a:avLst/>
          </a:prstGeom>
          <a:noFill/>
          <a:ln w="9525">
            <a:noFill/>
            <a:miter lim="800000"/>
            <a:headEnd/>
            <a:tailEnd/>
          </a:ln>
        </p:spPr>
        <p:txBody>
          <a:bodyPr wrap="none">
            <a:prstTxWarp prst="textNoShape">
              <a:avLst/>
            </a:prstTxWarp>
            <a:spAutoFit/>
          </a:bodyPr>
          <a:lstStyle/>
          <a:p>
            <a:r>
              <a:rPr lang="hu-HU"/>
              <a:t>P(k)=δ(k-k</a:t>
            </a:r>
            <a:r>
              <a:rPr lang="hu-HU" baseline="-25000"/>
              <a:t>d</a:t>
            </a:r>
            <a:r>
              <a:rPr lang="hu-HU"/>
              <a:t>)</a:t>
            </a:r>
          </a:p>
        </p:txBody>
      </p:sp>
      <p:pic>
        <p:nvPicPr>
          <p:cNvPr id="83989" name="Picture 7"/>
          <p:cNvPicPr>
            <a:picLocks noChangeAspect="1"/>
          </p:cNvPicPr>
          <p:nvPr/>
        </p:nvPicPr>
        <p:blipFill>
          <a:blip r:embed="rId21"/>
          <a:srcRect/>
          <a:stretch>
            <a:fillRect/>
          </a:stretch>
        </p:blipFill>
        <p:spPr bwMode="auto">
          <a:xfrm>
            <a:off x="2924175" y="3230033"/>
            <a:ext cx="350838" cy="290513"/>
          </a:xfrm>
          <a:prstGeom prst="rect">
            <a:avLst/>
          </a:prstGeom>
          <a:noFill/>
          <a:ln w="9525">
            <a:noFill/>
            <a:miter lim="800000"/>
            <a:headEnd/>
            <a:tailEnd/>
          </a:ln>
        </p:spPr>
      </p:pic>
      <p:pic>
        <p:nvPicPr>
          <p:cNvPr id="83991" name="Picture 7"/>
          <p:cNvPicPr>
            <a:picLocks noChangeAspect="1"/>
          </p:cNvPicPr>
          <p:nvPr/>
        </p:nvPicPr>
        <p:blipFill>
          <a:blip r:embed="rId21"/>
          <a:srcRect/>
          <a:stretch>
            <a:fillRect/>
          </a:stretch>
        </p:blipFill>
        <p:spPr bwMode="auto">
          <a:xfrm>
            <a:off x="8753475" y="3268133"/>
            <a:ext cx="350838" cy="292100"/>
          </a:xfrm>
          <a:prstGeom prst="rect">
            <a:avLst/>
          </a:prstGeom>
          <a:noFill/>
          <a:ln w="9525">
            <a:noFill/>
            <a:miter lim="800000"/>
            <a:headEnd/>
            <a:tailEnd/>
          </a:ln>
        </p:spPr>
      </p:pic>
      <p:pic>
        <p:nvPicPr>
          <p:cNvPr id="83995" name="Picture 6"/>
          <p:cNvPicPr>
            <a:picLocks noChangeAspect="1"/>
          </p:cNvPicPr>
          <p:nvPr/>
        </p:nvPicPr>
        <p:blipFill>
          <a:blip r:embed="rId20"/>
          <a:srcRect/>
          <a:stretch>
            <a:fillRect/>
          </a:stretch>
        </p:blipFill>
        <p:spPr bwMode="auto">
          <a:xfrm>
            <a:off x="5940425" y="3277658"/>
            <a:ext cx="338138" cy="282575"/>
          </a:xfrm>
          <a:prstGeom prst="rect">
            <a:avLst/>
          </a:prstGeom>
          <a:noFill/>
          <a:ln w="9525">
            <a:noFill/>
            <a:miter lim="800000"/>
            <a:headEnd/>
            <a:tailEnd/>
          </a:ln>
        </p:spPr>
      </p:pic>
      <p:cxnSp>
        <p:nvCxnSpPr>
          <p:cNvPr id="42" name="Straight Connector 41"/>
          <p:cNvCxnSpPr/>
          <p:nvPr/>
        </p:nvCxnSpPr>
        <p:spPr>
          <a:xfrm>
            <a:off x="-19050" y="3688821"/>
            <a:ext cx="9144000" cy="1587"/>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9525" y="3106208"/>
            <a:ext cx="9144000" cy="1588"/>
          </a:xfrm>
          <a:prstGeom prst="line">
            <a:avLst/>
          </a:prstGeom>
          <a:ln w="12700"/>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397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397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397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397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398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399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399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399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399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399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399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400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400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397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400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398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400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400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401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401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401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401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83972"/>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8397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83987"/>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83989"/>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83991"/>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83995"/>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42"/>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88" grpId="0"/>
      <p:bldP spid="84002" grpId="0"/>
      <p:bldP spid="52" grpId="0" animBg="1"/>
      <p:bldP spid="84010" grpId="0"/>
      <p:bldP spid="84011" grpId="0"/>
      <p:bldP spid="84012" grpId="0"/>
      <p:bldP spid="84013" grpId="0"/>
      <p:bldP spid="51" grpId="0"/>
      <p:bldP spid="8398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23" name="Picture 6" descr="klemm"/>
          <p:cNvPicPr>
            <a:picLocks noChangeAspect="1" noChangeArrowheads="1"/>
          </p:cNvPicPr>
          <p:nvPr/>
        </p:nvPicPr>
        <p:blipFill>
          <a:blip r:embed="rId4"/>
          <a:srcRect/>
          <a:stretch>
            <a:fillRect/>
          </a:stretch>
        </p:blipFill>
        <p:spPr bwMode="auto">
          <a:xfrm>
            <a:off x="1828800" y="2638425"/>
            <a:ext cx="4762500" cy="2524125"/>
          </a:xfrm>
          <a:prstGeom prst="rect">
            <a:avLst/>
          </a:prstGeom>
          <a:noFill/>
          <a:ln w="9525">
            <a:noFill/>
            <a:miter lim="800000"/>
            <a:headEnd/>
            <a:tailEnd/>
          </a:ln>
        </p:spPr>
      </p:pic>
      <p:sp>
        <p:nvSpPr>
          <p:cNvPr id="86024" name="Rectangle 3"/>
          <p:cNvSpPr>
            <a:spLocks noGrp="1" noChangeArrowheads="1"/>
          </p:cNvSpPr>
          <p:nvPr>
            <p:ph type="body" idx="1"/>
          </p:nvPr>
        </p:nvSpPr>
        <p:spPr>
          <a:xfrm>
            <a:off x="431800" y="784225"/>
            <a:ext cx="7772400" cy="1968500"/>
          </a:xfrm>
        </p:spPr>
        <p:txBody>
          <a:bodyPr/>
          <a:lstStyle/>
          <a:p>
            <a:pPr marL="609600" indent="-609600"/>
            <a:r>
              <a:rPr lang="en-US" sz="1700">
                <a:latin typeface="Helvetica" pitchFamily="-84" charset="0"/>
                <a:ea typeface="Helvetica" pitchFamily="-84" charset="0"/>
                <a:cs typeface="Helvetica" pitchFamily="-84" charset="0"/>
              </a:rPr>
              <a:t>Each node of the network can be either </a:t>
            </a:r>
            <a:r>
              <a:rPr lang="en-US" sz="1700">
                <a:solidFill>
                  <a:srgbClr val="008000"/>
                </a:solidFill>
                <a:latin typeface="Helvetica" pitchFamily="-84" charset="0"/>
                <a:ea typeface="Helvetica" pitchFamily="-84" charset="0"/>
                <a:cs typeface="Helvetica" pitchFamily="-84" charset="0"/>
              </a:rPr>
              <a:t>active </a:t>
            </a:r>
            <a:r>
              <a:rPr lang="en-US" sz="1700">
                <a:latin typeface="Helvetica" pitchFamily="-84" charset="0"/>
                <a:ea typeface="Helvetica" pitchFamily="-84" charset="0"/>
                <a:cs typeface="Helvetica" pitchFamily="-84" charset="0"/>
              </a:rPr>
              <a:t>or </a:t>
            </a:r>
            <a:r>
              <a:rPr lang="en-US" sz="1700">
                <a:solidFill>
                  <a:srgbClr val="FF0000"/>
                </a:solidFill>
                <a:latin typeface="Helvetica" pitchFamily="-84" charset="0"/>
                <a:ea typeface="Helvetica" pitchFamily="-84" charset="0"/>
                <a:cs typeface="Helvetica" pitchFamily="-84" charset="0"/>
              </a:rPr>
              <a:t>inactive</a:t>
            </a:r>
            <a:r>
              <a:rPr lang="en-US" sz="1700">
                <a:latin typeface="Helvetica" pitchFamily="-84" charset="0"/>
                <a:ea typeface="Helvetica" pitchFamily="-84" charset="0"/>
                <a:cs typeface="Helvetica" pitchFamily="-84" charset="0"/>
              </a:rPr>
              <a:t>.</a:t>
            </a:r>
          </a:p>
          <a:p>
            <a:pPr marL="609600" indent="-609600"/>
            <a:r>
              <a:rPr lang="en-US" sz="1700">
                <a:latin typeface="Helvetica" pitchFamily="-84" charset="0"/>
                <a:ea typeface="Helvetica" pitchFamily="-84" charset="0"/>
                <a:cs typeface="Helvetica" pitchFamily="-84" charset="0"/>
              </a:rPr>
              <a:t>There are</a:t>
            </a:r>
            <a:r>
              <a:rPr lang="en-US" sz="1700" smtClean="0">
                <a:latin typeface="Helvetica" pitchFamily="-84" charset="0"/>
                <a:ea typeface="Helvetica" pitchFamily="-84" charset="0"/>
                <a:cs typeface="Helvetica" pitchFamily="-84" charset="0"/>
              </a:rPr>
              <a:t> </a:t>
            </a:r>
            <a:r>
              <a:rPr lang="en-US" sz="1700" i="1" smtClean="0">
                <a:latin typeface="Helvetica" pitchFamily="-84" charset="0"/>
                <a:ea typeface="Helvetica" pitchFamily="-84" charset="0"/>
                <a:cs typeface="Helvetica" pitchFamily="-84" charset="0"/>
              </a:rPr>
              <a:t>m </a:t>
            </a:r>
            <a:r>
              <a:rPr lang="en-US" sz="1700">
                <a:latin typeface="Helvetica" pitchFamily="-84" charset="0"/>
                <a:ea typeface="Helvetica" pitchFamily="-84" charset="0"/>
                <a:cs typeface="Helvetica" pitchFamily="-84" charset="0"/>
              </a:rPr>
              <a:t>active nodes in the network</a:t>
            </a:r>
            <a:r>
              <a:rPr lang="en-US" sz="1700" smtClean="0">
                <a:latin typeface="Helvetica" pitchFamily="-84" charset="0"/>
                <a:ea typeface="Helvetica" pitchFamily="-84" charset="0"/>
                <a:cs typeface="Helvetica" pitchFamily="-84" charset="0"/>
              </a:rPr>
              <a:t> in </a:t>
            </a:r>
            <a:r>
              <a:rPr lang="en-US" sz="1700">
                <a:latin typeface="Helvetica" pitchFamily="-84" charset="0"/>
                <a:ea typeface="Helvetica" pitchFamily="-84" charset="0"/>
                <a:cs typeface="Helvetica" pitchFamily="-84" charset="0"/>
              </a:rPr>
              <a:t>any</a:t>
            </a:r>
            <a:r>
              <a:rPr lang="en-US" sz="1700" smtClean="0">
                <a:latin typeface="Helvetica" pitchFamily="-84" charset="0"/>
                <a:ea typeface="Helvetica" pitchFamily="-84" charset="0"/>
                <a:cs typeface="Helvetica" pitchFamily="-84" charset="0"/>
              </a:rPr>
              <a:t> moment.</a:t>
            </a:r>
            <a:endParaRPr lang="en-US" sz="1700">
              <a:latin typeface="Helvetica" pitchFamily="-84" charset="0"/>
              <a:ea typeface="Helvetica" pitchFamily="-84" charset="0"/>
              <a:cs typeface="Helvetica" pitchFamily="-84" charset="0"/>
            </a:endParaRPr>
          </a:p>
          <a:p>
            <a:pPr marL="609600" indent="-609600">
              <a:buFontTx/>
              <a:buAutoNum type="arabicPeriod"/>
            </a:pPr>
            <a:r>
              <a:rPr lang="en-US" sz="1700">
                <a:latin typeface="Helvetica" pitchFamily="-84" charset="0"/>
                <a:ea typeface="Helvetica" pitchFamily="-84" charset="0"/>
                <a:cs typeface="Helvetica" pitchFamily="-84" charset="0"/>
              </a:rPr>
              <a:t>Start with </a:t>
            </a:r>
            <a:r>
              <a:rPr lang="en-US" sz="1700" i="1">
                <a:latin typeface="Helvetica" pitchFamily="-84" charset="0"/>
                <a:ea typeface="Helvetica" pitchFamily="-84" charset="0"/>
                <a:cs typeface="Helvetica" pitchFamily="-84" charset="0"/>
              </a:rPr>
              <a:t>m</a:t>
            </a:r>
            <a:r>
              <a:rPr lang="en-US" sz="1700">
                <a:latin typeface="Helvetica" pitchFamily="-84" charset="0"/>
                <a:ea typeface="Helvetica" pitchFamily="-84" charset="0"/>
                <a:cs typeface="Helvetica" pitchFamily="-84" charset="0"/>
              </a:rPr>
              <a:t> active, completely connected </a:t>
            </a:r>
            <a:r>
              <a:rPr lang="en-US" sz="1700" smtClean="0">
                <a:latin typeface="Helvetica" pitchFamily="-84" charset="0"/>
                <a:ea typeface="Helvetica" pitchFamily="-84" charset="0"/>
                <a:cs typeface="Helvetica" pitchFamily="-84" charset="0"/>
              </a:rPr>
              <a:t>nodes.</a:t>
            </a:r>
          </a:p>
          <a:p>
            <a:pPr marL="609600" indent="-609600">
              <a:buFontTx/>
              <a:buAutoNum type="arabicPeriod"/>
            </a:pPr>
            <a:r>
              <a:rPr lang="en-US" sz="1700" smtClean="0">
                <a:latin typeface="Helvetica" pitchFamily="-84" charset="0"/>
                <a:ea typeface="Helvetica" pitchFamily="-84" charset="0"/>
                <a:cs typeface="Helvetica" pitchFamily="-84" charset="0"/>
              </a:rPr>
              <a:t>Each </a:t>
            </a:r>
            <a:r>
              <a:rPr lang="en-US" sz="1700">
                <a:latin typeface="Helvetica" pitchFamily="-84" charset="0"/>
                <a:ea typeface="Helvetica" pitchFamily="-84" charset="0"/>
                <a:cs typeface="Helvetica" pitchFamily="-84" charset="0"/>
              </a:rPr>
              <a:t>timestep add a new node (active) that connects to </a:t>
            </a:r>
            <a:r>
              <a:rPr lang="en-US" sz="1700" i="1">
                <a:latin typeface="Helvetica" pitchFamily="-84" charset="0"/>
                <a:ea typeface="Helvetica" pitchFamily="-84" charset="0"/>
                <a:cs typeface="Helvetica" pitchFamily="-84" charset="0"/>
              </a:rPr>
              <a:t>m</a:t>
            </a:r>
            <a:r>
              <a:rPr lang="en-US" sz="1700">
                <a:latin typeface="Helvetica" pitchFamily="-84" charset="0"/>
                <a:ea typeface="Helvetica" pitchFamily="-84" charset="0"/>
                <a:cs typeface="Helvetica" pitchFamily="-84" charset="0"/>
              </a:rPr>
              <a:t> active nodes.</a:t>
            </a:r>
          </a:p>
          <a:p>
            <a:pPr marL="609600" indent="-609600">
              <a:buFontTx/>
              <a:buAutoNum type="arabicPeriod"/>
            </a:pPr>
            <a:r>
              <a:rPr lang="en-US" sz="1700">
                <a:latin typeface="Helvetica" pitchFamily="-84" charset="0"/>
                <a:ea typeface="Helvetica" pitchFamily="-84" charset="0"/>
                <a:cs typeface="Helvetica" pitchFamily="-84" charset="0"/>
              </a:rPr>
              <a:t>Deactivate </a:t>
            </a:r>
            <a:r>
              <a:rPr lang="en-US" sz="1700" smtClean="0">
                <a:latin typeface="Helvetica" pitchFamily="-84" charset="0"/>
                <a:ea typeface="Helvetica" pitchFamily="-84" charset="0"/>
                <a:cs typeface="Helvetica" pitchFamily="-84" charset="0"/>
              </a:rPr>
              <a:t>one </a:t>
            </a:r>
            <a:r>
              <a:rPr lang="en-US" sz="1700">
                <a:latin typeface="Helvetica" pitchFamily="-84" charset="0"/>
                <a:ea typeface="Helvetica" pitchFamily="-84" charset="0"/>
                <a:cs typeface="Helvetica" pitchFamily="-84" charset="0"/>
              </a:rPr>
              <a:t>active </a:t>
            </a:r>
            <a:r>
              <a:rPr lang="en-US" sz="1700" smtClean="0">
                <a:latin typeface="Helvetica" pitchFamily="-84" charset="0"/>
                <a:ea typeface="Helvetica" pitchFamily="-84" charset="0"/>
                <a:cs typeface="Helvetica" pitchFamily="-84" charset="0"/>
              </a:rPr>
              <a:t>node with probability:</a:t>
            </a:r>
          </a:p>
          <a:p>
            <a:pPr marL="609600" indent="-609600">
              <a:buFontTx/>
              <a:buAutoNum type="arabicPeriod"/>
            </a:pPr>
            <a:endParaRPr lang="en-US" sz="2000">
              <a:latin typeface="Arial" pitchFamily="-84" charset="0"/>
              <a:ea typeface="ＭＳ Ｐゴシック" charset="-128"/>
              <a:cs typeface="ＭＳ Ｐゴシック" charset="-128"/>
            </a:endParaRPr>
          </a:p>
        </p:txBody>
      </p:sp>
      <p:sp>
        <p:nvSpPr>
          <p:cNvPr id="86025" name="Text Box 4"/>
          <p:cNvSpPr txBox="1">
            <a:spLocks noChangeArrowheads="1"/>
          </p:cNvSpPr>
          <p:nvPr/>
        </p:nvSpPr>
        <p:spPr bwMode="auto">
          <a:xfrm>
            <a:off x="0" y="5346700"/>
            <a:ext cx="4137025" cy="276225"/>
          </a:xfrm>
          <a:prstGeom prst="rect">
            <a:avLst/>
          </a:prstGeom>
          <a:noFill/>
          <a:ln w="9525">
            <a:noFill/>
            <a:miter lim="800000"/>
            <a:headEnd/>
            <a:tailEnd/>
          </a:ln>
        </p:spPr>
        <p:txBody>
          <a:bodyPr wrap="none">
            <a:prstTxWarp prst="textNoShape">
              <a:avLst/>
            </a:prstTxWarp>
            <a:spAutoFit/>
          </a:bodyPr>
          <a:lstStyle/>
          <a:p>
            <a:r>
              <a:rPr lang="en-US" sz="1200">
                <a:latin typeface="Helvetica" pitchFamily="-84" charset="0"/>
                <a:ea typeface="Helvetica" pitchFamily="-84" charset="0"/>
                <a:cs typeface="Helvetica" pitchFamily="-84" charset="0"/>
              </a:rPr>
              <a:t>K. Klemm and V. Eguiluz, Phys. Rev. E 65, 036123 (2002)</a:t>
            </a:r>
          </a:p>
        </p:txBody>
      </p:sp>
      <p:graphicFrame>
        <p:nvGraphicFramePr>
          <p:cNvPr id="86018" name="Object 1024"/>
          <p:cNvGraphicFramePr>
            <a:graphicFrameLocks noChangeAspect="1"/>
          </p:cNvGraphicFramePr>
          <p:nvPr/>
        </p:nvGraphicFramePr>
        <p:xfrm>
          <a:off x="5457825" y="2038350"/>
          <a:ext cx="2301875" cy="409575"/>
        </p:xfrm>
        <a:graphic>
          <a:graphicData uri="http://schemas.openxmlformats.org/presentationml/2006/ole">
            <mc:AlternateContent xmlns:mc="http://schemas.openxmlformats.org/markup-compatibility/2006">
              <mc:Choice xmlns:v="urn:schemas-microsoft-com:vml" Requires="v">
                <p:oleObj spid="_x0000_s426011" name="Equation" r:id="rId5" imgW="1180800" imgH="253800" progId="Equation.3">
                  <p:embed/>
                </p:oleObj>
              </mc:Choice>
              <mc:Fallback>
                <p:oleObj name="Equation" r:id="rId5" imgW="1180800" imgH="253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57825" y="2038350"/>
                        <a:ext cx="2301875" cy="409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6019" name="Object 1025"/>
          <p:cNvGraphicFramePr>
            <a:graphicFrameLocks noChangeAspect="1"/>
          </p:cNvGraphicFramePr>
          <p:nvPr/>
        </p:nvGraphicFramePr>
        <p:xfrm>
          <a:off x="4114800" y="3556000"/>
          <a:ext cx="1089025" cy="247650"/>
        </p:xfrm>
        <a:graphic>
          <a:graphicData uri="http://schemas.openxmlformats.org/presentationml/2006/ole">
            <mc:AlternateContent xmlns:mc="http://schemas.openxmlformats.org/markup-compatibility/2006">
              <mc:Choice xmlns:v="urn:schemas-microsoft-com:vml" Requires="v">
                <p:oleObj spid="_x0000_s426012" name="Equation" r:id="rId7" imgW="647640" imgH="177480" progId="Equation.3">
                  <p:embed/>
                </p:oleObj>
              </mc:Choice>
              <mc:Fallback>
                <p:oleObj name="Equation" r:id="rId7" imgW="647640" imgH="177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14800" y="3556000"/>
                        <a:ext cx="1089025" cy="24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6020" name="Object 1026"/>
          <p:cNvGraphicFramePr>
            <a:graphicFrameLocks noChangeAspect="1"/>
          </p:cNvGraphicFramePr>
          <p:nvPr/>
        </p:nvGraphicFramePr>
        <p:xfrm>
          <a:off x="4443413" y="4191000"/>
          <a:ext cx="1195387" cy="247650"/>
        </p:xfrm>
        <a:graphic>
          <a:graphicData uri="http://schemas.openxmlformats.org/presentationml/2006/ole">
            <mc:AlternateContent xmlns:mc="http://schemas.openxmlformats.org/markup-compatibility/2006">
              <mc:Choice xmlns:v="urn:schemas-microsoft-com:vml" Requires="v">
                <p:oleObj spid="_x0000_s426013" name="Equation" r:id="rId9" imgW="711000" imgH="177480" progId="Equation.3">
                  <p:embed/>
                </p:oleObj>
              </mc:Choice>
              <mc:Fallback>
                <p:oleObj name="Equation" r:id="rId9" imgW="711000" imgH="1774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43413" y="4191000"/>
                        <a:ext cx="1195387" cy="24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6021" name="Object 1027"/>
          <p:cNvGraphicFramePr>
            <a:graphicFrameLocks noChangeAspect="1"/>
          </p:cNvGraphicFramePr>
          <p:nvPr/>
        </p:nvGraphicFramePr>
        <p:xfrm>
          <a:off x="6408738" y="3586163"/>
          <a:ext cx="2032000" cy="414337"/>
        </p:xfrm>
        <a:graphic>
          <a:graphicData uri="http://schemas.openxmlformats.org/presentationml/2006/ole">
            <mc:AlternateContent xmlns:mc="http://schemas.openxmlformats.org/markup-compatibility/2006">
              <mc:Choice xmlns:v="urn:schemas-microsoft-com:vml" Requires="v">
                <p:oleObj spid="_x0000_s426014" name="Equation" r:id="rId11" imgW="927000" imgH="228600" progId="Equation.3">
                  <p:embed/>
                </p:oleObj>
              </mc:Choice>
              <mc:Fallback>
                <p:oleObj name="Equation" r:id="rId11" imgW="927000" imgH="2286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08738" y="3586163"/>
                        <a:ext cx="2032000" cy="414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6022" name="Object 1028"/>
          <p:cNvGraphicFramePr>
            <a:graphicFrameLocks noChangeAspect="1"/>
          </p:cNvGraphicFramePr>
          <p:nvPr/>
        </p:nvGraphicFramePr>
        <p:xfrm>
          <a:off x="6477000" y="3006725"/>
          <a:ext cx="1809750" cy="369888"/>
        </p:xfrm>
        <a:graphic>
          <a:graphicData uri="http://schemas.openxmlformats.org/presentationml/2006/ole">
            <mc:AlternateContent xmlns:mc="http://schemas.openxmlformats.org/markup-compatibility/2006">
              <mc:Choice xmlns:v="urn:schemas-microsoft-com:vml" Requires="v">
                <p:oleObj spid="_x0000_s426015" name="Equation" r:id="rId13" imgW="825480" imgH="203040" progId="Equation.3">
                  <p:embed/>
                </p:oleObj>
              </mc:Choice>
              <mc:Fallback>
                <p:oleObj name="Equation" r:id="rId13" imgW="825480" imgH="20304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77000" y="3006725"/>
                        <a:ext cx="1809750" cy="369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6026" name="TextBox 10"/>
          <p:cNvSpPr txBox="1">
            <a:spLocks noChangeArrowheads="1"/>
          </p:cNvSpPr>
          <p:nvPr/>
        </p:nvSpPr>
        <p:spPr bwMode="auto">
          <a:xfrm>
            <a:off x="6477000" y="4438650"/>
            <a:ext cx="2135188" cy="369888"/>
          </a:xfrm>
          <a:prstGeom prst="rect">
            <a:avLst/>
          </a:prstGeom>
          <a:solidFill>
            <a:srgbClr val="FF6600"/>
          </a:solidFill>
          <a:ln w="9525">
            <a:noFill/>
            <a:miter lim="800000"/>
            <a:headEnd/>
            <a:tailEnd/>
          </a:ln>
        </p:spPr>
        <p:txBody>
          <a:bodyPr wrap="none">
            <a:prstTxWarp prst="textNoShape">
              <a:avLst/>
            </a:prstTxWarp>
            <a:spAutoFit/>
          </a:bodyPr>
          <a:lstStyle/>
          <a:p>
            <a:r>
              <a:rPr lang="hu-HU"/>
              <a:t>C</a:t>
            </a:r>
            <a:r>
              <a:rPr lang="en-US">
                <a:sym typeface="Wingdings" pitchFamily="-84" charset="2"/>
              </a:rPr>
              <a:t> C* when N∞</a:t>
            </a:r>
            <a:endParaRPr lang="hu-HU"/>
          </a:p>
        </p:txBody>
      </p:sp>
      <p:sp>
        <p:nvSpPr>
          <p:cNvPr id="86028" name="Subtitle 2"/>
          <p:cNvSpPr txBox="1">
            <a:spLocks/>
          </p:cNvSpPr>
          <p:nvPr/>
        </p:nvSpPr>
        <p:spPr bwMode="auto">
          <a:xfrm>
            <a:off x="0" y="152400"/>
            <a:ext cx="9144000" cy="419100"/>
          </a:xfrm>
          <a:prstGeom prst="rect">
            <a:avLst/>
          </a:prstGeom>
          <a:solidFill>
            <a:srgbClr val="FF0000"/>
          </a:solidFill>
          <a:ln w="9525">
            <a:noFill/>
            <a:miter lim="800000"/>
            <a:headEnd/>
            <a:tailEnd/>
          </a:ln>
        </p:spPr>
        <p:txBody>
          <a:bodyPr>
            <a:prstTxWarp prst="textNoShape">
              <a:avLst/>
            </a:prstTxWarp>
          </a:bodyPr>
          <a:lstStyle/>
          <a:p>
            <a:pPr>
              <a:spcBef>
                <a:spcPct val="20000"/>
              </a:spcBef>
            </a:pPr>
            <a:r>
              <a:rPr lang="en-US" sz="2000" b="1">
                <a:solidFill>
                  <a:schemeClr val="bg1"/>
                </a:solidFill>
                <a:latin typeface="Helvetica" pitchFamily="-84" charset="0"/>
                <a:ea typeface="Helvetica" pitchFamily="-84" charset="0"/>
                <a:cs typeface="Helvetica" pitchFamily="-84" charset="0"/>
              </a:rPr>
              <a:t>A MODEL WITH HIGH CLUSTERING COEFFICIENT</a:t>
            </a:r>
          </a:p>
        </p:txBody>
      </p:sp>
      <p:sp>
        <p:nvSpPr>
          <p:cNvPr id="13" name="TextBox 3"/>
          <p:cNvSpPr txBox="1">
            <a:spLocks noChangeArrowheads="1"/>
          </p:cNvSpPr>
          <p:nvPr/>
        </p:nvSpPr>
        <p:spPr bwMode="auto">
          <a:xfrm>
            <a:off x="5638800" y="5400675"/>
            <a:ext cx="3429000" cy="230188"/>
          </a:xfrm>
          <a:prstGeom prst="rect">
            <a:avLst/>
          </a:prstGeom>
          <a:noFill/>
          <a:ln w="9525">
            <a:noFill/>
            <a:miter lim="800000"/>
            <a:headEnd/>
            <a:tailEnd/>
          </a:ln>
        </p:spPr>
        <p:txBody>
          <a:bodyPr>
            <a:prstTxWarp prst="textNoShape">
              <a:avLst/>
            </a:prstTxWarp>
            <a:spAutoFit/>
          </a:bodyPr>
          <a:lstStyle/>
          <a:p>
            <a:pPr algn="r"/>
            <a:r>
              <a:rPr lang="en-US" sz="900" b="1" dirty="0">
                <a:solidFill>
                  <a:srgbClr val="BFBFBF"/>
                </a:solidFill>
                <a:latin typeface="Helvetica" pitchFamily="-84" charset="0"/>
                <a:ea typeface="Helvetica" pitchFamily="-84" charset="0"/>
                <a:cs typeface="Helvetica" pitchFamily="-84" charset="0"/>
              </a:rPr>
              <a:t>Network Science: Evolving Network Models </a:t>
            </a:r>
            <a:r>
              <a:rPr lang="en-US" sz="600" i="1" dirty="0" smtClean="0">
                <a:solidFill>
                  <a:srgbClr val="BFBFBF"/>
                </a:solidFill>
                <a:latin typeface="Helvetica" pitchFamily="-84" charset="0"/>
                <a:ea typeface="Helvetica" pitchFamily="-84" charset="0"/>
                <a:cs typeface="Helvetica" pitchFamily="-84" charset="0"/>
              </a:rPr>
              <a:t> </a:t>
            </a:r>
            <a:endParaRPr lang="en-US" sz="600" i="1" dirty="0">
              <a:solidFill>
                <a:srgbClr val="BFBFBF"/>
              </a:solidFill>
              <a:latin typeface="Helvetica" pitchFamily="-84" charset="0"/>
              <a:ea typeface="Helvetica" pitchFamily="-84" charset="0"/>
              <a:cs typeface="Helvetica" pitchFamily="-8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6"/>
          <p:cNvPicPr>
            <a:picLocks noChangeAspect="1" noChangeArrowheads="1"/>
          </p:cNvPicPr>
          <p:nvPr/>
        </p:nvPicPr>
        <p:blipFill>
          <a:blip r:embed="rId3"/>
          <a:srcRect t="6900" b="51697"/>
          <a:stretch>
            <a:fillRect/>
          </a:stretch>
        </p:blipFill>
        <p:spPr bwMode="auto">
          <a:xfrm>
            <a:off x="304800" y="0"/>
            <a:ext cx="7896225" cy="1905000"/>
          </a:xfrm>
          <a:prstGeom prst="rect">
            <a:avLst/>
          </a:prstGeom>
          <a:noFill/>
          <a:ln w="9525">
            <a:noFill/>
            <a:miter lim="800000"/>
            <a:headEnd/>
            <a:tailEnd/>
          </a:ln>
        </p:spPr>
      </p:pic>
      <p:pic>
        <p:nvPicPr>
          <p:cNvPr id="87043" name="Picture 7"/>
          <p:cNvPicPr>
            <a:picLocks noChangeAspect="1" noChangeArrowheads="1"/>
          </p:cNvPicPr>
          <p:nvPr/>
        </p:nvPicPr>
        <p:blipFill>
          <a:blip r:embed="rId4"/>
          <a:srcRect t="1993" b="23019"/>
          <a:stretch>
            <a:fillRect/>
          </a:stretch>
        </p:blipFill>
        <p:spPr bwMode="auto">
          <a:xfrm>
            <a:off x="228600" y="3873500"/>
            <a:ext cx="8582025" cy="1841500"/>
          </a:xfrm>
          <a:prstGeom prst="rect">
            <a:avLst/>
          </a:prstGeom>
          <a:noFill/>
          <a:ln w="9525">
            <a:noFill/>
            <a:miter lim="800000"/>
            <a:headEnd/>
            <a:tailEnd/>
          </a:ln>
        </p:spPr>
      </p:pic>
      <p:pic>
        <p:nvPicPr>
          <p:cNvPr id="87044" name="Picture 8"/>
          <p:cNvPicPr>
            <a:picLocks noChangeAspect="1" noChangeArrowheads="1"/>
          </p:cNvPicPr>
          <p:nvPr/>
        </p:nvPicPr>
        <p:blipFill>
          <a:blip r:embed="rId5"/>
          <a:srcRect t="55205"/>
          <a:stretch>
            <a:fillRect/>
          </a:stretch>
        </p:blipFill>
        <p:spPr bwMode="auto">
          <a:xfrm>
            <a:off x="304800" y="1841500"/>
            <a:ext cx="7896225" cy="2060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0" name="Text Box 12"/>
          <p:cNvSpPr txBox="1">
            <a:spLocks noChangeArrowheads="1"/>
          </p:cNvSpPr>
          <p:nvPr/>
        </p:nvSpPr>
        <p:spPr bwMode="auto">
          <a:xfrm>
            <a:off x="2381250" y="4972050"/>
            <a:ext cx="6762750" cy="415925"/>
          </a:xfrm>
          <a:prstGeom prst="rect">
            <a:avLst/>
          </a:prstGeom>
          <a:noFill/>
          <a:ln w="9525">
            <a:noFill/>
            <a:miter lim="800000"/>
            <a:headEnd/>
            <a:tailEnd/>
          </a:ln>
        </p:spPr>
        <p:txBody>
          <a:bodyPr>
            <a:prstTxWarp prst="textNoShape">
              <a:avLst/>
            </a:prstTxWarp>
            <a:spAutoFit/>
          </a:bodyPr>
          <a:lstStyle/>
          <a:p>
            <a:pPr>
              <a:lnSpc>
                <a:spcPct val="120000"/>
              </a:lnSpc>
            </a:pPr>
            <a:r>
              <a:rPr lang="en-US" dirty="0">
                <a:solidFill>
                  <a:srgbClr val="FF0000"/>
                </a:solidFill>
                <a:latin typeface="Helvetica" pitchFamily="-84" charset="0"/>
                <a:ea typeface="Helvetica" pitchFamily="-84" charset="0"/>
                <a:cs typeface="Helvetica" pitchFamily="-84" charset="0"/>
              </a:rPr>
              <a:t>The network grows,  but the degree distribution is stationary.</a:t>
            </a:r>
            <a:endParaRPr lang="en-US" sz="2400" dirty="0">
              <a:solidFill>
                <a:srgbClr val="FF0000"/>
              </a:solidFill>
              <a:latin typeface="Helvetica" pitchFamily="-84" charset="0"/>
              <a:ea typeface="Helvetica" pitchFamily="-84" charset="0"/>
              <a:cs typeface="Helvetica" pitchFamily="-84" charset="0"/>
            </a:endParaRPr>
          </a:p>
        </p:txBody>
      </p:sp>
      <p:sp>
        <p:nvSpPr>
          <p:cNvPr id="71694" name="Subtitle 2"/>
          <p:cNvSpPr txBox="1">
            <a:spLocks/>
          </p:cNvSpPr>
          <p:nvPr/>
        </p:nvSpPr>
        <p:spPr bwMode="auto">
          <a:xfrm>
            <a:off x="0" y="152400"/>
            <a:ext cx="9144000" cy="419100"/>
          </a:xfrm>
          <a:prstGeom prst="rect">
            <a:avLst/>
          </a:prstGeom>
          <a:solidFill>
            <a:srgbClr val="FF0000"/>
          </a:solidFill>
          <a:ln w="9525">
            <a:noFill/>
            <a:miter lim="800000"/>
            <a:headEnd/>
            <a:tailEnd/>
          </a:ln>
        </p:spPr>
        <p:txBody>
          <a:bodyPr>
            <a:prstTxWarp prst="textNoShape">
              <a:avLst/>
            </a:prstTxWarp>
          </a:bodyPr>
          <a:lstStyle/>
          <a:p>
            <a:pPr>
              <a:spcBef>
                <a:spcPct val="20000"/>
              </a:spcBef>
            </a:pPr>
            <a:r>
              <a:rPr lang="en-US" sz="2000" b="1" dirty="0" smtClean="0">
                <a:solidFill>
                  <a:schemeClr val="bg1"/>
                </a:solidFill>
                <a:latin typeface="Trajan Pro"/>
                <a:ea typeface="Helvetica" pitchFamily="-84" charset="0"/>
                <a:cs typeface="Trajan Pro"/>
              </a:rPr>
              <a:t>Section 11: Summary</a:t>
            </a:r>
            <a:endParaRPr lang="en-US" sz="2000" b="1" dirty="0">
              <a:solidFill>
                <a:schemeClr val="bg1"/>
              </a:solidFill>
              <a:latin typeface="Trajan Pro"/>
              <a:ea typeface="Helvetica" pitchFamily="-84" charset="0"/>
              <a:cs typeface="Trajan Pro"/>
            </a:endParaRPr>
          </a:p>
        </p:txBody>
      </p:sp>
      <p:pic>
        <p:nvPicPr>
          <p:cNvPr id="2" name="Picture 1"/>
          <p:cNvPicPr>
            <a:picLocks noChangeAspect="1"/>
          </p:cNvPicPr>
          <p:nvPr/>
        </p:nvPicPr>
        <p:blipFill>
          <a:blip r:embed="rId3"/>
          <a:stretch>
            <a:fillRect/>
          </a:stretch>
        </p:blipFill>
        <p:spPr>
          <a:xfrm>
            <a:off x="101600" y="619124"/>
            <a:ext cx="1536700" cy="5049157"/>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1600229</TotalTime>
  <Words>857</Words>
  <Application>Microsoft Office PowerPoint</Application>
  <PresentationFormat>On-screen Show (16:10)</PresentationFormat>
  <Paragraphs>134</Paragraphs>
  <Slides>14</Slides>
  <Notes>14</Notes>
  <HiddenSlides>0</HiddenSlides>
  <MMClips>1</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14</vt:i4>
      </vt:variant>
    </vt:vector>
  </HeadingPairs>
  <TitlesOfParts>
    <vt:vector size="17" baseType="lpstr">
      <vt:lpstr>Office Theme</vt:lpstr>
      <vt:lpstr>Equation</vt:lpstr>
      <vt:lpstr>Photo Editor Photo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Prot P(k)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 Science</dc:title>
  <dc:creator>Albert-László Barabási</dc:creator>
  <cp:lastModifiedBy>szymansk</cp:lastModifiedBy>
  <cp:revision>641</cp:revision>
  <dcterms:created xsi:type="dcterms:W3CDTF">2012-04-09T15:24:55Z</dcterms:created>
  <dcterms:modified xsi:type="dcterms:W3CDTF">2018-10-24T11:10:38Z</dcterms:modified>
</cp:coreProperties>
</file>