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2" r:id="rId2"/>
  </p:sldMasterIdLst>
  <p:notesMasterIdLst>
    <p:notesMasterId r:id="rId19"/>
  </p:notesMasterIdLst>
  <p:sldIdLst>
    <p:sldId id="741" r:id="rId3"/>
    <p:sldId id="772" r:id="rId4"/>
    <p:sldId id="640" r:id="rId5"/>
    <p:sldId id="689" r:id="rId6"/>
    <p:sldId id="690" r:id="rId7"/>
    <p:sldId id="691" r:id="rId8"/>
    <p:sldId id="692" r:id="rId9"/>
    <p:sldId id="685" r:id="rId10"/>
    <p:sldId id="693" r:id="rId11"/>
    <p:sldId id="694" r:id="rId12"/>
    <p:sldId id="695" r:id="rId13"/>
    <p:sldId id="696" r:id="rId14"/>
    <p:sldId id="697" r:id="rId15"/>
    <p:sldId id="698" r:id="rId16"/>
    <p:sldId id="699" r:id="rId17"/>
    <p:sldId id="701" r:id="rId18"/>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5pPr>
    <a:lvl6pPr marL="2286000" algn="l" defTabSz="457200" rtl="0" eaLnBrk="1" latinLnBrk="0" hangingPunct="1">
      <a:defRPr kern="1200">
        <a:solidFill>
          <a:schemeClr val="tx1"/>
        </a:solidFill>
        <a:latin typeface="Arial" pitchFamily="-84" charset="0"/>
        <a:ea typeface="ＭＳ Ｐゴシック" charset="-128"/>
        <a:cs typeface="ＭＳ Ｐゴシック" charset="-128"/>
      </a:defRPr>
    </a:lvl6pPr>
    <a:lvl7pPr marL="2743200" algn="l" defTabSz="457200" rtl="0" eaLnBrk="1" latinLnBrk="0" hangingPunct="1">
      <a:defRPr kern="1200">
        <a:solidFill>
          <a:schemeClr val="tx1"/>
        </a:solidFill>
        <a:latin typeface="Arial" pitchFamily="-84" charset="0"/>
        <a:ea typeface="ＭＳ Ｐゴシック" charset="-128"/>
        <a:cs typeface="ＭＳ Ｐゴシック" charset="-128"/>
      </a:defRPr>
    </a:lvl7pPr>
    <a:lvl8pPr marL="3200400" algn="l" defTabSz="457200" rtl="0" eaLnBrk="1" latinLnBrk="0" hangingPunct="1">
      <a:defRPr kern="1200">
        <a:solidFill>
          <a:schemeClr val="tx1"/>
        </a:solidFill>
        <a:latin typeface="Arial" pitchFamily="-84" charset="0"/>
        <a:ea typeface="ＭＳ Ｐゴシック" charset="-128"/>
        <a:cs typeface="ＭＳ Ｐゴシック" charset="-128"/>
      </a:defRPr>
    </a:lvl8pPr>
    <a:lvl9pPr marL="3657600" algn="l" defTabSz="457200" rtl="0" eaLnBrk="1" latinLnBrk="0" hangingPunct="1">
      <a:defRPr kern="1200">
        <a:solidFill>
          <a:schemeClr val="tx1"/>
        </a:solidFill>
        <a:latin typeface="Arial" pitchFamily="-84"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2180" autoAdjust="0"/>
  </p:normalViewPr>
  <p:slideViewPr>
    <p:cSldViewPr snapToGrid="0" snapToObjects="1">
      <p:cViewPr varScale="1">
        <p:scale>
          <a:sx n="69" d="100"/>
          <a:sy n="69" d="100"/>
        </p:scale>
        <p:origin x="776" y="44"/>
      </p:cViewPr>
      <p:guideLst>
        <p:guide orient="horz" pos="1800"/>
        <p:guide pos="2880"/>
      </p:guideLst>
    </p:cSldViewPr>
  </p:slideViewPr>
  <p:notesTextViewPr>
    <p:cViewPr>
      <p:scale>
        <a:sx n="100" d="100"/>
        <a:sy n="100" d="100"/>
      </p:scale>
      <p:origin x="0" y="0"/>
    </p:cViewPr>
  </p:notesTextViewPr>
  <p:sorterViewPr>
    <p:cViewPr>
      <p:scale>
        <a:sx n="120" d="100"/>
        <a:sy n="120" d="100"/>
      </p:scale>
      <p:origin x="0" y="-8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5" Type="http://schemas.openxmlformats.org/officeDocument/2006/relationships/image" Target="../media/image48.emf"/><Relationship Id="rId4"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FF1D1B-9323-7342-B3D6-B0E9FC9F010C}" type="datetime1">
              <a:rPr lang="en-US"/>
              <a:pPr>
                <a:defRPr/>
              </a:pPr>
              <a:t>10/14/2018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B6FA8C5-854E-8D4F-A2B2-CF41D1C7858F}" type="slidenum">
              <a:rPr lang="en-US"/>
              <a:pPr>
                <a:defRPr/>
              </a:pPr>
              <a:t>‹#›</a:t>
            </a:fld>
            <a:endParaRPr lang="en-US"/>
          </a:p>
        </p:txBody>
      </p:sp>
    </p:spTree>
    <p:extLst>
      <p:ext uri="{BB962C8B-B14F-4D97-AF65-F5344CB8AC3E}">
        <p14:creationId xmlns:p14="http://schemas.microsoft.com/office/powerpoint/2010/main" val="957549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smtClean="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a:t>
            </a:fld>
            <a:endParaRPr lang="en-US"/>
          </a:p>
        </p:txBody>
      </p:sp>
    </p:spTree>
    <p:extLst>
      <p:ext uri="{BB962C8B-B14F-4D97-AF65-F5344CB8AC3E}">
        <p14:creationId xmlns:p14="http://schemas.microsoft.com/office/powerpoint/2010/main" val="231186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14:m>
                  <m:oMath xmlns:m="http://schemas.openxmlformats.org/officeDocument/2006/math">
                    <a:fld id="{B0DEC9A2-F0F4-4A57-B107-ABC4EA66622B}" type="mathplaceholder">
                      <a:rPr lang="en-US" i="1" smtClean="0">
                        <a:latin typeface="Cambria Math"/>
                        <a:ea typeface="ＭＳ Ｐゴシック" charset="-128"/>
                      </a:rPr>
                      <a:t>Type equation here.</a:t>
                    </a:fld>
                  </m:oMath>
                </a14:m>
                <a:r>
                  <a:rPr lang="en-US" dirty="0" smtClean="0">
                    <a:ea typeface="ＭＳ Ｐゴシック" charset="-128"/>
                    <a:cs typeface="ＭＳ Ｐゴシック" charset="-128"/>
                  </a:rPr>
                  <a:t>PREDICTIONS: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 (</a:t>
                </a:r>
                <a:r>
                  <a:rPr lang="en-US" dirty="0" err="1" smtClean="0">
                    <a:ea typeface="ＭＳ Ｐゴシック" charset="-128"/>
                    <a:cs typeface="ＭＳ Ｐゴシック" charset="-128"/>
                  </a:rPr>
                  <a:t>i</a:t>
                </a:r>
                <a:r>
                  <a:rPr lang="en-US" dirty="0" smtClean="0">
                    <a:ea typeface="ＭＳ Ｐゴシック" charset="-128"/>
                    <a:cs typeface="ＭＳ Ｐゴシック" charset="-128"/>
                  </a:rPr>
                  <a:t>) The degree exponent $\gamma$ is independent of $</a:t>
                </a:r>
                <a:r>
                  <a:rPr lang="en-US" dirty="0" err="1" smtClean="0">
                    <a:ea typeface="ＭＳ Ｐゴシック" charset="-128"/>
                    <a:cs typeface="ＭＳ Ｐゴシック" charset="-128"/>
                  </a:rPr>
                  <a:t>m</a:t>
                </a:r>
                <a:r>
                  <a:rPr lang="en-US" dirty="0" smtClean="0">
                    <a:ea typeface="ＭＳ Ｐゴシック" charset="-128"/>
                    <a:cs typeface="ＭＳ Ｐゴシック" charset="-128"/>
                  </a:rPr>
                  <a:t>$, a prediction that is in agreement with the numerical results (see Fig. 4).</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predicts that asymptotically (i.e. in the $</a:t>
                </a:r>
                <a:r>
                  <a:rPr lang="en-US" dirty="0" err="1" smtClean="0">
                    <a:ea typeface="ＭＳ Ｐゴシック" charset="-128"/>
                    <a:cs typeface="ＭＳ Ｐゴシック" charset="-128"/>
                  </a:rPr>
                  <a:t>t</a:t>
                </a:r>
                <a:r>
                  <a:rPr lang="en-US" dirty="0" smtClean="0">
                    <a:ea typeface="ＭＳ Ｐゴシック" charset="-128"/>
                    <a:cs typeface="ＭＳ Ｐゴシック" charset="-128"/>
                  </a:rPr>
                  <a:t> \</a:t>
                </a:r>
                <a:r>
                  <a:rPr lang="en-US" dirty="0" err="1" smtClean="0">
                    <a:ea typeface="ＭＳ Ｐゴシック" charset="-128"/>
                    <a:cs typeface="ＭＳ Ｐゴシック" charset="-128"/>
                  </a:rPr>
                  <a:t>gg</a:t>
                </a:r>
                <a:r>
                  <a:rPr lang="en-US" dirty="0" smtClean="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smtClean="0">
                    <a:ea typeface="ＭＳ Ｐゴシック" charset="-128"/>
                    <a:cs typeface="ＭＳ Ｐゴシック" charset="-128"/>
                  </a:rPr>
                  <a:t>Nominal similarities shown in Figure 4 support these predictions.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(iii) Equation (\</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smtClean="0">
                    <a:ea typeface="ＭＳ Ｐゴシック" charset="-128"/>
                    <a:cs typeface="ＭＳ Ｐゴシック" charset="-128"/>
                  </a:rPr>
                  <a:t>ref{F-BA-BAScaling</a:t>
                </a:r>
                <a:r>
                  <a:rPr lang="en-US" dirty="0" smtClean="0">
                    <a:ea typeface="ＭＳ Ｐゴシック" charset="-128"/>
                    <a:cs typeface="ＭＳ Ｐゴシック" charset="-128"/>
                  </a:rPr>
                  <a:t>}.</a:t>
                </a:r>
              </a:p>
            </p:txBody>
          </p:sp>
        </mc:Choice>
        <mc:Fallback xmlns="">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smtClean="0">
                    <a:latin typeface="Cambria Math"/>
                    <a:ea typeface="ＭＳ Ｐゴシック" charset="-128"/>
                    <a:cs typeface="ＭＳ Ｐゴシック" charset="-128"/>
                  </a:rPr>
                  <a:t>"Type equation here."</a:t>
                </a:r>
                <a:r>
                  <a:rPr lang="en-US" dirty="0" smtClean="0">
                    <a:ea typeface="ＭＳ Ｐゴシック" charset="-128"/>
                    <a:cs typeface="ＭＳ Ｐゴシック" charset="-128"/>
                  </a:rPr>
                  <a:t>PREDICTIONS</a:t>
                </a:r>
                <a:r>
                  <a:rPr lang="en-US" dirty="0" smtClean="0">
                    <a:ea typeface="ＭＳ Ｐゴシック" charset="-128"/>
                    <a:cs typeface="ＭＳ Ｐゴシック" charset="-128"/>
                  </a:rPr>
                  <a:t>:</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 (</a:t>
                </a:r>
                <a:r>
                  <a:rPr lang="en-US" dirty="0" err="1" smtClean="0">
                    <a:ea typeface="ＭＳ Ｐゴシック" charset="-128"/>
                    <a:cs typeface="ＭＳ Ｐゴシック" charset="-128"/>
                  </a:rPr>
                  <a:t>i</a:t>
                </a:r>
                <a:r>
                  <a:rPr lang="en-US" dirty="0" smtClean="0">
                    <a:ea typeface="ＭＳ Ｐゴシック" charset="-128"/>
                    <a:cs typeface="ＭＳ Ｐゴシック" charset="-128"/>
                  </a:rPr>
                  <a:t>) The degree exponent $\gamma$ is independent of $</a:t>
                </a:r>
                <a:r>
                  <a:rPr lang="en-US" dirty="0" err="1" smtClean="0">
                    <a:ea typeface="ＭＳ Ｐゴシック" charset="-128"/>
                    <a:cs typeface="ＭＳ Ｐゴシック" charset="-128"/>
                  </a:rPr>
                  <a:t>m</a:t>
                </a:r>
                <a:r>
                  <a:rPr lang="en-US" dirty="0" smtClean="0">
                    <a:ea typeface="ＭＳ Ｐゴシック" charset="-128"/>
                    <a:cs typeface="ＭＳ Ｐゴシック" charset="-128"/>
                  </a:rPr>
                  <a:t>$, a prediction that is in agreement with the numerical results (see Fig. 4).</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predicts that asymptotically (i.e. in the $</a:t>
                </a:r>
                <a:r>
                  <a:rPr lang="en-US" dirty="0" err="1" smtClean="0">
                    <a:ea typeface="ＭＳ Ｐゴシック" charset="-128"/>
                    <a:cs typeface="ＭＳ Ｐゴシック" charset="-128"/>
                  </a:rPr>
                  <a:t>t</a:t>
                </a:r>
                <a:r>
                  <a:rPr lang="en-US" dirty="0" smtClean="0">
                    <a:ea typeface="ＭＳ Ｐゴシック" charset="-128"/>
                    <a:cs typeface="ＭＳ Ｐゴシック" charset="-128"/>
                  </a:rPr>
                  <a:t> \</a:t>
                </a:r>
                <a:r>
                  <a:rPr lang="en-US" dirty="0" err="1" smtClean="0">
                    <a:ea typeface="ＭＳ Ｐゴシック" charset="-128"/>
                    <a:cs typeface="ＭＳ Ｐゴシック" charset="-128"/>
                  </a:rPr>
                  <a:t>gg</a:t>
                </a:r>
                <a:r>
                  <a:rPr lang="en-US" dirty="0" smtClean="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smtClean="0">
                    <a:ea typeface="ＭＳ Ｐゴシック" charset="-128"/>
                    <a:cs typeface="ＭＳ Ｐゴシック" charset="-128"/>
                  </a:rPr>
                  <a:t>Nominal similarities shown in Figure 4 support these predictions.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(iii) Equation (\</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smtClean="0">
                    <a:ea typeface="ＭＳ Ｐゴシック" charset="-128"/>
                    <a:cs typeface="ＭＳ Ｐゴシック" charset="-128"/>
                  </a:rPr>
                  <a:t>ref{F-BA-BAScaling</a:t>
                </a:r>
                <a:r>
                  <a:rPr lang="en-US" dirty="0" smtClean="0">
                    <a:ea typeface="ＭＳ Ｐゴシック" charset="-128"/>
                    <a:cs typeface="ＭＳ Ｐゴシック" charset="-128"/>
                  </a:rPr>
                  <a:t>}.</a:t>
                </a:r>
              </a:p>
            </p:txBody>
          </p:sp>
        </mc:Fallback>
      </mc:AlternateContent>
      <p:sp>
        <p:nvSpPr>
          <p:cNvPr id="4" name="Slide Number Placeholder 3"/>
          <p:cNvSpPr>
            <a:spLocks noGrp="1"/>
          </p:cNvSpPr>
          <p:nvPr>
            <p:ph type="sldNum" sz="quarter" idx="5"/>
          </p:nvPr>
        </p:nvSpPr>
        <p:spPr/>
        <p:txBody>
          <a:bodyPr/>
          <a:lstStyle/>
          <a:p>
            <a:pPr>
              <a:defRPr/>
            </a:pPr>
            <a:fld id="{1D1F167C-8E03-6D40-A613-BE0F4B913C73}"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charset="-128"/>
                <a:cs typeface="ＭＳ Ｐゴシック" charset="-128"/>
              </a:rPr>
              <a:t>PREDICTIONS: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 (</a:t>
            </a:r>
            <a:r>
              <a:rPr lang="en-US" dirty="0" err="1" smtClean="0">
                <a:ea typeface="ＭＳ Ｐゴシック" charset="-128"/>
                <a:cs typeface="ＭＳ Ｐゴシック" charset="-128"/>
              </a:rPr>
              <a:t>i</a:t>
            </a:r>
            <a:r>
              <a:rPr lang="en-US" dirty="0" smtClean="0">
                <a:ea typeface="ＭＳ Ｐゴシック" charset="-128"/>
                <a:cs typeface="ＭＳ Ｐゴシック" charset="-128"/>
              </a:rPr>
              <a:t>) The degree exponent $\gamma$ is independent of $</a:t>
            </a:r>
            <a:r>
              <a:rPr lang="en-US" dirty="0" err="1" smtClean="0">
                <a:ea typeface="ＭＳ Ｐゴシック" charset="-128"/>
                <a:cs typeface="ＭＳ Ｐゴシック" charset="-128"/>
              </a:rPr>
              <a:t>m</a:t>
            </a:r>
            <a:r>
              <a:rPr lang="en-US" dirty="0" smtClean="0">
                <a:ea typeface="ＭＳ Ｐゴシック" charset="-128"/>
                <a:cs typeface="ＭＳ Ｐゴシック" charset="-128"/>
              </a:rPr>
              <a:t>$, a prediction that is in agreement with the numerical results (see Fig. 4).</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 As the power-law observed for real networks describes systems of rather different ages and sizes, it is expected that a correct model should provide a time-independent degree distribution. Indeed, Eq.(\</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predicts that asymptotically (i.e. in the $</a:t>
            </a:r>
            <a:r>
              <a:rPr lang="en-US" dirty="0" err="1" smtClean="0">
                <a:ea typeface="ＭＳ Ｐゴシック" charset="-128"/>
                <a:cs typeface="ＭＳ Ｐゴシック" charset="-128"/>
              </a:rPr>
              <a:t>t</a:t>
            </a:r>
            <a:r>
              <a:rPr lang="en-US" dirty="0" smtClean="0">
                <a:ea typeface="ＭＳ Ｐゴシック" charset="-128"/>
                <a:cs typeface="ＭＳ Ｐゴシック" charset="-128"/>
              </a:rPr>
              <a:t> \</a:t>
            </a:r>
            <a:r>
              <a:rPr lang="en-US" dirty="0" err="1" smtClean="0">
                <a:ea typeface="ＭＳ Ｐゴシック" charset="-128"/>
                <a:cs typeface="ＭＳ Ｐゴシック" charset="-128"/>
              </a:rPr>
              <a:t>gg</a:t>
            </a:r>
            <a:r>
              <a:rPr lang="en-US" dirty="0" smtClean="0">
                <a:ea typeface="ＭＳ Ｐゴシック" charset="-128"/>
                <a:cs typeface="ＭＳ Ｐゴシック" charset="-128"/>
              </a:rPr>
              <a:t> m_0$ limit) the degree distribution of the BA model is independent of time (and, subsequently, independent of the system size $N=m_0+t$), indicating that despite its continuous growth, the network reaches a stationary scale-free state. </a:t>
            </a:r>
          </a:p>
          <a:p>
            <a:r>
              <a:rPr lang="en-US" dirty="0" smtClean="0">
                <a:ea typeface="ＭＳ Ｐゴシック" charset="-128"/>
                <a:cs typeface="ＭＳ Ｐゴシック" charset="-128"/>
              </a:rPr>
              <a:t>Nominal similarities shown in Figure 4 support these predictions.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(iii) Equation (\</a:t>
            </a:r>
            <a:r>
              <a:rPr lang="en-US" dirty="0" err="1" smtClean="0">
                <a:ea typeface="ＭＳ Ｐゴシック" charset="-128"/>
                <a:cs typeface="ＭＳ Ｐゴシック" charset="-128"/>
              </a:rPr>
              <a:t>ref{cube</a:t>
            </a:r>
            <a:r>
              <a:rPr lang="en-US" dirty="0" smtClean="0">
                <a:ea typeface="ＭＳ Ｐゴシック" charset="-128"/>
                <a:cs typeface="ＭＳ Ｐゴシック" charset="-128"/>
              </a:rPr>
              <a:t>}) indicates that the coefficient of the power-law distribution is proportional to $m^2$. a prediction again confirmed by the numerical simulations shown in Figure \</a:t>
            </a:r>
            <a:r>
              <a:rPr lang="en-US" dirty="0" err="1" smtClean="0">
                <a:ea typeface="ＭＳ Ｐゴシック" charset="-128"/>
                <a:cs typeface="ＭＳ Ｐゴシック" charset="-128"/>
              </a:rPr>
              <a:t>ref{F-BA-BAScaling</a:t>
            </a:r>
            <a:r>
              <a:rPr lang="en-US" dirty="0" smtClean="0">
                <a:ea typeface="ＭＳ Ｐゴシック" charset="-128"/>
                <a:cs typeface="ＭＳ Ｐゴシック" charset="-128"/>
              </a:rPr>
              <a:t>}.</a:t>
            </a:r>
          </a:p>
        </p:txBody>
      </p:sp>
      <p:sp>
        <p:nvSpPr>
          <p:cNvPr id="4" name="Slide Number Placeholder 3"/>
          <p:cNvSpPr>
            <a:spLocks noGrp="1"/>
          </p:cNvSpPr>
          <p:nvPr>
            <p:ph type="sldNum" sz="quarter" idx="5"/>
          </p:nvPr>
        </p:nvSpPr>
        <p:spPr/>
        <p:txBody>
          <a:bodyPr/>
          <a:lstStyle/>
          <a:p>
            <a:pPr>
              <a:defRPr/>
            </a:pPr>
            <a:fld id="{1D1F167C-8E03-6D40-A613-BE0F4B913C73}"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ＭＳ Ｐゴシック" pitchFamily="-109" charset="-128"/>
                <a:cs typeface="ＭＳ Ｐゴシック" pitchFamily="-109" charset="-128"/>
              </a:rPr>
              <a:t>The degree distribution of a network generated by the Barabási-Albert model. The plot show for a single network of size N=100,000 and </a:t>
            </a:r>
            <a:r>
              <a:rPr lang="en-US" sz="1200" kern="1200" baseline="0" dirty="0" err="1" smtClean="0">
                <a:solidFill>
                  <a:schemeClr val="tx1"/>
                </a:solidFill>
                <a:latin typeface="+mn-lt"/>
                <a:ea typeface="ＭＳ Ｐゴシック" pitchFamily="-109" charset="-128"/>
                <a:cs typeface="ＭＳ Ｐゴシック" pitchFamily="-109" charset="-128"/>
              </a:rPr>
              <a:t>m</a:t>
            </a:r>
            <a:r>
              <a:rPr lang="en-US" sz="1200" kern="1200" baseline="0" dirty="0" smtClean="0">
                <a:solidFill>
                  <a:schemeClr val="tx1"/>
                </a:solidFill>
                <a:latin typeface="+mn-lt"/>
                <a:ea typeface="ＭＳ Ｐゴシック" pitchFamily="-109" charset="-128"/>
                <a:cs typeface="ＭＳ Ｐゴシック" pitchFamily="-109" charset="-128"/>
              </a:rPr>
              <a:t>=3  and . It shows both the linearly-binned (red symbols) as well as the log-binned version (green symbols) </a:t>
            </a:r>
            <a:r>
              <a:rPr lang="en-US" sz="1200" kern="1200" baseline="0" dirty="0" err="1" smtClean="0">
                <a:solidFill>
                  <a:schemeClr val="tx1"/>
                </a:solidFill>
                <a:latin typeface="+mn-lt"/>
                <a:ea typeface="ＭＳ Ｐゴシック" pitchFamily="-109" charset="-128"/>
                <a:cs typeface="ＭＳ Ｐゴシック" pitchFamily="-109" charset="-128"/>
              </a:rPr>
              <a:t>o</a:t>
            </a:r>
            <a:r>
              <a:rPr lang="en-US" sz="1200" kern="1200" baseline="0" dirty="0" smtClean="0">
                <a:solidFill>
                  <a:schemeClr val="tx1"/>
                </a:solidFill>
                <a:latin typeface="+mn-lt"/>
                <a:ea typeface="ＭＳ Ｐゴシック" pitchFamily="-109" charset="-128"/>
                <a:cs typeface="ＭＳ Ｐゴシック" pitchFamily="-109" charset="-128"/>
              </a:rPr>
              <a:t>. The straight line is added to guide the eye and has slope -3, corresponding to the resulting network’s degree exponent.</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8</a:t>
            </a:fld>
            <a:endParaRPr lang="en-US"/>
          </a:p>
        </p:txBody>
      </p:sp>
    </p:spTree>
    <p:extLst>
      <p:ext uri="{BB962C8B-B14F-4D97-AF65-F5344CB8AC3E}">
        <p14:creationId xmlns:p14="http://schemas.microsoft.com/office/powerpoint/2010/main" val="175694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charset="-128"/>
                <a:cs typeface="ＭＳ Ｐゴシック" charset="-128"/>
              </a:rPr>
              <a:t>This is an important prediction, as it implies that all nodes follow the same growth law.  Hence the difference between the hubs is not in the fact that hubs grow faster, but that they are older.  Indeed, the difference between the nodes comes in the intercept of the power-law, controlled by $</a:t>
            </a:r>
            <a:r>
              <a:rPr lang="en-US" dirty="0" err="1" smtClean="0">
                <a:ea typeface="ＭＳ Ｐゴシック" charset="-128"/>
                <a:cs typeface="ＭＳ Ｐゴシック" charset="-128"/>
              </a:rPr>
              <a:t>t_i</a:t>
            </a:r>
            <a:r>
              <a:rPr lang="en-US" dirty="0" smtClean="0">
                <a:ea typeface="ＭＳ Ｐゴシック" charset="-128"/>
                <a:cs typeface="ＭＳ Ｐゴシック" charset="-128"/>
              </a:rPr>
              <a:t>$, representing the time at which node $</a:t>
            </a:r>
            <a:r>
              <a:rPr lang="en-US" dirty="0" err="1" smtClean="0">
                <a:ea typeface="ＭＳ Ｐゴシック" charset="-128"/>
                <a:cs typeface="ＭＳ Ｐゴシック" charset="-128"/>
              </a:rPr>
              <a:t>i</a:t>
            </a:r>
            <a:r>
              <a:rPr lang="en-US" dirty="0" smtClean="0">
                <a:ea typeface="ＭＳ Ｐゴシック" charset="-128"/>
                <a:cs typeface="ＭＳ Ｐゴシック" charset="-128"/>
              </a:rPr>
              <a:t>$ joined the network.</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If all nodes follow the same growth rate, why do we have hubs and less connected nodes in the network? The reason is that at moment older nodes have a higher degree according to Eq. \</a:t>
            </a:r>
            <a:r>
              <a:rPr lang="en-US" dirty="0" err="1" smtClean="0">
                <a:ea typeface="ＭＳ Ｐゴシック" charset="-128"/>
                <a:cs typeface="ＭＳ Ｐゴシック" charset="-128"/>
              </a:rPr>
              <a:t>ref{connect</a:t>
            </a:r>
            <a:r>
              <a:rPr lang="en-US" dirty="0" smtClean="0">
                <a:ea typeface="ＭＳ Ｐゴシック" charset="-128"/>
                <a:cs typeface="ＭＳ Ｐゴシック" charset="-128"/>
              </a:rPr>
              <a:t>}--indeed, the smaller $</a:t>
            </a:r>
            <a:r>
              <a:rPr lang="en-US" dirty="0" err="1" smtClean="0">
                <a:ea typeface="ＭＳ Ｐゴシック" charset="-128"/>
                <a:cs typeface="ＭＳ Ｐゴシック" charset="-128"/>
              </a:rPr>
              <a:t>t_i</a:t>
            </a:r>
            <a:r>
              <a:rPr lang="en-US" dirty="0" smtClean="0">
                <a:ea typeface="ＭＳ Ｐゴシック" charset="-128"/>
                <a:cs typeface="ＭＳ Ｐゴシック" charset="-128"/>
              </a:rPr>
              <a:t>$ is, the higher is the node's degree. As a consequence older nodes acquire more links in an unit time. This is seen by inspective the derivative of  Eq. \</a:t>
            </a:r>
            <a:r>
              <a:rPr lang="en-US" dirty="0" err="1" smtClean="0">
                <a:ea typeface="ＭＳ Ｐゴシック" charset="-128"/>
                <a:cs typeface="ＭＳ Ｐゴシック" charset="-128"/>
              </a:rPr>
              <a:t>ref{connect</a:t>
            </a:r>
            <a:r>
              <a:rPr lang="en-US" dirty="0" smtClean="0">
                <a:ea typeface="ＭＳ Ｐゴシック" charset="-128"/>
                <a:cs typeface="ＭＳ Ｐゴシック" charset="-128"/>
              </a:rPr>
              <a:t>}, which is nothing but the node's growth rate (i.e. the rate at which the node acquires new links)</a:t>
            </a:r>
          </a:p>
          <a:p>
            <a:r>
              <a:rPr lang="en-US" dirty="0" smtClean="0">
                <a:ea typeface="ＭＳ Ｐゴシック" charset="-128"/>
                <a:cs typeface="ＭＳ Ｐゴシック" charset="-128"/>
              </a:rPr>
              <a:t>with predicts two things. First, it tells is that the older the node is (i.e. the smaller $</a:t>
            </a:r>
            <a:r>
              <a:rPr lang="en-US" dirty="0" err="1" smtClean="0">
                <a:ea typeface="ＭＳ Ｐゴシック" charset="-128"/>
                <a:cs typeface="ＭＳ Ｐゴシック" charset="-128"/>
              </a:rPr>
              <a:t>t_i</a:t>
            </a:r>
            <a:r>
              <a:rPr lang="en-US" dirty="0" smtClean="0">
                <a:ea typeface="ＭＳ Ｐゴシック" charset="-128"/>
                <a:cs typeface="ＭＳ Ｐゴシック" charset="-128"/>
              </a:rPr>
              <a:t>$ is), the larger the growth rate. Second, it also tells us that with time the rate at which the nodes acquire links goes down, thanks to the fact that the new nodes have many more nodes to link to.</a:t>
            </a:r>
          </a:p>
        </p:txBody>
      </p:sp>
      <p:sp>
        <p:nvSpPr>
          <p:cNvPr id="4" name="Slide Number Placeholder 3"/>
          <p:cNvSpPr>
            <a:spLocks noGrp="1"/>
          </p:cNvSpPr>
          <p:nvPr>
            <p:ph type="sldNum" sz="quarter" idx="5"/>
          </p:nvPr>
        </p:nvSpPr>
        <p:spPr/>
        <p:txBody>
          <a:bodyPr/>
          <a:lstStyle/>
          <a:p>
            <a:pPr>
              <a:defRPr/>
            </a:pPr>
            <a:fld id="{381D92A3-1480-924B-8525-451D2435C9D5}"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665D3D-8C75-A948-8AF3-8AD2459FF903}" type="datetime1">
              <a:rPr lang="en-US"/>
              <a:pPr>
                <a:defRPr/>
              </a:pPr>
              <a:t>10/14/2018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545CE-38E6-4F46-99DD-AE8C02C592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9D0952-2989-284C-953C-9631460889B2}" type="datetime1">
              <a:rPr lang="en-US"/>
              <a:pPr>
                <a:defRPr/>
              </a:pPr>
              <a:t>10/14/2018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A6C27-0E7C-C04E-896D-407F6E5FC3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2EFD0-B4B0-4F41-8878-C5AE05D47E49}" type="datetime1">
              <a:rPr lang="en-US"/>
              <a:pPr>
                <a:defRPr/>
              </a:pPr>
              <a:t>10/14/2018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8D339-7237-274C-840D-31B7B83FDD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24E4C4-254B-2D44-AB54-EE559230BF30}" type="datetime1">
              <a:rPr lang="en-US">
                <a:solidFill>
                  <a:prstClr val="black">
                    <a:tint val="75000"/>
                  </a:prstClr>
                </a:solidFill>
              </a:rPr>
              <a:pPr>
                <a:def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A2158-7B0C-9F40-BA1E-82C66D315E5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51F391-D6EF-C341-A6C7-563130BEBE38}" type="datetime1">
              <a:rPr lang="en-US"/>
              <a:pPr>
                <a:defRPr/>
              </a:pPr>
              <a:t>10/14/2018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6DE6E-D35C-4740-8A91-DDB6769DE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5D636B-E157-9F4D-96A4-C94213D74E4E}" type="datetime1">
              <a:rPr lang="en-US"/>
              <a:pPr>
                <a:defRPr/>
              </a:pPr>
              <a:t>10/14/2018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66213-4E7B-204B-824D-C03917CF1D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A7F21A-805B-CE4E-9455-2F129B20AD3A}" type="datetime1">
              <a:rPr lang="en-US"/>
              <a:pPr>
                <a:defRPr/>
              </a:pPr>
              <a:t>10/14/2018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05550F-3D4E-AE48-AFEF-F8E09BC34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5D8D21-61D9-744B-B05E-975F3E994A59}" type="datetime1">
              <a:rPr lang="en-US"/>
              <a:pPr>
                <a:defRPr/>
              </a:pPr>
              <a:t>10/14/2018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340663-4E2B-6248-A621-57DF263A65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0D8782-50AE-F44B-826E-77EA27022AFA}" type="datetime1">
              <a:rPr lang="en-US"/>
              <a:pPr>
                <a:defRPr/>
              </a:pPr>
              <a:t>10/14/2018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EAC11-91D9-0545-B906-508D0062CE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864B1-E35E-9145-AB56-F6D848E93756}" type="datetime1">
              <a:rPr lang="en-US"/>
              <a:pPr>
                <a:defRPr/>
              </a:pPr>
              <a:t>10/14/2018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8A167-BD30-244C-9C3E-C11086C2EA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C808EE-5AB7-4B4B-BE88-C336D5D9FDA7}" type="datetime1">
              <a:rPr lang="en-US"/>
              <a:pPr>
                <a:defRPr/>
              </a:pPr>
              <a:t>10/14/2018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C222E-B9FC-1348-BDE7-E72F2C49DD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90635C-5028-BF4F-BBCE-D2A26310BF5A}" type="datetime1">
              <a:rPr lang="en-US"/>
              <a:pPr>
                <a:defRPr/>
              </a:pPr>
              <a:t>10/14/2018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58E9C3-A786-8845-AC8B-7E6FE5D7CA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0727BF1-1143-A74F-8AF6-CE60A990A96E}" type="datetime1">
              <a:rPr lang="en-US"/>
              <a:pPr>
                <a:defRPr/>
              </a:pPr>
              <a:t>10/14/2018</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B74FF4F-26AB-6E46-8090-DE5CEB3C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29FF79F-B7D5-8240-9620-9B0ADB2CEA84}" type="datetime1">
              <a:rPr lang="en-US">
                <a:solidFill>
                  <a:prstClr val="black">
                    <a:tint val="75000"/>
                  </a:prstClr>
                </a:solidFill>
              </a:rPr>
              <a:pPr>
                <a:defRPr/>
              </a:pPr>
              <a:t>10/14/2018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1C58BF-3E62-FE44-9609-94FB3786B97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ヒラギノ角ゴ Pro W3" pitchFamily="-84" charset="-128"/>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10.bin"/><Relationship Id="rId1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oleObject14.bin"/><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0.bin"/><Relationship Id="rId18" Type="http://schemas.openxmlformats.org/officeDocument/2006/relationships/image" Target="../media/image35.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2.emf"/><Relationship Id="rId17" Type="http://schemas.openxmlformats.org/officeDocument/2006/relationships/oleObject" Target="../embeddings/oleObject22.bin"/><Relationship Id="rId2" Type="http://schemas.openxmlformats.org/officeDocument/2006/relationships/slideLayout" Target="../slideLayouts/slideLayout7.xml"/><Relationship Id="rId16" Type="http://schemas.openxmlformats.org/officeDocument/2006/relationships/image" Target="../media/image34.emf"/><Relationship Id="rId1" Type="http://schemas.openxmlformats.org/officeDocument/2006/relationships/vmlDrawing" Target="../drawings/vmlDrawing6.vml"/><Relationship Id="rId6" Type="http://schemas.openxmlformats.org/officeDocument/2006/relationships/image" Target="../media/image29.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18.bin"/><Relationship Id="rId14" Type="http://schemas.openxmlformats.org/officeDocument/2006/relationships/image" Target="../media/image33.emf"/></Relationships>
</file>

<file path=ppt/slides/_rels/slide14.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28.bin"/><Relationship Id="rId18" Type="http://schemas.openxmlformats.org/officeDocument/2006/relationships/image" Target="../media/image43.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0.emf"/><Relationship Id="rId17"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image" Target="../media/image42.emf"/><Relationship Id="rId1" Type="http://schemas.openxmlformats.org/officeDocument/2006/relationships/vmlDrawing" Target="../drawings/vmlDrawing7.vml"/><Relationship Id="rId6" Type="http://schemas.openxmlformats.org/officeDocument/2006/relationships/image" Target="../media/image37.e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26.bin"/><Relationship Id="rId14" Type="http://schemas.openxmlformats.org/officeDocument/2006/relationships/image" Target="../media/image41.emf"/></Relationships>
</file>

<file path=ppt/slides/_rels/slide1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5.e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2.emf"/><Relationship Id="rId11" Type="http://schemas.openxmlformats.org/officeDocument/2006/relationships/image" Target="../media/image390.png"/><Relationship Id="rId5" Type="http://schemas.openxmlformats.org/officeDocument/2006/relationships/image" Target="../media/image51.emf"/><Relationship Id="rId10" Type="http://schemas.openxmlformats.org/officeDocument/2006/relationships/image" Target="../media/image38.png"/><Relationship Id="rId4" Type="http://schemas.openxmlformats.org/officeDocument/2006/relationships/image" Target="../media/image50.emf"/><Relationship Id="rId9" Type="http://schemas.openxmlformats.org/officeDocument/2006/relationships/image" Target="../media/image5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0.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6.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8.png"/><Relationship Id="rId7" Type="http://schemas.openxmlformats.org/officeDocument/2006/relationships/oleObject" Target="../embeddings/oleObject4.bin"/><Relationship Id="rId12"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6.emf"/><Relationship Id="rId4" Type="http://schemas.openxmlformats.org/officeDocument/2006/relationships/image" Target="../media/image19.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a:extLst/>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smtClean="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smtClean="0">
                <a:solidFill>
                  <a:srgbClr val="000000"/>
                </a:solidFill>
                <a:latin typeface="Trajan Pro"/>
                <a:cs typeface="Trajan Pro"/>
              </a:rPr>
              <a:t>Fall 2018</a:t>
            </a:r>
          </a:p>
          <a:p>
            <a:pPr algn="ctr" defTabSz="914400" fontAlgn="base">
              <a:spcBef>
                <a:spcPct val="0"/>
              </a:spcBef>
              <a:spcAft>
                <a:spcPct val="0"/>
              </a:spcAft>
              <a:defRPr/>
            </a:pPr>
            <a:endParaRPr lang="en-US" altLang="ko-KR" sz="3200" dirty="0" smtClean="0">
              <a:solidFill>
                <a:srgbClr val="000000"/>
              </a:solidFill>
              <a:latin typeface="Trajan Pro"/>
              <a:cs typeface="Trajan Pro"/>
            </a:endParaRPr>
          </a:p>
          <a:p>
            <a:pPr algn="ctr" defTabSz="914400" fontAlgn="base">
              <a:spcBef>
                <a:spcPct val="0"/>
              </a:spcBef>
              <a:spcAft>
                <a:spcPct val="0"/>
              </a:spcAft>
              <a:defRPr/>
            </a:pPr>
            <a:r>
              <a:rPr lang="en-US" altLang="ko-KR" sz="3200" dirty="0" smtClean="0">
                <a:solidFill>
                  <a:srgbClr val="000000"/>
                </a:solidFill>
                <a:latin typeface="Trajan Pro"/>
                <a:cs typeface="Trajan Pro"/>
              </a:rPr>
              <a:t>    </a:t>
            </a:r>
            <a:r>
              <a:rPr lang="en-US" altLang="ko-KR" sz="3200" smtClean="0">
                <a:solidFill>
                  <a:srgbClr val="000000"/>
                </a:solidFill>
                <a:latin typeface="Trajan Pro"/>
                <a:cs typeface="Trajan Pro"/>
              </a:rPr>
              <a:t>Class 10: </a:t>
            </a:r>
            <a:r>
              <a:rPr lang="en-US" altLang="ko-KR" sz="3200" dirty="0" smtClean="0">
                <a:solidFill>
                  <a:srgbClr val="000000"/>
                </a:solidFill>
                <a:latin typeface="Trajan Pro"/>
                <a:cs typeface="Trajan Pro"/>
              </a:rPr>
              <a:t>Barabasi-Albert Model I</a:t>
            </a:r>
          </a:p>
          <a:p>
            <a:pPr algn="ctr" defTabSz="914400" fontAlgn="base">
              <a:spcBef>
                <a:spcPct val="0"/>
              </a:spcBef>
              <a:spcAft>
                <a:spcPct val="0"/>
              </a:spcAft>
              <a:defRPr/>
            </a:pPr>
            <a:r>
              <a:rPr lang="en-US" altLang="ko-KR" sz="3200" dirty="0" smtClean="0">
                <a:solidFill>
                  <a:srgbClr val="000000"/>
                </a:solidFill>
                <a:latin typeface="Trajan Pro"/>
                <a:cs typeface="Trajan Pro"/>
              </a:rPr>
              <a:t>      (Chapter </a:t>
            </a:r>
            <a:r>
              <a:rPr lang="en-US" altLang="ko-KR" sz="3200" dirty="0">
                <a:solidFill>
                  <a:srgbClr val="000000"/>
                </a:solidFill>
                <a:latin typeface="Trajan Pro"/>
                <a:cs typeface="Trajan Pro"/>
              </a:rPr>
              <a:t>5</a:t>
            </a:r>
            <a:r>
              <a:rPr lang="en-US" altLang="ko-KR" sz="3200" dirty="0" smtClean="0">
                <a:solidFill>
                  <a:srgbClr val="000000"/>
                </a:solidFill>
                <a:latin typeface="Trajan Pro"/>
                <a:cs typeface="Trajan Pro"/>
              </a:rPr>
              <a:t> in Textbook)</a:t>
            </a:r>
          </a:p>
        </p:txBody>
      </p:sp>
      <p:sp>
        <p:nvSpPr>
          <p:cNvPr id="6" name="Rectangle 5"/>
          <p:cNvSpPr>
            <a:spLocks noChangeArrowheads="1"/>
          </p:cNvSpPr>
          <p:nvPr/>
        </p:nvSpPr>
        <p:spPr bwMode="auto">
          <a:xfrm>
            <a:off x="-1588" y="341565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t>
            </a:r>
            <a:r>
              <a:rPr lang="en-US" sz="1400" dirty="0" smtClean="0">
                <a:solidFill>
                  <a:srgbClr val="000000"/>
                </a:solidFill>
                <a:ea typeface="ＭＳ Ｐゴシック" charset="0"/>
                <a:cs typeface="Helvetica"/>
              </a:rPr>
              <a:t>ased on slides by             </a:t>
            </a:r>
          </a:p>
          <a:p>
            <a:pPr algn="r" defTabSz="914400" fontAlgn="base">
              <a:spcBef>
                <a:spcPct val="0"/>
              </a:spcBef>
              <a:spcAft>
                <a:spcPct val="0"/>
              </a:spcAft>
              <a:defRPr/>
            </a:pPr>
            <a:r>
              <a:rPr lang="en-US" sz="1400" dirty="0" smtClean="0">
                <a:solidFill>
                  <a:srgbClr val="000000"/>
                </a:solidFill>
                <a:ea typeface="ＭＳ Ｐゴシック" charset="0"/>
                <a:cs typeface="Helvetica"/>
              </a:rPr>
              <a:t>Albert-</a:t>
            </a:r>
            <a:r>
              <a:rPr lang="en-US" sz="1400" dirty="0" err="1" smtClean="0">
                <a:solidFill>
                  <a:srgbClr val="000000"/>
                </a:solidFill>
                <a:ea typeface="ＭＳ Ｐゴシック" charset="0"/>
                <a:cs typeface="Helvetica"/>
              </a:rPr>
              <a:t>László</a:t>
            </a:r>
            <a:r>
              <a:rPr lang="en-US" sz="1400" dirty="0" smtClean="0">
                <a:solidFill>
                  <a:srgbClr val="000000"/>
                </a:solidFill>
                <a:ea typeface="ＭＳ Ｐゴシック" charset="0"/>
                <a:cs typeface="Helvetica"/>
              </a:rPr>
              <a:t> Barabási</a:t>
            </a:r>
          </a:p>
          <a:p>
            <a:pPr algn="r" defTabSz="914400" fontAlgn="base">
              <a:spcBef>
                <a:spcPct val="0"/>
              </a:spcBef>
              <a:spcAft>
                <a:spcPct val="0"/>
              </a:spcAft>
              <a:defRPr/>
            </a:pPr>
            <a:r>
              <a:rPr lang="en-US" sz="1400" dirty="0" smtClean="0">
                <a:solidFill>
                  <a:srgbClr val="000000"/>
                </a:solidFill>
                <a:ea typeface="ＭＳ Ｐゴシック" charset="0"/>
                <a:cs typeface="Helvetica"/>
              </a:rPr>
              <a:t>and </a:t>
            </a:r>
            <a:r>
              <a:rPr lang="en-US" sz="1400" dirty="0" smtClean="0"/>
              <a:t>Roberta Sinatr</a:t>
            </a:r>
            <a:r>
              <a:rPr lang="en-US" sz="1600" dirty="0" smtClean="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smtClean="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5715000"/>
          </a:xfrm>
        </p:spPr>
        <p:txBody>
          <a:bodyPr/>
          <a:lstStyle/>
          <a:p>
            <a:r>
              <a:rPr lang="hu-HU" sz="2400" dirty="0" smtClean="0">
                <a:ea typeface="ＭＳ Ｐゴシック" charset="-128"/>
                <a:cs typeface="ＭＳ Ｐゴシック" charset="-128"/>
              </a:rPr>
              <a:t>The mean field theory offers the correct scaling, BUT it provides the wrong coefficient of the degree distribution. </a:t>
            </a:r>
            <a:br>
              <a:rPr lang="hu-HU" sz="2400" dirty="0" smtClean="0">
                <a:ea typeface="ＭＳ Ｐゴシック" charset="-128"/>
                <a:cs typeface="ＭＳ Ｐゴシック" charset="-128"/>
              </a:rPr>
            </a:br>
            <a:r>
              <a:rPr lang="hu-HU" sz="2400" dirty="0" smtClean="0">
                <a:ea typeface="ＭＳ Ｐゴシック" charset="-128"/>
                <a:cs typeface="ＭＳ Ｐゴシック" charset="-128"/>
              </a:rPr>
              <a:t/>
            </a:r>
            <a:br>
              <a:rPr lang="hu-HU" sz="2400" dirty="0" smtClean="0">
                <a:ea typeface="ＭＳ Ｐゴシック" charset="-128"/>
                <a:cs typeface="ＭＳ Ｐゴシック" charset="-128"/>
              </a:rPr>
            </a:br>
            <a:r>
              <a:rPr lang="hu-HU" sz="2400" dirty="0" smtClean="0">
                <a:ea typeface="ＭＳ Ｐゴシック" charset="-128"/>
                <a:cs typeface="ＭＳ Ｐゴシック" charset="-128"/>
              </a:rPr>
              <a:t>So assymptotically it is correct (k</a:t>
            </a:r>
            <a:r>
              <a:rPr lang="en-US" sz="2400" dirty="0" err="1" smtClean="0">
                <a:ea typeface="ＭＳ Ｐゴシック" charset="-128"/>
                <a:cs typeface="ＭＳ Ｐゴシック" charset="-128"/>
                <a:sym typeface="Wingdings" pitchFamily="-84" charset="2"/>
              </a:rPr>
              <a:t></a:t>
            </a:r>
            <a:r>
              <a:rPr lang="en-US" sz="2400" dirty="0" smtClean="0">
                <a:ea typeface="ＭＳ Ｐゴシック" charset="-128"/>
                <a:cs typeface="ＭＳ Ｐゴシック" charset="-128"/>
                <a:sym typeface="Wingdings" pitchFamily="-84" charset="2"/>
              </a:rPr>
              <a:t> ∞)</a:t>
            </a:r>
            <a:r>
              <a:rPr lang="hu-HU" sz="2400" dirty="0" smtClean="0">
                <a:ea typeface="ＭＳ Ｐゴシック" charset="-128"/>
                <a:cs typeface="ＭＳ Ｐゴシック" charset="-128"/>
              </a:rPr>
              <a:t>, but not correct in details (particularly for small k). </a:t>
            </a:r>
            <a:br>
              <a:rPr lang="hu-HU" sz="2400" dirty="0" smtClean="0">
                <a:ea typeface="ＭＳ Ｐゴシック" charset="-128"/>
                <a:cs typeface="ＭＳ Ｐゴシック" charset="-128"/>
              </a:rPr>
            </a:br>
            <a:r>
              <a:rPr lang="hu-HU" sz="2400" dirty="0" smtClean="0">
                <a:ea typeface="ＭＳ Ｐゴシック" charset="-128"/>
                <a:cs typeface="ＭＳ Ｐゴシック" charset="-128"/>
              </a:rPr>
              <a:t/>
            </a:r>
            <a:br>
              <a:rPr lang="hu-HU" sz="2400" dirty="0" smtClean="0">
                <a:ea typeface="ＭＳ Ｐゴシック" charset="-128"/>
                <a:cs typeface="ＭＳ Ｐゴシック" charset="-128"/>
              </a:rPr>
            </a:br>
            <a:r>
              <a:rPr lang="hu-HU" sz="2400" dirty="0" smtClean="0">
                <a:ea typeface="ＭＳ Ｐゴシック" charset="-128"/>
                <a:cs typeface="ＭＳ Ｐゴシック" charset="-128"/>
              </a:rPr>
              <a:t>To fix it, we need to calculate P(k) exactly, which we will do next using a rate equation based approach.</a:t>
            </a:r>
          </a:p>
        </p:txBody>
      </p:sp>
      <p:sp>
        <p:nvSpPr>
          <p:cNvPr id="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323750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nvGraphicFramePr>
        <p:xfrm>
          <a:off x="1127125" y="4305300"/>
          <a:ext cx="6045200" cy="542925"/>
        </p:xfrm>
        <a:graphic>
          <a:graphicData uri="http://schemas.openxmlformats.org/presentationml/2006/ole">
            <mc:AlternateContent xmlns:mc="http://schemas.openxmlformats.org/markup-compatibility/2006">
              <mc:Choice xmlns:v="urn:schemas-microsoft-com:vml" Requires="v">
                <p:oleObj spid="_x0000_s387236" name="Equation" r:id="rId3" imgW="3302000" imgH="355600" progId="Equation.3">
                  <p:embed/>
                </p:oleObj>
              </mc:Choice>
              <mc:Fallback>
                <p:oleObj name="Equation" r:id="rId3" imgW="33020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305300"/>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8" name="Text Box 13"/>
          <p:cNvSpPr txBox="1">
            <a:spLocks noChangeArrowheads="1"/>
          </p:cNvSpPr>
          <p:nvPr/>
        </p:nvSpPr>
        <p:spPr bwMode="auto">
          <a:xfrm>
            <a:off x="6350" y="5451475"/>
            <a:ext cx="70104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a:solidFill>
                  <a:srgbClr val="000000"/>
                </a:solidFill>
                <a:latin typeface="Helvetica" pitchFamily="-84" charset="0"/>
                <a:ea typeface="Arial" pitchFamily="-84" charset="0"/>
                <a:cs typeface="Arial" pitchFamily="-84" charset="0"/>
              </a:rPr>
              <a:t>A.-L.Barabási, R. Albert and H. Jeong, </a:t>
            </a:r>
            <a:r>
              <a:rPr lang="en-US" sz="800" i="1">
                <a:solidFill>
                  <a:srgbClr val="000000"/>
                </a:solidFill>
                <a:latin typeface="Helvetica" pitchFamily="-84" charset="0"/>
                <a:ea typeface="Arial" pitchFamily="-84" charset="0"/>
                <a:cs typeface="Arial" pitchFamily="-84" charset="0"/>
              </a:rPr>
              <a:t>Physica </a:t>
            </a:r>
            <a:r>
              <a:rPr lang="en-US" sz="800">
                <a:solidFill>
                  <a:srgbClr val="000000"/>
                </a:solidFill>
                <a:latin typeface="Helvetica" pitchFamily="-84" charset="0"/>
                <a:ea typeface="Arial" pitchFamily="-84" charset="0"/>
                <a:cs typeface="Arial" pitchFamily="-84" charset="0"/>
              </a:rPr>
              <a:t>A </a:t>
            </a:r>
            <a:r>
              <a:rPr lang="en-US" sz="800" b="1">
                <a:solidFill>
                  <a:srgbClr val="000000"/>
                </a:solidFill>
                <a:latin typeface="Helvetica" pitchFamily="-84" charset="0"/>
                <a:ea typeface="Arial" pitchFamily="-84" charset="0"/>
                <a:cs typeface="Arial" pitchFamily="-84" charset="0"/>
              </a:rPr>
              <a:t>272,</a:t>
            </a:r>
            <a:r>
              <a:rPr lang="en-US" sz="800">
                <a:solidFill>
                  <a:srgbClr val="000000"/>
                </a:solidFill>
                <a:latin typeface="Helvetica" pitchFamily="-84" charset="0"/>
                <a:ea typeface="Arial" pitchFamily="-84" charset="0"/>
                <a:cs typeface="Arial" pitchFamily="-84" charset="0"/>
              </a:rPr>
              <a:t> 173 (1999)</a:t>
            </a:r>
          </a:p>
        </p:txBody>
      </p:sp>
      <p:graphicFrame>
        <p:nvGraphicFramePr>
          <p:cNvPr id="40963" name="Object 3"/>
          <p:cNvGraphicFramePr>
            <a:graphicFrameLocks noChangeAspect="1"/>
          </p:cNvGraphicFramePr>
          <p:nvPr/>
        </p:nvGraphicFramePr>
        <p:xfrm>
          <a:off x="263525" y="765175"/>
          <a:ext cx="2278063" cy="250825"/>
        </p:xfrm>
        <a:graphic>
          <a:graphicData uri="http://schemas.openxmlformats.org/presentationml/2006/ole">
            <mc:AlternateContent xmlns:mc="http://schemas.openxmlformats.org/markup-compatibility/2006">
              <mc:Choice xmlns:v="urn:schemas-microsoft-com:vml" Requires="v">
                <p:oleObj spid="_x0000_s387237" name="Equation" r:id="rId5" imgW="1244600" imgH="165100" progId="Equation.3">
                  <p:embed/>
                </p:oleObj>
              </mc:Choice>
              <mc:Fallback>
                <p:oleObj name="Equation" r:id="rId5" imgW="12446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765175"/>
                        <a:ext cx="22780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TextBox 15"/>
          <p:cNvSpPr txBox="1">
            <a:spLocks noChangeArrowheads="1"/>
          </p:cNvSpPr>
          <p:nvPr/>
        </p:nvSpPr>
        <p:spPr bwMode="auto">
          <a:xfrm>
            <a:off x="2601913" y="746125"/>
            <a:ext cx="3417887"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Number of nodes with degree </a:t>
            </a:r>
            <a:r>
              <a:rPr lang="hu-HU" sz="1400" i="1">
                <a:latin typeface="Helvetica" pitchFamily="-84" charset="0"/>
                <a:ea typeface="Helvetica" pitchFamily="-84" charset="0"/>
                <a:cs typeface="Helvetica" pitchFamily="-84" charset="0"/>
              </a:rPr>
              <a:t>k</a:t>
            </a:r>
            <a:r>
              <a:rPr lang="hu-HU" sz="1400">
                <a:latin typeface="Helvetica" pitchFamily="-84" charset="0"/>
                <a:ea typeface="Helvetica" pitchFamily="-84" charset="0"/>
                <a:cs typeface="Helvetica" pitchFamily="-84" charset="0"/>
              </a:rPr>
              <a:t> at time </a:t>
            </a:r>
            <a:r>
              <a:rPr lang="hu-HU" sz="1400" i="1">
                <a:latin typeface="Helvetica" pitchFamily="-84" charset="0"/>
                <a:ea typeface="Helvetica" pitchFamily="-84" charset="0"/>
                <a:cs typeface="Helvetica" pitchFamily="-84" charset="0"/>
              </a:rPr>
              <a:t>t</a:t>
            </a:r>
            <a:r>
              <a:rPr lang="hu-HU" sz="1400">
                <a:latin typeface="Helvetica" pitchFamily="-84" charset="0"/>
                <a:ea typeface="Helvetica" pitchFamily="-84" charset="0"/>
                <a:cs typeface="Helvetica" pitchFamily="-84" charset="0"/>
              </a:rPr>
              <a:t>.</a:t>
            </a:r>
          </a:p>
        </p:txBody>
      </p:sp>
      <p:graphicFrame>
        <p:nvGraphicFramePr>
          <p:cNvPr id="32772" name="Object 4"/>
          <p:cNvGraphicFramePr>
            <a:graphicFrameLocks noChangeAspect="1"/>
          </p:cNvGraphicFramePr>
          <p:nvPr/>
        </p:nvGraphicFramePr>
        <p:xfrm>
          <a:off x="3336925" y="3111500"/>
          <a:ext cx="1373188" cy="446088"/>
        </p:xfrm>
        <a:graphic>
          <a:graphicData uri="http://schemas.openxmlformats.org/presentationml/2006/ole">
            <mc:AlternateContent xmlns:mc="http://schemas.openxmlformats.org/markup-compatibility/2006">
              <mc:Choice xmlns:v="urn:schemas-microsoft-com:vml" Requires="v">
                <p:oleObj spid="_x0000_s387238" name="Equation" r:id="rId7" imgW="914400" imgH="355600" progId="Equation.3">
                  <p:embed/>
                </p:oleObj>
              </mc:Choice>
              <mc:Fallback>
                <p:oleObj name="Equation" r:id="rId7" imgW="9144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6925" y="3111500"/>
                        <a:ext cx="1373188"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TextBox 17"/>
          <p:cNvSpPr txBox="1">
            <a:spLocks noChangeArrowheads="1"/>
          </p:cNvSpPr>
          <p:nvPr/>
        </p:nvSpPr>
        <p:spPr bwMode="auto">
          <a:xfrm>
            <a:off x="95250" y="3060700"/>
            <a:ext cx="3127375" cy="522288"/>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Nr. of degree </a:t>
            </a:r>
            <a:r>
              <a:rPr lang="hu-HU" sz="1400" i="1">
                <a:latin typeface="Helvetica" pitchFamily="-84" charset="0"/>
                <a:ea typeface="Helvetica" pitchFamily="-84" charset="0"/>
                <a:cs typeface="Helvetica" pitchFamily="-84" charset="0"/>
              </a:rPr>
              <a:t>k-1</a:t>
            </a:r>
            <a:r>
              <a:rPr lang="hu-HU" sz="1400">
                <a:latin typeface="Helvetica" pitchFamily="-84" charset="0"/>
                <a:ea typeface="Helvetica" pitchFamily="-84" charset="0"/>
                <a:cs typeface="Helvetica" pitchFamily="-84" charset="0"/>
              </a:rPr>
              <a:t> nodes that acquire a new link, becoming degree </a:t>
            </a:r>
            <a:r>
              <a:rPr lang="hu-HU" sz="1400" i="1">
                <a:latin typeface="Helvetica" pitchFamily="-84" charset="0"/>
                <a:ea typeface="Helvetica" pitchFamily="-84" charset="0"/>
                <a:cs typeface="Helvetica" pitchFamily="-84" charset="0"/>
              </a:rPr>
              <a:t>k</a:t>
            </a:r>
          </a:p>
        </p:txBody>
      </p:sp>
      <p:graphicFrame>
        <p:nvGraphicFramePr>
          <p:cNvPr id="40965" name="Object 5"/>
          <p:cNvGraphicFramePr>
            <a:graphicFrameLocks noChangeAspect="1"/>
          </p:cNvGraphicFramePr>
          <p:nvPr/>
        </p:nvGraphicFramePr>
        <p:xfrm>
          <a:off x="263525" y="1492250"/>
          <a:ext cx="2025650" cy="612775"/>
        </p:xfrm>
        <a:graphic>
          <a:graphicData uri="http://schemas.openxmlformats.org/presentationml/2006/ole">
            <mc:AlternateContent xmlns:mc="http://schemas.openxmlformats.org/markup-compatibility/2006">
              <mc:Choice xmlns:v="urn:schemas-microsoft-com:vml" Requires="v">
                <p:oleObj spid="_x0000_s387239" name="Equation" r:id="rId9" imgW="1295400" imgH="469900" progId="Equation.3">
                  <p:embed/>
                </p:oleObj>
              </mc:Choice>
              <mc:Fallback>
                <p:oleObj name="Equation" r:id="rId9" imgW="12954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525" y="1492250"/>
                        <a:ext cx="20256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Left Brace 22"/>
          <p:cNvSpPr/>
          <p:nvPr/>
        </p:nvSpPr>
        <p:spPr>
          <a:xfrm rot="16200000">
            <a:off x="6268244" y="2837656"/>
            <a:ext cx="298450" cy="5413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80" name="TextBox 23"/>
          <p:cNvSpPr txBox="1">
            <a:spLocks noChangeArrowheads="1"/>
          </p:cNvSpPr>
          <p:nvPr/>
        </p:nvSpPr>
        <p:spPr bwMode="auto">
          <a:xfrm>
            <a:off x="5789613" y="3208338"/>
            <a:ext cx="1262062" cy="46196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Preferential attachment</a:t>
            </a:r>
          </a:p>
        </p:txBody>
      </p:sp>
      <p:sp>
        <p:nvSpPr>
          <p:cNvPr id="40973" name="TextBox 25"/>
          <p:cNvSpPr txBox="1">
            <a:spLocks noChangeArrowheads="1"/>
          </p:cNvSpPr>
          <p:nvPr/>
        </p:nvSpPr>
        <p:spPr bwMode="auto">
          <a:xfrm>
            <a:off x="220663" y="1114425"/>
            <a:ext cx="8615362" cy="307975"/>
          </a:xfrm>
          <a:prstGeom prst="rect">
            <a:avLst/>
          </a:prstGeom>
          <a:noFill/>
          <a:ln w="9525">
            <a:noFill/>
            <a:miter lim="800000"/>
            <a:headEnd/>
            <a:tailEnd/>
          </a:ln>
        </p:spPr>
        <p:txBody>
          <a:bodyPr>
            <a:prstTxWarp prst="textNoShape">
              <a:avLst/>
            </a:prstTxWarp>
            <a:spAutoFit/>
          </a:bodyPr>
          <a:lstStyle/>
          <a:p>
            <a:r>
              <a:rPr lang="hu-HU" sz="1400" dirty="0">
                <a:latin typeface="Helvetica" pitchFamily="-84" charset="0"/>
                <a:ea typeface="Helvetica" pitchFamily="-84" charset="0"/>
                <a:cs typeface="Helvetica" pitchFamily="-84" charset="0"/>
              </a:rPr>
              <a:t>Since at each timestep we add one node, we have N=t (total number of nodes </a:t>
            </a:r>
            <a:r>
              <a:rPr lang="hu-HU" sz="1400" dirty="0" smtClean="0">
                <a:latin typeface="Helvetica" pitchFamily="-84" charset="0"/>
                <a:ea typeface="Helvetica" pitchFamily="-84" charset="0"/>
                <a:cs typeface="Helvetica" pitchFamily="-84" charset="0"/>
              </a:rPr>
              <a:t>=</a:t>
            </a:r>
            <a:r>
              <a:rPr lang="en-US" sz="1400" dirty="0" smtClean="0">
                <a:latin typeface="Helvetica" pitchFamily="-84" charset="0"/>
                <a:ea typeface="Helvetica" pitchFamily="-84" charset="0"/>
                <a:cs typeface="Helvetica" pitchFamily="-84" charset="0"/>
              </a:rPr>
              <a:t> </a:t>
            </a:r>
            <a:r>
              <a:rPr lang="hu-HU" sz="1400" dirty="0" smtClean="0">
                <a:latin typeface="Helvetica" pitchFamily="-84" charset="0"/>
                <a:ea typeface="Helvetica" pitchFamily="-84" charset="0"/>
                <a:cs typeface="Helvetica" pitchFamily="-84" charset="0"/>
              </a:rPr>
              <a:t>number </a:t>
            </a:r>
            <a:r>
              <a:rPr lang="hu-HU" sz="1400" dirty="0">
                <a:latin typeface="Helvetica" pitchFamily="-84" charset="0"/>
                <a:ea typeface="Helvetica" pitchFamily="-84" charset="0"/>
                <a:cs typeface="Helvetica" pitchFamily="-84" charset="0"/>
              </a:rPr>
              <a:t>of timesteps)</a:t>
            </a:r>
          </a:p>
        </p:txBody>
      </p:sp>
      <p:sp>
        <p:nvSpPr>
          <p:cNvPr id="40974" name="TextBox 26"/>
          <p:cNvSpPr txBox="1">
            <a:spLocks noChangeArrowheads="1"/>
          </p:cNvSpPr>
          <p:nvPr/>
        </p:nvSpPr>
        <p:spPr bwMode="auto">
          <a:xfrm>
            <a:off x="2501900" y="1560513"/>
            <a:ext cx="6446838" cy="307975"/>
          </a:xfrm>
          <a:prstGeom prst="rect">
            <a:avLst/>
          </a:prstGeom>
          <a:noFill/>
          <a:ln w="9525">
            <a:noFill/>
            <a:miter lim="800000"/>
            <a:headEnd/>
            <a:tailEnd/>
          </a:ln>
        </p:spPr>
        <p:txBody>
          <a:bodyPr>
            <a:prstTxWarp prst="textNoShape">
              <a:avLst/>
            </a:prstTxWarp>
            <a:spAutoFit/>
          </a:bodyPr>
          <a:lstStyle/>
          <a:p>
            <a:r>
              <a:rPr lang="hu-HU" sz="1400" i="1">
                <a:latin typeface="Helvetica" pitchFamily="-84" charset="0"/>
                <a:ea typeface="Helvetica" pitchFamily="-84" charset="0"/>
                <a:cs typeface="Helvetica" pitchFamily="-84" charset="0"/>
              </a:rPr>
              <a:t>2m</a:t>
            </a:r>
            <a:r>
              <a:rPr lang="hu-HU" sz="1400">
                <a:latin typeface="Helvetica" pitchFamily="-84" charset="0"/>
                <a:ea typeface="Helvetica" pitchFamily="-84" charset="0"/>
                <a:cs typeface="Helvetica" pitchFamily="-84" charset="0"/>
              </a:rPr>
              <a:t>: each node adds </a:t>
            </a:r>
            <a:r>
              <a:rPr lang="hu-HU" sz="1400" i="1">
                <a:latin typeface="Helvetica" pitchFamily="-84" charset="0"/>
                <a:ea typeface="Helvetica" pitchFamily="-84" charset="0"/>
                <a:cs typeface="Helvetica" pitchFamily="-84" charset="0"/>
              </a:rPr>
              <a:t>m </a:t>
            </a:r>
            <a:r>
              <a:rPr lang="hu-HU" sz="1400">
                <a:latin typeface="Helvetica" pitchFamily="-84" charset="0"/>
                <a:ea typeface="Helvetica" pitchFamily="-84" charset="0"/>
                <a:cs typeface="Helvetica" pitchFamily="-84" charset="0"/>
              </a:rPr>
              <a:t>links, but each link contributed to the degree of 2 nodes </a:t>
            </a:r>
          </a:p>
        </p:txBody>
      </p:sp>
      <p:sp>
        <p:nvSpPr>
          <p:cNvPr id="32783" name="TextBox 27"/>
          <p:cNvSpPr txBox="1">
            <a:spLocks noChangeArrowheads="1"/>
          </p:cNvSpPr>
          <p:nvPr/>
        </p:nvSpPr>
        <p:spPr bwMode="auto">
          <a:xfrm>
            <a:off x="273050" y="2574925"/>
            <a:ext cx="6121400" cy="522288"/>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Number of links added to degree </a:t>
            </a:r>
            <a:r>
              <a:rPr lang="hu-HU" sz="1400" i="1">
                <a:latin typeface="Helvetica" pitchFamily="-84" charset="0"/>
                <a:ea typeface="Helvetica" pitchFamily="-84" charset="0"/>
                <a:cs typeface="Helvetica" pitchFamily="-84" charset="0"/>
              </a:rPr>
              <a:t>k</a:t>
            </a:r>
            <a:r>
              <a:rPr lang="hu-HU" sz="1400">
                <a:latin typeface="Helvetica" pitchFamily="-84" charset="0"/>
                <a:ea typeface="Helvetica" pitchFamily="-84" charset="0"/>
                <a:cs typeface="Helvetica" pitchFamily="-84" charset="0"/>
              </a:rPr>
              <a:t> nodes after the arrival of a new node:</a:t>
            </a:r>
          </a:p>
          <a:p>
            <a:endParaRPr lang="hu-HU" sz="1400"/>
          </a:p>
        </p:txBody>
      </p:sp>
      <p:graphicFrame>
        <p:nvGraphicFramePr>
          <p:cNvPr id="32774" name="Object 6"/>
          <p:cNvGraphicFramePr>
            <a:graphicFrameLocks noChangeAspect="1"/>
          </p:cNvGraphicFramePr>
          <p:nvPr/>
        </p:nvGraphicFramePr>
        <p:xfrm>
          <a:off x="6205538" y="2536825"/>
          <a:ext cx="2784475" cy="446088"/>
        </p:xfrm>
        <a:graphic>
          <a:graphicData uri="http://schemas.openxmlformats.org/presentationml/2006/ole">
            <mc:AlternateContent xmlns:mc="http://schemas.openxmlformats.org/markup-compatibility/2006">
              <mc:Choice xmlns:v="urn:schemas-microsoft-com:vml" Requires="v">
                <p:oleObj spid="_x0000_s387240" name="Equation" r:id="rId11" imgW="1854200" imgH="355600" progId="Equation.3">
                  <p:embed/>
                </p:oleObj>
              </mc:Choice>
              <mc:Fallback>
                <p:oleObj name="Equation" r:id="rId11" imgW="1854200" imgH="355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5538" y="2536825"/>
                        <a:ext cx="2784475"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Left Brace 29"/>
          <p:cNvSpPr/>
          <p:nvPr/>
        </p:nvSpPr>
        <p:spPr>
          <a:xfrm rot="16200000">
            <a:off x="7743032" y="2867818"/>
            <a:ext cx="298450" cy="271463"/>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1" name="Left Brace 30"/>
          <p:cNvSpPr/>
          <p:nvPr/>
        </p:nvSpPr>
        <p:spPr>
          <a:xfrm rot="5400000">
            <a:off x="7052469" y="2209006"/>
            <a:ext cx="298450" cy="67468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86" name="TextBox 31"/>
          <p:cNvSpPr txBox="1">
            <a:spLocks noChangeArrowheads="1"/>
          </p:cNvSpPr>
          <p:nvPr/>
        </p:nvSpPr>
        <p:spPr bwMode="auto">
          <a:xfrm>
            <a:off x="6567488" y="1993900"/>
            <a:ext cx="1262062" cy="46196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Total number of k-nodes</a:t>
            </a:r>
          </a:p>
        </p:txBody>
      </p:sp>
      <p:sp>
        <p:nvSpPr>
          <p:cNvPr id="32787" name="TextBox 32"/>
          <p:cNvSpPr txBox="1">
            <a:spLocks noChangeArrowheads="1"/>
          </p:cNvSpPr>
          <p:nvPr/>
        </p:nvSpPr>
        <p:spPr bwMode="auto">
          <a:xfrm>
            <a:off x="7264400" y="3082925"/>
            <a:ext cx="1262063" cy="64611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New node adds m new links to other nodes</a:t>
            </a:r>
          </a:p>
        </p:txBody>
      </p:sp>
      <p:graphicFrame>
        <p:nvGraphicFramePr>
          <p:cNvPr id="32775" name="Object 7"/>
          <p:cNvGraphicFramePr>
            <a:graphicFrameLocks noChangeAspect="1"/>
          </p:cNvGraphicFramePr>
          <p:nvPr/>
        </p:nvGraphicFramePr>
        <p:xfrm>
          <a:off x="3476625" y="3748088"/>
          <a:ext cx="801688" cy="446087"/>
        </p:xfrm>
        <a:graphic>
          <a:graphicData uri="http://schemas.openxmlformats.org/presentationml/2006/ole">
            <mc:AlternateContent xmlns:mc="http://schemas.openxmlformats.org/markup-compatibility/2006">
              <mc:Choice xmlns:v="urn:schemas-microsoft-com:vml" Requires="v">
                <p:oleObj spid="_x0000_s387241" name="Equation" r:id="rId13" imgW="533400" imgH="355600" progId="Equation.3">
                  <p:embed/>
                </p:oleObj>
              </mc:Choice>
              <mc:Fallback>
                <p:oleObj name="Equation" r:id="rId13" imgW="533400" imgH="355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6625" y="3748088"/>
                        <a:ext cx="801688"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8" name="TextBox 34"/>
          <p:cNvSpPr txBox="1">
            <a:spLocks noChangeArrowheads="1"/>
          </p:cNvSpPr>
          <p:nvPr/>
        </p:nvSpPr>
        <p:spPr bwMode="auto">
          <a:xfrm>
            <a:off x="95250" y="3722688"/>
            <a:ext cx="3127375" cy="522287"/>
          </a:xfrm>
          <a:prstGeom prst="rect">
            <a:avLst/>
          </a:prstGeom>
          <a:noFill/>
          <a:ln w="9525">
            <a:noFill/>
            <a:miter lim="800000"/>
            <a:headEnd/>
            <a:tailEnd/>
          </a:ln>
        </p:spPr>
        <p:txBody>
          <a:bodyPr>
            <a:prstTxWarp prst="textNoShape">
              <a:avLst/>
            </a:prstTxWarp>
            <a:spAutoFit/>
          </a:bodyPr>
          <a:lstStyle/>
          <a:p>
            <a:r>
              <a:rPr lang="hu-HU" sz="1400">
                <a:latin typeface="Helvetica" pitchFamily="-84" charset="0"/>
                <a:ea typeface="Helvetica" pitchFamily="-84" charset="0"/>
                <a:cs typeface="Helvetica" pitchFamily="-84" charset="0"/>
              </a:rPr>
              <a:t>Nr. of degree</a:t>
            </a:r>
            <a:r>
              <a:rPr lang="hu-HU" sz="1400" i="1">
                <a:latin typeface="Helvetica" pitchFamily="-84" charset="0"/>
                <a:ea typeface="Helvetica" pitchFamily="-84" charset="0"/>
                <a:cs typeface="Helvetica" pitchFamily="-84" charset="0"/>
              </a:rPr>
              <a:t> k </a:t>
            </a:r>
            <a:r>
              <a:rPr lang="hu-HU" sz="1400">
                <a:latin typeface="Helvetica" pitchFamily="-84" charset="0"/>
                <a:ea typeface="Helvetica" pitchFamily="-84" charset="0"/>
                <a:cs typeface="Helvetica" pitchFamily="-84" charset="0"/>
              </a:rPr>
              <a:t>nodes that acquire a new link, becoming degree </a:t>
            </a:r>
            <a:r>
              <a:rPr lang="hu-HU" sz="1400" i="1">
                <a:latin typeface="Helvetica" pitchFamily="-84" charset="0"/>
                <a:ea typeface="Helvetica" pitchFamily="-84" charset="0"/>
                <a:cs typeface="Helvetica" pitchFamily="-84" charset="0"/>
              </a:rPr>
              <a:t>k+1</a:t>
            </a:r>
          </a:p>
        </p:txBody>
      </p:sp>
      <p:sp>
        <p:nvSpPr>
          <p:cNvPr id="36" name="Left Brace 35"/>
          <p:cNvSpPr/>
          <p:nvPr/>
        </p:nvSpPr>
        <p:spPr>
          <a:xfrm rot="16200000">
            <a:off x="1852613" y="3995737"/>
            <a:ext cx="298450"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7" name="Left Brace 36"/>
          <p:cNvSpPr/>
          <p:nvPr/>
        </p:nvSpPr>
        <p:spPr>
          <a:xfrm rot="16200000">
            <a:off x="3499644" y="4368006"/>
            <a:ext cx="298450" cy="985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8" name="Left Brace 37"/>
          <p:cNvSpPr/>
          <p:nvPr/>
        </p:nvSpPr>
        <p:spPr>
          <a:xfrm rot="16200000">
            <a:off x="6545263" y="4344987"/>
            <a:ext cx="298450" cy="10509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9" name="Left Brace 38"/>
          <p:cNvSpPr/>
          <p:nvPr/>
        </p:nvSpPr>
        <p:spPr>
          <a:xfrm rot="16200000">
            <a:off x="4997450" y="4089400"/>
            <a:ext cx="298450" cy="1562100"/>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2793" name="TextBox 39"/>
          <p:cNvSpPr txBox="1">
            <a:spLocks noChangeArrowheads="1"/>
          </p:cNvSpPr>
          <p:nvPr/>
        </p:nvSpPr>
        <p:spPr bwMode="auto">
          <a:xfrm>
            <a:off x="895350" y="5019675"/>
            <a:ext cx="1625600" cy="276225"/>
          </a:xfrm>
          <a:prstGeom prst="rect">
            <a:avLst/>
          </a:prstGeom>
          <a:noFill/>
          <a:ln w="9525">
            <a:noFill/>
            <a:miter lim="800000"/>
            <a:headEnd/>
            <a:tailEnd/>
          </a:ln>
        </p:spPr>
        <p:txBody>
          <a:bodyPr wrap="none">
            <a:prstTxWarp prst="textNoShape">
              <a:avLst/>
            </a:prstTxWarp>
            <a:spAutoFit/>
          </a:bodyPr>
          <a:lstStyle/>
          <a:p>
            <a:r>
              <a:rPr lang="hu-HU" sz="1200">
                <a:latin typeface="Helvetica" pitchFamily="-84" charset="0"/>
                <a:ea typeface="Helvetica" pitchFamily="-84" charset="0"/>
                <a:cs typeface="Helvetica" pitchFamily="-84" charset="0"/>
              </a:rPr>
              <a:t># k-nodes at time t+1</a:t>
            </a:r>
          </a:p>
        </p:txBody>
      </p:sp>
      <p:sp>
        <p:nvSpPr>
          <p:cNvPr id="32794" name="TextBox 40"/>
          <p:cNvSpPr txBox="1">
            <a:spLocks noChangeArrowheads="1"/>
          </p:cNvSpPr>
          <p:nvPr/>
        </p:nvSpPr>
        <p:spPr bwMode="auto">
          <a:xfrm>
            <a:off x="3127375" y="5010150"/>
            <a:ext cx="969963" cy="461963"/>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 k-nodes at time t</a:t>
            </a:r>
          </a:p>
        </p:txBody>
      </p:sp>
      <p:sp>
        <p:nvSpPr>
          <p:cNvPr id="32795" name="TextBox 41"/>
          <p:cNvSpPr txBox="1">
            <a:spLocks noChangeArrowheads="1"/>
          </p:cNvSpPr>
          <p:nvPr/>
        </p:nvSpPr>
        <p:spPr bwMode="auto">
          <a:xfrm>
            <a:off x="4506913" y="4979988"/>
            <a:ext cx="1295400" cy="64611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Gain of  k-nodes via</a:t>
            </a:r>
          </a:p>
          <a:p>
            <a:pPr algn="ctr"/>
            <a:r>
              <a:rPr lang="hu-HU" sz="1200">
                <a:latin typeface="Helvetica" pitchFamily="-84" charset="0"/>
                <a:ea typeface="Helvetica" pitchFamily="-84" charset="0"/>
                <a:cs typeface="Helvetica" pitchFamily="-84" charset="0"/>
              </a:rPr>
              <a:t>k-1</a:t>
            </a:r>
            <a:r>
              <a:rPr lang="en-US" sz="1200">
                <a:latin typeface="Helvetica" pitchFamily="-84" charset="0"/>
                <a:ea typeface="Helvetica" pitchFamily="-84" charset="0"/>
                <a:cs typeface="Helvetica" pitchFamily="-84" charset="0"/>
                <a:sym typeface="Wingdings" pitchFamily="-84" charset="2"/>
              </a:rPr>
              <a:t></a:t>
            </a:r>
            <a:r>
              <a:rPr lang="hu-HU" sz="1200">
                <a:latin typeface="Helvetica" pitchFamily="-84" charset="0"/>
                <a:ea typeface="Helvetica" pitchFamily="-84" charset="0"/>
                <a:cs typeface="Helvetica" pitchFamily="-84" charset="0"/>
              </a:rPr>
              <a:t> k</a:t>
            </a:r>
          </a:p>
        </p:txBody>
      </p:sp>
      <p:sp>
        <p:nvSpPr>
          <p:cNvPr id="32796" name="TextBox 42"/>
          <p:cNvSpPr txBox="1">
            <a:spLocks noChangeArrowheads="1"/>
          </p:cNvSpPr>
          <p:nvPr/>
        </p:nvSpPr>
        <p:spPr bwMode="auto">
          <a:xfrm>
            <a:off x="6116638" y="4957763"/>
            <a:ext cx="1152525" cy="646112"/>
          </a:xfrm>
          <a:prstGeom prst="rect">
            <a:avLst/>
          </a:prstGeom>
          <a:noFill/>
          <a:ln w="9525">
            <a:noFill/>
            <a:miter lim="800000"/>
            <a:headEnd/>
            <a:tailEnd/>
          </a:ln>
        </p:spPr>
        <p:txBody>
          <a:bodyPr>
            <a:prstTxWarp prst="textNoShape">
              <a:avLst/>
            </a:prstTxWarp>
            <a:spAutoFit/>
          </a:bodyPr>
          <a:lstStyle/>
          <a:p>
            <a:pPr algn="ctr"/>
            <a:r>
              <a:rPr lang="hu-HU" sz="1200">
                <a:latin typeface="Helvetica" pitchFamily="-84" charset="0"/>
                <a:ea typeface="Helvetica" pitchFamily="-84" charset="0"/>
                <a:cs typeface="Helvetica" pitchFamily="-84" charset="0"/>
              </a:rPr>
              <a:t>Loss  of  k-nodes via</a:t>
            </a:r>
          </a:p>
          <a:p>
            <a:pPr algn="ctr"/>
            <a:r>
              <a:rPr lang="hu-HU" sz="1200">
                <a:latin typeface="Helvetica" pitchFamily="-84" charset="0"/>
                <a:ea typeface="Helvetica" pitchFamily="-84" charset="0"/>
                <a:cs typeface="Helvetica" pitchFamily="-84" charset="0"/>
                <a:sym typeface="Wingdings" pitchFamily="-84" charset="2"/>
              </a:rPr>
              <a:t>k</a:t>
            </a:r>
            <a:r>
              <a:rPr lang="en-US" sz="1200">
                <a:latin typeface="Helvetica" pitchFamily="-84" charset="0"/>
                <a:ea typeface="Helvetica" pitchFamily="-84" charset="0"/>
                <a:cs typeface="Helvetica" pitchFamily="-84" charset="0"/>
                <a:sym typeface="Wingdings" pitchFamily="-84" charset="2"/>
              </a:rPr>
              <a:t></a:t>
            </a:r>
            <a:r>
              <a:rPr lang="hu-HU" sz="1200">
                <a:latin typeface="Helvetica" pitchFamily="-84" charset="0"/>
                <a:ea typeface="Helvetica" pitchFamily="-84" charset="0"/>
                <a:cs typeface="Helvetica" pitchFamily="-84" charset="0"/>
              </a:rPr>
              <a:t> k+1</a:t>
            </a:r>
          </a:p>
        </p:txBody>
      </p:sp>
      <p:sp>
        <p:nvSpPr>
          <p:cNvPr id="4098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 name="Oval 1"/>
          <p:cNvSpPr/>
          <p:nvPr/>
        </p:nvSpPr>
        <p:spPr>
          <a:xfrm>
            <a:off x="6785927" y="2574925"/>
            <a:ext cx="269875" cy="2992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516052" y="2755105"/>
            <a:ext cx="269875" cy="2992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7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7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23" grpId="0" animBg="1"/>
      <p:bldP spid="32780" grpId="0"/>
      <p:bldP spid="32783" grpId="0"/>
      <p:bldP spid="30" grpId="0" animBg="1"/>
      <p:bldP spid="31" grpId="0" animBg="1"/>
      <p:bldP spid="32786" grpId="0"/>
      <p:bldP spid="32787" grpId="0"/>
      <p:bldP spid="32788" grpId="0"/>
      <p:bldP spid="36" grpId="0" animBg="1"/>
      <p:bldP spid="37" grpId="0" animBg="1"/>
      <p:bldP spid="38" grpId="0" animBg="1"/>
      <p:bldP spid="39" grpId="0" animBg="1"/>
      <p:bldP spid="32793" grpId="0"/>
      <p:bldP spid="32794" grpId="0"/>
      <p:bldP spid="32795" grpId="0"/>
      <p:bldP spid="32796" grpId="0"/>
      <p:bldP spid="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5"/>
          <p:cNvGraphicFramePr>
            <a:graphicFrameLocks noChangeAspect="1"/>
          </p:cNvGraphicFramePr>
          <p:nvPr/>
        </p:nvGraphicFramePr>
        <p:xfrm>
          <a:off x="1054100" y="3525838"/>
          <a:ext cx="5207000" cy="542925"/>
        </p:xfrm>
        <a:graphic>
          <a:graphicData uri="http://schemas.openxmlformats.org/presentationml/2006/ole">
            <mc:AlternateContent xmlns:mc="http://schemas.openxmlformats.org/markup-compatibility/2006">
              <mc:Choice xmlns:v="urn:schemas-microsoft-com:vml" Requires="v">
                <p:oleObj spid="_x0000_s388152" name="Equation" r:id="rId3" imgW="2844800" imgH="355600" progId="Equation.3">
                  <p:embed/>
                </p:oleObj>
              </mc:Choice>
              <mc:Fallback>
                <p:oleObj name="Equation" r:id="rId3" imgW="28448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525838"/>
                        <a:ext cx="52070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Text Box 13"/>
          <p:cNvSpPr txBox="1">
            <a:spLocks noChangeArrowheads="1"/>
          </p:cNvSpPr>
          <p:nvPr/>
        </p:nvSpPr>
        <p:spPr bwMode="auto">
          <a:xfrm>
            <a:off x="146050" y="5340020"/>
            <a:ext cx="7010400" cy="307777"/>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000000"/>
                </a:solidFill>
                <a:latin typeface="Times New Roman" pitchFamily="-84" charset="0"/>
                <a:ea typeface="Arial" pitchFamily="-84" charset="0"/>
                <a:cs typeface="Arial" pitchFamily="-84" charset="0"/>
              </a:rPr>
              <a:t>A.-</a:t>
            </a:r>
            <a:r>
              <a:rPr lang="en-US" sz="1400" dirty="0" err="1">
                <a:solidFill>
                  <a:srgbClr val="000000"/>
                </a:solidFill>
                <a:latin typeface="Times New Roman" pitchFamily="-84" charset="0"/>
                <a:ea typeface="Arial" pitchFamily="-84" charset="0"/>
                <a:cs typeface="Arial" pitchFamily="-84" charset="0"/>
              </a:rPr>
              <a:t>L.Barabási</a:t>
            </a:r>
            <a:r>
              <a:rPr lang="en-US" sz="1400" dirty="0">
                <a:solidFill>
                  <a:srgbClr val="000000"/>
                </a:solidFill>
                <a:latin typeface="Times New Roman" pitchFamily="-84" charset="0"/>
                <a:ea typeface="Arial" pitchFamily="-84" charset="0"/>
                <a:cs typeface="Arial" pitchFamily="-84" charset="0"/>
              </a:rPr>
              <a:t>, R. Albert and H. </a:t>
            </a:r>
            <a:r>
              <a:rPr lang="en-US" sz="1400" dirty="0" err="1">
                <a:solidFill>
                  <a:srgbClr val="000000"/>
                </a:solidFill>
                <a:latin typeface="Times New Roman" pitchFamily="-84" charset="0"/>
                <a:ea typeface="Arial" pitchFamily="-84" charset="0"/>
                <a:cs typeface="Arial" pitchFamily="-84" charset="0"/>
              </a:rPr>
              <a:t>Jeong</a:t>
            </a:r>
            <a:r>
              <a:rPr lang="en-US" sz="1400" dirty="0">
                <a:solidFill>
                  <a:srgbClr val="000000"/>
                </a:solidFill>
                <a:latin typeface="Times New Roman" pitchFamily="-84" charset="0"/>
                <a:ea typeface="Arial" pitchFamily="-84" charset="0"/>
                <a:cs typeface="Arial" pitchFamily="-84" charset="0"/>
              </a:rPr>
              <a:t>, </a:t>
            </a:r>
            <a:r>
              <a:rPr lang="en-US" sz="1400" i="1" dirty="0" err="1">
                <a:solidFill>
                  <a:srgbClr val="000000"/>
                </a:solidFill>
                <a:latin typeface="Times New Roman" pitchFamily="-84" charset="0"/>
                <a:ea typeface="Arial" pitchFamily="-84" charset="0"/>
                <a:cs typeface="Arial" pitchFamily="-84" charset="0"/>
              </a:rPr>
              <a:t>Physica</a:t>
            </a:r>
            <a:r>
              <a:rPr lang="en-US" sz="1400" i="1" dirty="0">
                <a:solidFill>
                  <a:srgbClr val="000000"/>
                </a:solidFill>
                <a:latin typeface="Times New Roman" pitchFamily="-84" charset="0"/>
                <a:ea typeface="Arial" pitchFamily="-84" charset="0"/>
                <a:cs typeface="Arial" pitchFamily="-84" charset="0"/>
              </a:rPr>
              <a:t> </a:t>
            </a:r>
            <a:r>
              <a:rPr lang="en-US" sz="1400" dirty="0">
                <a:solidFill>
                  <a:srgbClr val="000000"/>
                </a:solidFill>
                <a:latin typeface="Times New Roman" pitchFamily="-84" charset="0"/>
                <a:ea typeface="Arial" pitchFamily="-84" charset="0"/>
                <a:cs typeface="Arial" pitchFamily="-84" charset="0"/>
              </a:rPr>
              <a:t>A </a:t>
            </a:r>
            <a:r>
              <a:rPr lang="en-US" sz="1400" b="1" dirty="0">
                <a:solidFill>
                  <a:srgbClr val="000000"/>
                </a:solidFill>
                <a:latin typeface="Times New Roman" pitchFamily="-84" charset="0"/>
                <a:ea typeface="Arial" pitchFamily="-84" charset="0"/>
                <a:cs typeface="Arial" pitchFamily="-84" charset="0"/>
              </a:rPr>
              <a:t>272,</a:t>
            </a:r>
            <a:r>
              <a:rPr lang="en-US" sz="1400" dirty="0">
                <a:solidFill>
                  <a:srgbClr val="000000"/>
                </a:solidFill>
                <a:latin typeface="Times New Roman" pitchFamily="-84" charset="0"/>
                <a:ea typeface="Arial" pitchFamily="-84" charset="0"/>
                <a:cs typeface="Arial" pitchFamily="-84" charset="0"/>
              </a:rPr>
              <a:t> 173 (1999)</a:t>
            </a:r>
          </a:p>
        </p:txBody>
      </p:sp>
      <p:sp>
        <p:nvSpPr>
          <p:cNvPr id="36" name="Left Brace 35"/>
          <p:cNvSpPr/>
          <p:nvPr/>
        </p:nvSpPr>
        <p:spPr>
          <a:xfrm rot="16200000">
            <a:off x="1869282" y="3215481"/>
            <a:ext cx="296862"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7" name="Left Brace 36"/>
          <p:cNvSpPr/>
          <p:nvPr/>
        </p:nvSpPr>
        <p:spPr>
          <a:xfrm rot="16200000">
            <a:off x="3516313" y="3586162"/>
            <a:ext cx="298450" cy="987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8" name="Left Brace 37"/>
          <p:cNvSpPr/>
          <p:nvPr/>
        </p:nvSpPr>
        <p:spPr>
          <a:xfrm rot="16200000">
            <a:off x="5506244" y="3652044"/>
            <a:ext cx="296863" cy="10509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9" name="Left Brace 38"/>
          <p:cNvSpPr/>
          <p:nvPr/>
        </p:nvSpPr>
        <p:spPr>
          <a:xfrm rot="16200000">
            <a:off x="4535488" y="3787775"/>
            <a:ext cx="296862" cy="604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33801" name="TextBox 39"/>
          <p:cNvSpPr txBox="1">
            <a:spLocks noChangeArrowheads="1"/>
          </p:cNvSpPr>
          <p:nvPr/>
        </p:nvSpPr>
        <p:spPr bwMode="auto">
          <a:xfrm>
            <a:off x="912813" y="4238625"/>
            <a:ext cx="1925637"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 m-nodes at time t+1</a:t>
            </a:r>
          </a:p>
        </p:txBody>
      </p:sp>
      <p:sp>
        <p:nvSpPr>
          <p:cNvPr id="33802" name="TextBox 40"/>
          <p:cNvSpPr txBox="1">
            <a:spLocks noChangeArrowheads="1"/>
          </p:cNvSpPr>
          <p:nvPr/>
        </p:nvSpPr>
        <p:spPr bwMode="auto">
          <a:xfrm>
            <a:off x="3143250" y="4229100"/>
            <a:ext cx="969963" cy="738188"/>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 m-nodes at time t</a:t>
            </a:r>
          </a:p>
        </p:txBody>
      </p:sp>
      <p:sp>
        <p:nvSpPr>
          <p:cNvPr id="33803" name="TextBox 41"/>
          <p:cNvSpPr txBox="1">
            <a:spLocks noChangeArrowheads="1"/>
          </p:cNvSpPr>
          <p:nvPr/>
        </p:nvSpPr>
        <p:spPr bwMode="auto">
          <a:xfrm>
            <a:off x="4027488" y="4268788"/>
            <a:ext cx="1346200" cy="738187"/>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Add one </a:t>
            </a:r>
          </a:p>
          <a:p>
            <a:pPr algn="ctr"/>
            <a:r>
              <a:rPr lang="hu-HU" sz="1400">
                <a:latin typeface="Helvetica" pitchFamily="-84" charset="0"/>
                <a:ea typeface="Helvetica" pitchFamily="-84" charset="0"/>
                <a:cs typeface="Helvetica" pitchFamily="-84" charset="0"/>
              </a:rPr>
              <a:t>m-degeree node</a:t>
            </a:r>
          </a:p>
        </p:txBody>
      </p:sp>
      <p:sp>
        <p:nvSpPr>
          <p:cNvPr id="33804" name="TextBox 42"/>
          <p:cNvSpPr txBox="1">
            <a:spLocks noChangeArrowheads="1"/>
          </p:cNvSpPr>
          <p:nvPr/>
        </p:nvSpPr>
        <p:spPr bwMode="auto">
          <a:xfrm>
            <a:off x="5176838" y="4325938"/>
            <a:ext cx="1344612" cy="739775"/>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Loss  of an </a:t>
            </a:r>
          </a:p>
          <a:p>
            <a:pPr algn="ctr"/>
            <a:r>
              <a:rPr lang="hu-HU" sz="1400">
                <a:latin typeface="Helvetica" pitchFamily="-84" charset="0"/>
                <a:ea typeface="Helvetica" pitchFamily="-84" charset="0"/>
                <a:cs typeface="Helvetica" pitchFamily="-84" charset="0"/>
              </a:rPr>
              <a:t>  m-node via</a:t>
            </a:r>
          </a:p>
          <a:p>
            <a:pPr algn="ctr"/>
            <a:r>
              <a:rPr lang="hu-HU" sz="1400">
                <a:latin typeface="Helvetica" pitchFamily="-84" charset="0"/>
                <a:ea typeface="Helvetica" pitchFamily="-84" charset="0"/>
                <a:cs typeface="Helvetica" pitchFamily="-84" charset="0"/>
                <a:sym typeface="Wingdings" pitchFamily="-84" charset="2"/>
              </a:rPr>
              <a:t>m</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m+1</a:t>
            </a:r>
          </a:p>
        </p:txBody>
      </p:sp>
      <p:sp>
        <p:nvSpPr>
          <p:cNvPr id="33805" name="TextBox 43"/>
          <p:cNvSpPr txBox="1">
            <a:spLocks noChangeArrowheads="1"/>
          </p:cNvSpPr>
          <p:nvPr/>
        </p:nvSpPr>
        <p:spPr bwMode="auto">
          <a:xfrm>
            <a:off x="161925" y="2660650"/>
            <a:ext cx="8905875" cy="646113"/>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We do not have </a:t>
            </a:r>
            <a:r>
              <a:rPr lang="hu-HU" i="1">
                <a:latin typeface="Helvetica" pitchFamily="-84" charset="0"/>
                <a:ea typeface="Helvetica" pitchFamily="-84" charset="0"/>
                <a:cs typeface="Helvetica" pitchFamily="-84" charset="0"/>
              </a:rPr>
              <a:t>k=0,1,...,m-1 </a:t>
            </a:r>
            <a:r>
              <a:rPr lang="hu-HU">
                <a:latin typeface="Helvetica" pitchFamily="-84" charset="0"/>
                <a:ea typeface="Helvetica" pitchFamily="-84" charset="0"/>
                <a:cs typeface="Helvetica" pitchFamily="-84" charset="0"/>
              </a:rPr>
              <a:t>nodes in the network (each node arrives with degree </a:t>
            </a:r>
            <a:r>
              <a:rPr lang="hu-HU" i="1">
                <a:latin typeface="Helvetica" pitchFamily="-84" charset="0"/>
                <a:ea typeface="Helvetica" pitchFamily="-84" charset="0"/>
                <a:cs typeface="Helvetica" pitchFamily="-84" charset="0"/>
              </a:rPr>
              <a:t>m</a:t>
            </a:r>
            <a:r>
              <a:rPr lang="hu-HU">
                <a:latin typeface="Helvetica" pitchFamily="-84" charset="0"/>
                <a:ea typeface="Helvetica" pitchFamily="-84" charset="0"/>
                <a:cs typeface="Helvetica" pitchFamily="-84" charset="0"/>
              </a:rPr>
              <a:t>)</a:t>
            </a:r>
          </a:p>
          <a:p>
            <a:r>
              <a:rPr lang="en-US">
                <a:latin typeface="Helvetica" pitchFamily="-84" charset="0"/>
                <a:ea typeface="Helvetica" pitchFamily="-84" charset="0"/>
                <a:cs typeface="Helvetica" pitchFamily="-84" charset="0"/>
                <a:sym typeface="Wingdings" pitchFamily="-84" charset="2"/>
              </a:rPr>
              <a:t> We need a separate equation for degree </a:t>
            </a:r>
            <a:r>
              <a:rPr lang="en-US" i="1">
                <a:latin typeface="Helvetica" pitchFamily="-84" charset="0"/>
                <a:ea typeface="Helvetica" pitchFamily="-84" charset="0"/>
                <a:cs typeface="Helvetica" pitchFamily="-84" charset="0"/>
                <a:sym typeface="Wingdings" pitchFamily="-84" charset="2"/>
              </a:rPr>
              <a:t>m </a:t>
            </a:r>
            <a:r>
              <a:rPr lang="en-US">
                <a:latin typeface="Helvetica" pitchFamily="-84" charset="0"/>
                <a:ea typeface="Helvetica" pitchFamily="-84" charset="0"/>
                <a:cs typeface="Helvetica" pitchFamily="-84" charset="0"/>
                <a:sym typeface="Wingdings" pitchFamily="-84" charset="2"/>
              </a:rPr>
              <a:t>modes</a:t>
            </a:r>
            <a:endParaRPr lang="hu-HU">
              <a:latin typeface="Helvetica" pitchFamily="-84" charset="0"/>
              <a:ea typeface="Helvetica" pitchFamily="-84" charset="0"/>
              <a:cs typeface="Helvetica" pitchFamily="-84" charset="0"/>
            </a:endParaRPr>
          </a:p>
        </p:txBody>
      </p:sp>
      <p:graphicFrame>
        <p:nvGraphicFramePr>
          <p:cNvPr id="41987" name="Object 3"/>
          <p:cNvGraphicFramePr>
            <a:graphicFrameLocks noChangeAspect="1"/>
          </p:cNvGraphicFramePr>
          <p:nvPr/>
        </p:nvGraphicFramePr>
        <p:xfrm>
          <a:off x="1111250" y="1131888"/>
          <a:ext cx="6045200" cy="542925"/>
        </p:xfrm>
        <a:graphic>
          <a:graphicData uri="http://schemas.openxmlformats.org/presentationml/2006/ole">
            <mc:AlternateContent xmlns:mc="http://schemas.openxmlformats.org/markup-compatibility/2006">
              <mc:Choice xmlns:v="urn:schemas-microsoft-com:vml" Requires="v">
                <p:oleObj spid="_x0000_s388153" name="Equation" r:id="rId5" imgW="3302000" imgH="355600" progId="Equation.3">
                  <p:embed/>
                </p:oleObj>
              </mc:Choice>
              <mc:Fallback>
                <p:oleObj name="Equation" r:id="rId5" imgW="33020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1131888"/>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eft Brace 45"/>
          <p:cNvSpPr/>
          <p:nvPr/>
        </p:nvSpPr>
        <p:spPr>
          <a:xfrm rot="16200000">
            <a:off x="1836738" y="822325"/>
            <a:ext cx="298450" cy="1749425"/>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7" name="Left Brace 46"/>
          <p:cNvSpPr/>
          <p:nvPr/>
        </p:nvSpPr>
        <p:spPr>
          <a:xfrm rot="16200000">
            <a:off x="3483769" y="1194594"/>
            <a:ext cx="298450" cy="98583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8" name="Left Brace 47"/>
          <p:cNvSpPr/>
          <p:nvPr/>
        </p:nvSpPr>
        <p:spPr>
          <a:xfrm rot="16200000">
            <a:off x="6530182" y="1172369"/>
            <a:ext cx="298450" cy="1049337"/>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9" name="Left Brace 48"/>
          <p:cNvSpPr/>
          <p:nvPr/>
        </p:nvSpPr>
        <p:spPr>
          <a:xfrm rot="16200000">
            <a:off x="4981575" y="915988"/>
            <a:ext cx="298450" cy="1562100"/>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hu-HU"/>
          </a:p>
        </p:txBody>
      </p:sp>
      <p:sp>
        <p:nvSpPr>
          <p:cNvPr id="42002" name="TextBox 49"/>
          <p:cNvSpPr txBox="1">
            <a:spLocks noChangeArrowheads="1"/>
          </p:cNvSpPr>
          <p:nvPr/>
        </p:nvSpPr>
        <p:spPr bwMode="auto">
          <a:xfrm>
            <a:off x="879475" y="1846263"/>
            <a:ext cx="1866900"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 k-nodes at time t+1</a:t>
            </a:r>
          </a:p>
        </p:txBody>
      </p:sp>
      <p:sp>
        <p:nvSpPr>
          <p:cNvPr id="42003" name="TextBox 50"/>
          <p:cNvSpPr txBox="1">
            <a:spLocks noChangeArrowheads="1"/>
          </p:cNvSpPr>
          <p:nvPr/>
        </p:nvSpPr>
        <p:spPr bwMode="auto">
          <a:xfrm>
            <a:off x="3111500" y="1836738"/>
            <a:ext cx="969963" cy="522287"/>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 k-nodes at time t</a:t>
            </a:r>
          </a:p>
        </p:txBody>
      </p:sp>
      <p:sp>
        <p:nvSpPr>
          <p:cNvPr id="42004" name="TextBox 51"/>
          <p:cNvSpPr txBox="1">
            <a:spLocks noChangeArrowheads="1"/>
          </p:cNvSpPr>
          <p:nvPr/>
        </p:nvSpPr>
        <p:spPr bwMode="auto">
          <a:xfrm>
            <a:off x="4478338" y="1806575"/>
            <a:ext cx="1346200" cy="739775"/>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Gain of  k-nodes via</a:t>
            </a:r>
          </a:p>
          <a:p>
            <a:pPr algn="ctr"/>
            <a:r>
              <a:rPr lang="hu-HU" sz="1400">
                <a:latin typeface="Helvetica" pitchFamily="-84" charset="0"/>
                <a:ea typeface="Helvetica" pitchFamily="-84" charset="0"/>
                <a:cs typeface="Helvetica" pitchFamily="-84" charset="0"/>
              </a:rPr>
              <a:t>k-1</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k</a:t>
            </a:r>
          </a:p>
        </p:txBody>
      </p:sp>
      <p:sp>
        <p:nvSpPr>
          <p:cNvPr id="42005" name="TextBox 52"/>
          <p:cNvSpPr txBox="1">
            <a:spLocks noChangeArrowheads="1"/>
          </p:cNvSpPr>
          <p:nvPr/>
        </p:nvSpPr>
        <p:spPr bwMode="auto">
          <a:xfrm>
            <a:off x="6003925" y="1784350"/>
            <a:ext cx="1346200" cy="738188"/>
          </a:xfrm>
          <a:prstGeom prst="rect">
            <a:avLst/>
          </a:prstGeom>
          <a:noFill/>
          <a:ln w="9525">
            <a:noFill/>
            <a:miter lim="800000"/>
            <a:headEnd/>
            <a:tailEnd/>
          </a:ln>
        </p:spPr>
        <p:txBody>
          <a:bodyPr>
            <a:prstTxWarp prst="textNoShape">
              <a:avLst/>
            </a:prstTxWarp>
            <a:spAutoFit/>
          </a:bodyPr>
          <a:lstStyle/>
          <a:p>
            <a:pPr algn="ctr"/>
            <a:r>
              <a:rPr lang="hu-HU" sz="1400">
                <a:latin typeface="Helvetica" pitchFamily="-84" charset="0"/>
                <a:ea typeface="Helvetica" pitchFamily="-84" charset="0"/>
                <a:cs typeface="Helvetica" pitchFamily="-84" charset="0"/>
              </a:rPr>
              <a:t>Loss  of  k-nodes via</a:t>
            </a:r>
          </a:p>
          <a:p>
            <a:pPr algn="ctr"/>
            <a:r>
              <a:rPr lang="hu-HU" sz="1400">
                <a:latin typeface="Helvetica" pitchFamily="-84" charset="0"/>
                <a:ea typeface="Helvetica" pitchFamily="-84" charset="0"/>
                <a:cs typeface="Helvetica" pitchFamily="-84" charset="0"/>
                <a:sym typeface="Wingdings" pitchFamily="-84" charset="2"/>
              </a:rPr>
              <a:t>k</a:t>
            </a:r>
            <a:r>
              <a:rPr lang="en-US" sz="1400">
                <a:latin typeface="Helvetica" pitchFamily="-84" charset="0"/>
                <a:ea typeface="Helvetica" pitchFamily="-84" charset="0"/>
                <a:cs typeface="Helvetica" pitchFamily="-84" charset="0"/>
                <a:sym typeface="Wingdings" pitchFamily="-84" charset="2"/>
              </a:rPr>
              <a:t></a:t>
            </a:r>
            <a:r>
              <a:rPr lang="hu-HU" sz="1400">
                <a:latin typeface="Helvetica" pitchFamily="-84" charset="0"/>
                <a:ea typeface="Helvetica" pitchFamily="-84" charset="0"/>
                <a:cs typeface="Helvetica" pitchFamily="-84" charset="0"/>
              </a:rPr>
              <a:t> k+1</a:t>
            </a:r>
          </a:p>
        </p:txBody>
      </p:sp>
      <p:sp>
        <p:nvSpPr>
          <p:cNvPr id="4200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5" name="TextBox 3"/>
          <p:cNvSpPr txBox="1">
            <a:spLocks noChangeArrowheads="1"/>
          </p:cNvSpPr>
          <p:nvPr/>
        </p:nvSpPr>
        <p:spPr bwMode="auto">
          <a:xfrm>
            <a:off x="5638800" y="5417609"/>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28909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33801" grpId="0"/>
      <p:bldP spid="33802" grpId="0"/>
      <p:bldP spid="33803" grpId="0"/>
      <p:bldP spid="33804" grpId="0"/>
      <p:bldP spid="338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5"/>
          <p:cNvGraphicFramePr>
            <a:graphicFrameLocks noChangeAspect="1"/>
          </p:cNvGraphicFramePr>
          <p:nvPr/>
        </p:nvGraphicFramePr>
        <p:xfrm>
          <a:off x="319088" y="1504950"/>
          <a:ext cx="5207000" cy="542925"/>
        </p:xfrm>
        <a:graphic>
          <a:graphicData uri="http://schemas.openxmlformats.org/presentationml/2006/ole">
            <mc:AlternateContent xmlns:mc="http://schemas.openxmlformats.org/markup-compatibility/2006">
              <mc:Choice xmlns:v="urn:schemas-microsoft-com:vml" Requires="v">
                <p:oleObj spid="_x0000_s389338" name="Equation" r:id="rId3" imgW="2844800" imgH="355600" progId="Equation.3">
                  <p:embed/>
                </p:oleObj>
              </mc:Choice>
              <mc:Fallback>
                <p:oleObj name="Equation" r:id="rId3" imgW="28448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504950"/>
                        <a:ext cx="52070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nvGraphicFramePr>
        <p:xfrm>
          <a:off x="319088" y="860425"/>
          <a:ext cx="6045200" cy="542925"/>
        </p:xfrm>
        <a:graphic>
          <a:graphicData uri="http://schemas.openxmlformats.org/presentationml/2006/ole">
            <mc:AlternateContent xmlns:mc="http://schemas.openxmlformats.org/markup-compatibility/2006">
              <mc:Choice xmlns:v="urn:schemas-microsoft-com:vml" Requires="v">
                <p:oleObj spid="_x0000_s389339" name="Equation" r:id="rId5" imgW="3302000" imgH="355600" progId="Equation.3">
                  <p:embed/>
                </p:oleObj>
              </mc:Choice>
              <mc:Fallback>
                <p:oleObj name="Equation" r:id="rId5" imgW="33020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860425"/>
                        <a:ext cx="60452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9" name="TextBox 23"/>
          <p:cNvSpPr txBox="1">
            <a:spLocks noChangeArrowheads="1"/>
          </p:cNvSpPr>
          <p:nvPr/>
        </p:nvSpPr>
        <p:spPr bwMode="auto">
          <a:xfrm>
            <a:off x="6994525" y="938213"/>
            <a:ext cx="633413"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k&gt;m</a:t>
            </a:r>
          </a:p>
        </p:txBody>
      </p:sp>
      <p:sp>
        <p:nvSpPr>
          <p:cNvPr id="43020" name="TextBox 24"/>
          <p:cNvSpPr txBox="1">
            <a:spLocks noChangeArrowheads="1"/>
          </p:cNvSpPr>
          <p:nvPr/>
        </p:nvSpPr>
        <p:spPr bwMode="auto">
          <a:xfrm>
            <a:off x="319088" y="2341563"/>
            <a:ext cx="8291512" cy="368300"/>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We assume that there is a stationary state in the N=t</a:t>
            </a:r>
            <a:r>
              <a:rPr lang="en-US">
                <a:latin typeface="Helvetica" pitchFamily="-84" charset="0"/>
                <a:ea typeface="Helvetica" pitchFamily="-84" charset="0"/>
                <a:cs typeface="Helvetica" pitchFamily="-84" charset="0"/>
                <a:sym typeface="Wingdings" pitchFamily="-84" charset="2"/>
              </a:rPr>
              <a:t>∞ limit, when P(k,∞)=P(k)</a:t>
            </a:r>
            <a:endParaRPr lang="hu-HU">
              <a:latin typeface="Helvetica" pitchFamily="-84" charset="0"/>
              <a:ea typeface="Helvetica" pitchFamily="-84" charset="0"/>
              <a:cs typeface="Helvetica" pitchFamily="-84" charset="0"/>
            </a:endParaRPr>
          </a:p>
        </p:txBody>
      </p:sp>
      <p:graphicFrame>
        <p:nvGraphicFramePr>
          <p:cNvPr id="43012" name="Object 4"/>
          <p:cNvGraphicFramePr>
            <a:graphicFrameLocks noChangeAspect="1"/>
          </p:cNvGraphicFramePr>
          <p:nvPr/>
        </p:nvGraphicFramePr>
        <p:xfrm>
          <a:off x="319088" y="3130550"/>
          <a:ext cx="8580437" cy="252413"/>
        </p:xfrm>
        <a:graphic>
          <a:graphicData uri="http://schemas.openxmlformats.org/presentationml/2006/ole">
            <mc:AlternateContent xmlns:mc="http://schemas.openxmlformats.org/markup-compatibility/2006">
              <mc:Choice xmlns:v="urn:schemas-microsoft-com:vml" Requires="v">
                <p:oleObj spid="_x0000_s389340" name="Equation" r:id="rId7" imgW="4686300" imgH="165100" progId="Equation.3">
                  <p:embed/>
                </p:oleObj>
              </mc:Choice>
              <mc:Fallback>
                <p:oleObj name="Equation" r:id="rId7" imgW="46863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8" y="3130550"/>
                        <a:ext cx="8580437"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1" name="TextBox 27"/>
          <p:cNvSpPr txBox="1">
            <a:spLocks noChangeArrowheads="1"/>
          </p:cNvSpPr>
          <p:nvPr/>
        </p:nvSpPr>
        <p:spPr bwMode="auto">
          <a:xfrm>
            <a:off x="319088" y="938213"/>
            <a:ext cx="3001962" cy="369887"/>
          </a:xfrm>
          <a:prstGeom prst="rect">
            <a:avLst/>
          </a:prstGeom>
          <a:solidFill>
            <a:srgbClr val="FF0000">
              <a:alpha val="23137"/>
            </a:srgbClr>
          </a:solidFill>
          <a:ln w="9525">
            <a:noFill/>
            <a:miter lim="800000"/>
            <a:headEnd/>
            <a:tailEnd/>
          </a:ln>
        </p:spPr>
        <p:txBody>
          <a:bodyPr>
            <a:prstTxWarp prst="textNoShape">
              <a:avLst/>
            </a:prstTxWarp>
            <a:spAutoFit/>
          </a:bodyPr>
          <a:lstStyle/>
          <a:p>
            <a:endParaRPr lang="hu-HU"/>
          </a:p>
        </p:txBody>
      </p:sp>
      <p:sp>
        <p:nvSpPr>
          <p:cNvPr id="43022" name="TextBox 29"/>
          <p:cNvSpPr txBox="1">
            <a:spLocks noChangeArrowheads="1"/>
          </p:cNvSpPr>
          <p:nvPr/>
        </p:nvSpPr>
        <p:spPr bwMode="auto">
          <a:xfrm>
            <a:off x="349250" y="3090863"/>
            <a:ext cx="8580438" cy="369887"/>
          </a:xfrm>
          <a:prstGeom prst="rect">
            <a:avLst/>
          </a:prstGeom>
          <a:solidFill>
            <a:srgbClr val="FF0000">
              <a:alpha val="23137"/>
            </a:srgbClr>
          </a:solidFill>
          <a:ln w="9525">
            <a:noFill/>
            <a:miter lim="800000"/>
            <a:headEnd/>
            <a:tailEnd/>
          </a:ln>
        </p:spPr>
        <p:txBody>
          <a:bodyPr>
            <a:prstTxWarp prst="textNoShape">
              <a:avLst/>
            </a:prstTxWarp>
            <a:spAutoFit/>
          </a:bodyPr>
          <a:lstStyle/>
          <a:p>
            <a:endParaRPr lang="hu-HU"/>
          </a:p>
        </p:txBody>
      </p:sp>
      <p:graphicFrame>
        <p:nvGraphicFramePr>
          <p:cNvPr id="43013" name="Object 5"/>
          <p:cNvGraphicFramePr>
            <a:graphicFrameLocks noChangeAspect="1"/>
          </p:cNvGraphicFramePr>
          <p:nvPr/>
        </p:nvGraphicFramePr>
        <p:xfrm>
          <a:off x="319088" y="3617913"/>
          <a:ext cx="4092575" cy="231775"/>
        </p:xfrm>
        <a:graphic>
          <a:graphicData uri="http://schemas.openxmlformats.org/presentationml/2006/ole">
            <mc:AlternateContent xmlns:mc="http://schemas.openxmlformats.org/markup-compatibility/2006">
              <mc:Choice xmlns:v="urn:schemas-microsoft-com:vml" Requires="v">
                <p:oleObj spid="_x0000_s389341" name="Equation" r:id="rId9" imgW="2235200" imgH="152400" progId="Equation.3">
                  <p:embed/>
                </p:oleObj>
              </mc:Choice>
              <mc:Fallback>
                <p:oleObj name="Equation" r:id="rId9" imgW="2235200" imgH="15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088" y="3617913"/>
                        <a:ext cx="4092575"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Object 6"/>
          <p:cNvGraphicFramePr>
            <a:graphicFrameLocks noChangeAspect="1"/>
          </p:cNvGraphicFramePr>
          <p:nvPr/>
        </p:nvGraphicFramePr>
        <p:xfrm>
          <a:off x="430213" y="4154488"/>
          <a:ext cx="3325812" cy="542925"/>
        </p:xfrm>
        <a:graphic>
          <a:graphicData uri="http://schemas.openxmlformats.org/presentationml/2006/ole">
            <mc:AlternateContent xmlns:mc="http://schemas.openxmlformats.org/markup-compatibility/2006">
              <mc:Choice xmlns:v="urn:schemas-microsoft-com:vml" Requires="v">
                <p:oleObj spid="_x0000_s389342" name="Equation" r:id="rId11" imgW="1816100" imgH="355600" progId="Equation.3">
                  <p:embed/>
                </p:oleObj>
              </mc:Choice>
              <mc:Fallback>
                <p:oleObj name="Equation" r:id="rId11" imgW="1816100" imgH="355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213" y="4154488"/>
                        <a:ext cx="3325812"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5" name="Object 7"/>
          <p:cNvGraphicFramePr>
            <a:graphicFrameLocks noChangeAspect="1"/>
          </p:cNvGraphicFramePr>
          <p:nvPr/>
        </p:nvGraphicFramePr>
        <p:xfrm>
          <a:off x="430213" y="4752975"/>
          <a:ext cx="2187575" cy="542925"/>
        </p:xfrm>
        <a:graphic>
          <a:graphicData uri="http://schemas.openxmlformats.org/presentationml/2006/ole">
            <mc:AlternateContent xmlns:mc="http://schemas.openxmlformats.org/markup-compatibility/2006">
              <mc:Choice xmlns:v="urn:schemas-microsoft-com:vml" Requires="v">
                <p:oleObj spid="_x0000_s389343" name="Equation" r:id="rId13" imgW="1193800" imgH="355600" progId="Equation.3">
                  <p:embed/>
                </p:oleObj>
              </mc:Choice>
              <mc:Fallback>
                <p:oleObj name="Equation" r:id="rId13" imgW="1193800" imgH="355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213" y="4752975"/>
                        <a:ext cx="21875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6" name="Object 8"/>
          <p:cNvGraphicFramePr>
            <a:graphicFrameLocks noChangeAspect="1"/>
          </p:cNvGraphicFramePr>
          <p:nvPr/>
        </p:nvGraphicFramePr>
        <p:xfrm>
          <a:off x="5543550" y="4154488"/>
          <a:ext cx="2349500" cy="542925"/>
        </p:xfrm>
        <a:graphic>
          <a:graphicData uri="http://schemas.openxmlformats.org/presentationml/2006/ole">
            <mc:AlternateContent xmlns:mc="http://schemas.openxmlformats.org/markup-compatibility/2006">
              <mc:Choice xmlns:v="urn:schemas-microsoft-com:vml" Requires="v">
                <p:oleObj spid="_x0000_s389344" name="Equation" r:id="rId15" imgW="1282700" imgH="355600" progId="Equation.3">
                  <p:embed/>
                </p:oleObj>
              </mc:Choice>
              <mc:Fallback>
                <p:oleObj name="Equation" r:id="rId15" imgW="1282700" imgH="355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3550" y="4154488"/>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7" name="Object 9"/>
          <p:cNvGraphicFramePr>
            <a:graphicFrameLocks noChangeAspect="1"/>
          </p:cNvGraphicFramePr>
          <p:nvPr/>
        </p:nvGraphicFramePr>
        <p:xfrm>
          <a:off x="5534025" y="4697413"/>
          <a:ext cx="1581150" cy="542925"/>
        </p:xfrm>
        <a:graphic>
          <a:graphicData uri="http://schemas.openxmlformats.org/presentationml/2006/ole">
            <mc:AlternateContent xmlns:mc="http://schemas.openxmlformats.org/markup-compatibility/2006">
              <mc:Choice xmlns:v="urn:schemas-microsoft-com:vml" Requires="v">
                <p:oleObj spid="_x0000_s389345" name="Equation" r:id="rId17" imgW="863600" imgH="355600" progId="Equation.3">
                  <p:embed/>
                </p:oleObj>
              </mc:Choice>
              <mc:Fallback>
                <p:oleObj name="Equation" r:id="rId17" imgW="863600" imgH="355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4025" y="4697413"/>
                        <a:ext cx="15811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3" name="TextBox 53"/>
          <p:cNvSpPr txBox="1">
            <a:spLocks noChangeArrowheads="1"/>
          </p:cNvSpPr>
          <p:nvPr/>
        </p:nvSpPr>
        <p:spPr bwMode="auto">
          <a:xfrm>
            <a:off x="8382000" y="4273550"/>
            <a:ext cx="627063" cy="368300"/>
          </a:xfrm>
          <a:prstGeom prst="rect">
            <a:avLst/>
          </a:prstGeom>
          <a:noFill/>
          <a:ln w="9525">
            <a:noFill/>
            <a:miter lim="800000"/>
            <a:headEnd/>
            <a:tailEnd/>
          </a:ln>
        </p:spPr>
        <p:txBody>
          <a:bodyPr wrap="none">
            <a:prstTxWarp prst="textNoShape">
              <a:avLst/>
            </a:prstTxWarp>
            <a:spAutoFit/>
          </a:bodyPr>
          <a:lstStyle/>
          <a:p>
            <a:r>
              <a:rPr lang="hu-HU"/>
              <a:t>k&gt;m</a:t>
            </a:r>
          </a:p>
        </p:txBody>
      </p:sp>
      <p:sp>
        <p:nvSpPr>
          <p:cNvPr id="4302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240384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27013" y="781050"/>
          <a:ext cx="2349500" cy="542925"/>
        </p:xfrm>
        <a:graphic>
          <a:graphicData uri="http://schemas.openxmlformats.org/presentationml/2006/ole">
            <mc:AlternateContent xmlns:mc="http://schemas.openxmlformats.org/markup-compatibility/2006">
              <mc:Choice xmlns:v="urn:schemas-microsoft-com:vml" Requires="v">
                <p:oleObj spid="_x0000_s390362" name="Equation" r:id="rId3" imgW="1282700" imgH="355600" progId="Equation.3">
                  <p:embed/>
                </p:oleObj>
              </mc:Choice>
              <mc:Fallback>
                <p:oleObj name="Equation" r:id="rId3" imgW="12827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781050"/>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227013" y="1425575"/>
          <a:ext cx="1443037" cy="495300"/>
        </p:xfrm>
        <a:graphic>
          <a:graphicData uri="http://schemas.openxmlformats.org/presentationml/2006/ole">
            <mc:AlternateContent xmlns:mc="http://schemas.openxmlformats.org/markup-compatibility/2006">
              <mc:Choice xmlns:v="urn:schemas-microsoft-com:vml" Requires="v">
                <p:oleObj spid="_x0000_s390363" name="Equation" r:id="rId5" imgW="863600" imgH="355600" progId="Equation.3">
                  <p:embed/>
                </p:oleObj>
              </mc:Choice>
              <mc:Fallback>
                <p:oleObj name="Equation" r:id="rId5" imgW="8636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3" y="1425575"/>
                        <a:ext cx="14430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3476625" y="727075"/>
          <a:ext cx="2349500" cy="542925"/>
        </p:xfrm>
        <a:graphic>
          <a:graphicData uri="http://schemas.openxmlformats.org/presentationml/2006/ole">
            <mc:AlternateContent xmlns:mc="http://schemas.openxmlformats.org/markup-compatibility/2006">
              <mc:Choice xmlns:v="urn:schemas-microsoft-com:vml" Requires="v">
                <p:oleObj spid="_x0000_s390364" name="Equation" r:id="rId7" imgW="1282700" imgH="355600" progId="Equation.3">
                  <p:embed/>
                </p:oleObj>
              </mc:Choice>
              <mc:Fallback>
                <p:oleObj name="Equation" r:id="rId7" imgW="12827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6625" y="727075"/>
                        <a:ext cx="234950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3" name="TextBox 18"/>
          <p:cNvSpPr txBox="1">
            <a:spLocks noChangeArrowheads="1"/>
          </p:cNvSpPr>
          <p:nvPr/>
        </p:nvSpPr>
        <p:spPr bwMode="auto">
          <a:xfrm>
            <a:off x="2862263" y="862013"/>
            <a:ext cx="431800" cy="368300"/>
          </a:xfrm>
          <a:prstGeom prst="rect">
            <a:avLst/>
          </a:prstGeom>
          <a:noFill/>
          <a:ln w="9525">
            <a:noFill/>
            <a:miter lim="800000"/>
            <a:headEnd/>
            <a:tailEnd/>
          </a:ln>
        </p:spPr>
        <p:txBody>
          <a:bodyPr wrap="none">
            <a:prstTxWarp prst="textNoShape">
              <a:avLst/>
            </a:prstTxWarp>
            <a:spAutoFit/>
          </a:bodyPr>
          <a:lstStyle/>
          <a:p>
            <a:r>
              <a:rPr lang="hu-HU">
                <a:latin typeface="Wingdings" pitchFamily="-84" charset="2"/>
                <a:ea typeface="Wingdings" pitchFamily="-84" charset="2"/>
                <a:cs typeface="Wingdings" pitchFamily="-84" charset="2"/>
              </a:rPr>
              <a:t></a:t>
            </a:r>
            <a:endParaRPr lang="hu-HU"/>
          </a:p>
        </p:txBody>
      </p:sp>
      <p:graphicFrame>
        <p:nvGraphicFramePr>
          <p:cNvPr id="44037" name="Object 5"/>
          <p:cNvGraphicFramePr>
            <a:graphicFrameLocks noChangeAspect="1"/>
          </p:cNvGraphicFramePr>
          <p:nvPr/>
        </p:nvGraphicFramePr>
        <p:xfrm>
          <a:off x="227013" y="1971675"/>
          <a:ext cx="4052887" cy="530225"/>
        </p:xfrm>
        <a:graphic>
          <a:graphicData uri="http://schemas.openxmlformats.org/presentationml/2006/ole">
            <mc:AlternateContent xmlns:mc="http://schemas.openxmlformats.org/markup-compatibility/2006">
              <mc:Choice xmlns:v="urn:schemas-microsoft-com:vml" Requires="v">
                <p:oleObj spid="_x0000_s390365" name="Equation" r:id="rId9" imgW="2425700" imgH="381000" progId="Equation.3">
                  <p:embed/>
                </p:oleObj>
              </mc:Choice>
              <mc:Fallback>
                <p:oleObj name="Equation" r:id="rId9" imgW="2425700" imgH="38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3" y="1971675"/>
                        <a:ext cx="40528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6"/>
          <p:cNvGraphicFramePr>
            <a:graphicFrameLocks noChangeAspect="1"/>
          </p:cNvGraphicFramePr>
          <p:nvPr/>
        </p:nvGraphicFramePr>
        <p:xfrm>
          <a:off x="227013" y="2628900"/>
          <a:ext cx="5176837" cy="530225"/>
        </p:xfrm>
        <a:graphic>
          <a:graphicData uri="http://schemas.openxmlformats.org/presentationml/2006/ole">
            <mc:AlternateContent xmlns:mc="http://schemas.openxmlformats.org/markup-compatibility/2006">
              <mc:Choice xmlns:v="urn:schemas-microsoft-com:vml" Requires="v">
                <p:oleObj spid="_x0000_s390366" name="Equation" r:id="rId11" imgW="3098800" imgH="381000" progId="Equation.3">
                  <p:embed/>
                </p:oleObj>
              </mc:Choice>
              <mc:Fallback>
                <p:oleObj name="Equation" r:id="rId11" imgW="30988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013" y="2628900"/>
                        <a:ext cx="517683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7"/>
          <p:cNvGraphicFramePr>
            <a:graphicFrameLocks noChangeAspect="1"/>
          </p:cNvGraphicFramePr>
          <p:nvPr/>
        </p:nvGraphicFramePr>
        <p:xfrm>
          <a:off x="225425" y="3279775"/>
          <a:ext cx="5197475" cy="530225"/>
        </p:xfrm>
        <a:graphic>
          <a:graphicData uri="http://schemas.openxmlformats.org/presentationml/2006/ole">
            <mc:AlternateContent xmlns:mc="http://schemas.openxmlformats.org/markup-compatibility/2006">
              <mc:Choice xmlns:v="urn:schemas-microsoft-com:vml" Requires="v">
                <p:oleObj spid="_x0000_s390367" name="Equation" r:id="rId13" imgW="3111500" imgH="381000" progId="Equation.3">
                  <p:embed/>
                </p:oleObj>
              </mc:Choice>
              <mc:Fallback>
                <p:oleObj name="Equation" r:id="rId13" imgW="3111500" imgH="381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425" y="3279775"/>
                        <a:ext cx="51974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4" name="TextBox 22"/>
          <p:cNvSpPr txBox="1">
            <a:spLocks noChangeArrowheads="1"/>
          </p:cNvSpPr>
          <p:nvPr/>
        </p:nvSpPr>
        <p:spPr bwMode="auto">
          <a:xfrm>
            <a:off x="238125" y="3568700"/>
            <a:ext cx="527050" cy="584200"/>
          </a:xfrm>
          <a:prstGeom prst="rect">
            <a:avLst/>
          </a:prstGeom>
          <a:noFill/>
          <a:ln w="9525">
            <a:noFill/>
            <a:miter lim="800000"/>
            <a:headEnd/>
            <a:tailEnd/>
          </a:ln>
        </p:spPr>
        <p:txBody>
          <a:bodyPr>
            <a:prstTxWarp prst="textNoShape">
              <a:avLst/>
            </a:prstTxWarp>
            <a:spAutoFit/>
          </a:bodyPr>
          <a:lstStyle/>
          <a:p>
            <a:r>
              <a:rPr lang="hu-HU" sz="3200"/>
              <a:t>...</a:t>
            </a:r>
          </a:p>
        </p:txBody>
      </p:sp>
      <p:graphicFrame>
        <p:nvGraphicFramePr>
          <p:cNvPr id="44040" name="Object 8"/>
          <p:cNvGraphicFramePr>
            <a:graphicFrameLocks noChangeAspect="1"/>
          </p:cNvGraphicFramePr>
          <p:nvPr/>
        </p:nvGraphicFramePr>
        <p:xfrm>
          <a:off x="263525" y="4170363"/>
          <a:ext cx="2725738" cy="649287"/>
        </p:xfrm>
        <a:graphic>
          <a:graphicData uri="http://schemas.openxmlformats.org/presentationml/2006/ole">
            <mc:AlternateContent xmlns:mc="http://schemas.openxmlformats.org/markup-compatibility/2006">
              <mc:Choice xmlns:v="urn:schemas-microsoft-com:vml" Requires="v">
                <p:oleObj spid="_x0000_s390368" name="Equation" r:id="rId15" imgW="1333500" imgH="381000" progId="Equation.3">
                  <p:embed/>
                </p:oleObj>
              </mc:Choice>
              <mc:Fallback>
                <p:oleObj name="Equation" r:id="rId15" imgW="1333500" imgH="381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525" y="4170363"/>
                        <a:ext cx="2725738"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5" name="TextBox 26"/>
          <p:cNvSpPr txBox="1">
            <a:spLocks noChangeArrowheads="1"/>
          </p:cNvSpPr>
          <p:nvPr/>
        </p:nvSpPr>
        <p:spPr bwMode="auto">
          <a:xfrm>
            <a:off x="6969125" y="3306763"/>
            <a:ext cx="1055688" cy="339725"/>
          </a:xfrm>
          <a:prstGeom prst="rect">
            <a:avLst/>
          </a:prstGeom>
          <a:noFill/>
          <a:ln w="9525">
            <a:noFill/>
            <a:miter lim="800000"/>
            <a:headEnd/>
            <a:tailEnd/>
          </a:ln>
        </p:spPr>
        <p:txBody>
          <a:bodyPr wrap="none">
            <a:prstTxWarp prst="textNoShape">
              <a:avLst/>
            </a:prstTxWarp>
            <a:spAutoFit/>
          </a:bodyPr>
          <a:lstStyle/>
          <a:p>
            <a:r>
              <a:rPr lang="hu-HU" sz="1600" i="1">
                <a:latin typeface="Helvetica" pitchFamily="-84" charset="0"/>
                <a:ea typeface="Helvetica" pitchFamily="-84" charset="0"/>
                <a:cs typeface="Helvetica" pitchFamily="-84" charset="0"/>
              </a:rPr>
              <a:t>m+3 </a:t>
            </a:r>
            <a:r>
              <a:rPr lang="en-US" sz="1600" i="1">
                <a:latin typeface="Helvetica" pitchFamily="-84" charset="0"/>
                <a:ea typeface="Helvetica" pitchFamily="-84" charset="0"/>
                <a:cs typeface="Helvetica" pitchFamily="-84" charset="0"/>
                <a:sym typeface="Wingdings" pitchFamily="-84" charset="2"/>
              </a:rPr>
              <a:t> </a:t>
            </a:r>
            <a:r>
              <a:rPr lang="en-US" sz="1600" i="1">
                <a:solidFill>
                  <a:srgbClr val="FF0000"/>
                </a:solidFill>
                <a:latin typeface="Helvetica" pitchFamily="-84" charset="0"/>
                <a:ea typeface="Helvetica" pitchFamily="-84" charset="0"/>
                <a:cs typeface="Helvetica" pitchFamily="-84" charset="0"/>
                <a:sym typeface="Wingdings" pitchFamily="-84" charset="2"/>
              </a:rPr>
              <a:t>k</a:t>
            </a:r>
            <a:endParaRPr lang="hu-HU" sz="1600" i="1">
              <a:solidFill>
                <a:srgbClr val="FF0000"/>
              </a:solidFill>
              <a:latin typeface="Helvetica" pitchFamily="-84" charset="0"/>
              <a:ea typeface="Helvetica" pitchFamily="-84" charset="0"/>
              <a:cs typeface="Helvetica" pitchFamily="-84" charset="0"/>
            </a:endParaRPr>
          </a:p>
        </p:txBody>
      </p:sp>
      <p:sp>
        <p:nvSpPr>
          <p:cNvPr id="44046" name="TextBox 28"/>
          <p:cNvSpPr txBox="1">
            <a:spLocks noChangeArrowheads="1"/>
          </p:cNvSpPr>
          <p:nvPr/>
        </p:nvSpPr>
        <p:spPr bwMode="auto">
          <a:xfrm>
            <a:off x="163513" y="4997450"/>
            <a:ext cx="5494337" cy="646113"/>
          </a:xfrm>
          <a:prstGeom prst="rect">
            <a:avLst/>
          </a:prstGeom>
          <a:noFill/>
          <a:ln w="9525">
            <a:noFill/>
            <a:miter lim="800000"/>
            <a:headEnd/>
            <a:tailEnd/>
          </a:ln>
        </p:spPr>
        <p:txBody>
          <a:bodyPr>
            <a:prstTxWarp prst="textNoShape">
              <a:avLst/>
            </a:prstTxWarp>
            <a:spAutoFit/>
          </a:bodyPr>
          <a:lstStyle/>
          <a:p>
            <a:r>
              <a:rPr lang="hu-HU" sz="1200">
                <a:latin typeface="Helvetica" pitchFamily="-84" charset="0"/>
                <a:ea typeface="Helvetica" pitchFamily="-84" charset="0"/>
                <a:cs typeface="Helvetica" pitchFamily="-84" charset="0"/>
              </a:rPr>
              <a:t>Krapivsky, Redner, Leyvraz, PRL 2000</a:t>
            </a:r>
          </a:p>
          <a:p>
            <a:r>
              <a:rPr lang="hu-HU" sz="1200">
                <a:latin typeface="Helvetica" pitchFamily="-84" charset="0"/>
                <a:ea typeface="Helvetica" pitchFamily="-84" charset="0"/>
                <a:cs typeface="Helvetica" pitchFamily="-84" charset="0"/>
              </a:rPr>
              <a:t>Dorogovtsev, Mendes, Samukhin, PRL 2000 </a:t>
            </a:r>
          </a:p>
          <a:p>
            <a:r>
              <a:rPr lang="hu-HU" sz="1200">
                <a:latin typeface="Helvetica" pitchFamily="-84" charset="0"/>
                <a:ea typeface="Helvetica" pitchFamily="-84" charset="0"/>
                <a:cs typeface="Helvetica" pitchFamily="-84" charset="0"/>
              </a:rPr>
              <a:t>Bollobas et al,  Random Struc. Alg. 2001</a:t>
            </a:r>
          </a:p>
        </p:txBody>
      </p:sp>
      <p:graphicFrame>
        <p:nvGraphicFramePr>
          <p:cNvPr id="44041" name="Object 9"/>
          <p:cNvGraphicFramePr>
            <a:graphicFrameLocks noChangeAspect="1"/>
          </p:cNvGraphicFramePr>
          <p:nvPr/>
        </p:nvGraphicFramePr>
        <p:xfrm>
          <a:off x="5056188" y="4230688"/>
          <a:ext cx="1349375" cy="325437"/>
        </p:xfrm>
        <a:graphic>
          <a:graphicData uri="http://schemas.openxmlformats.org/presentationml/2006/ole">
            <mc:AlternateContent xmlns:mc="http://schemas.openxmlformats.org/markup-compatibility/2006">
              <mc:Choice xmlns:v="urn:schemas-microsoft-com:vml" Requires="v">
                <p:oleObj spid="_x0000_s390369" name="Equation" r:id="rId17" imgW="660400" imgH="190500" progId="Equation.3">
                  <p:embed/>
                </p:oleObj>
              </mc:Choice>
              <mc:Fallback>
                <p:oleObj name="Equation" r:id="rId17" imgW="660400" imgH="1905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56188" y="4230688"/>
                        <a:ext cx="1349375"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7" name="TextBox 30"/>
          <p:cNvSpPr txBox="1">
            <a:spLocks noChangeArrowheads="1"/>
          </p:cNvSpPr>
          <p:nvPr/>
        </p:nvSpPr>
        <p:spPr bwMode="auto">
          <a:xfrm>
            <a:off x="7011988" y="4217988"/>
            <a:ext cx="1135062" cy="338137"/>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for large </a:t>
            </a:r>
            <a:r>
              <a:rPr lang="hu-HU" sz="1600" i="1">
                <a:solidFill>
                  <a:srgbClr val="FF0000"/>
                </a:solidFill>
                <a:latin typeface="Helvetica" pitchFamily="-84" charset="0"/>
                <a:ea typeface="Helvetica" pitchFamily="-84" charset="0"/>
                <a:cs typeface="Helvetica" pitchFamily="-84" charset="0"/>
              </a:rPr>
              <a:t>k</a:t>
            </a:r>
          </a:p>
        </p:txBody>
      </p:sp>
      <p:sp>
        <p:nvSpPr>
          <p:cNvPr id="4404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Rate Equation</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2313098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603625" y="954088"/>
          <a:ext cx="3325813" cy="542925"/>
        </p:xfrm>
        <a:graphic>
          <a:graphicData uri="http://schemas.openxmlformats.org/presentationml/2006/ole">
            <mc:AlternateContent xmlns:mc="http://schemas.openxmlformats.org/markup-compatibility/2006">
              <mc:Choice xmlns:v="urn:schemas-microsoft-com:vml" Requires="v">
                <p:oleObj spid="_x0000_s391305" name="Equation" r:id="rId3" imgW="1816100" imgH="355600" progId="Equation.3">
                  <p:embed/>
                </p:oleObj>
              </mc:Choice>
              <mc:Fallback>
                <p:oleObj name="Equation" r:id="rId3" imgW="18161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25" y="954088"/>
                        <a:ext cx="3325813"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944563" y="1898650"/>
          <a:ext cx="7024687" cy="252413"/>
        </p:xfrm>
        <a:graphic>
          <a:graphicData uri="http://schemas.openxmlformats.org/presentationml/2006/ole">
            <mc:AlternateContent xmlns:mc="http://schemas.openxmlformats.org/markup-compatibility/2006">
              <mc:Choice xmlns:v="urn:schemas-microsoft-com:vml" Requires="v">
                <p:oleObj spid="_x0000_s391306" name="Equation" r:id="rId5" imgW="3835400" imgH="165100" progId="Equation.3">
                  <p:embed/>
                </p:oleObj>
              </mc:Choice>
              <mc:Fallback>
                <p:oleObj name="Equation" r:id="rId5" imgW="38354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3" y="1898650"/>
                        <a:ext cx="7024687"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977900" y="2495550"/>
          <a:ext cx="6627813" cy="581025"/>
        </p:xfrm>
        <a:graphic>
          <a:graphicData uri="http://schemas.openxmlformats.org/presentationml/2006/ole">
            <mc:AlternateContent xmlns:mc="http://schemas.openxmlformats.org/markup-compatibility/2006">
              <mc:Choice xmlns:v="urn:schemas-microsoft-com:vml" Requires="v">
                <p:oleObj spid="_x0000_s391307" name="Equation" r:id="rId7" imgW="3619500" imgH="381000" progId="Equation.3">
                  <p:embed/>
                </p:oleObj>
              </mc:Choice>
              <mc:Fallback>
                <p:oleObj name="Equation" r:id="rId7" imgW="36195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900" y="2495550"/>
                        <a:ext cx="66278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117850" y="3484563"/>
          <a:ext cx="2254250" cy="542925"/>
        </p:xfrm>
        <a:graphic>
          <a:graphicData uri="http://schemas.openxmlformats.org/presentationml/2006/ole">
            <mc:AlternateContent xmlns:mc="http://schemas.openxmlformats.org/markup-compatibility/2006">
              <mc:Choice xmlns:v="urn:schemas-microsoft-com:vml" Requires="v">
                <p:oleObj spid="_x0000_s391308" name="Equation" r:id="rId9" imgW="1231900" imgH="355600" progId="Equation.3">
                  <p:embed/>
                </p:oleObj>
              </mc:Choice>
              <mc:Fallback>
                <p:oleObj name="Equation" r:id="rId9" imgW="1231900" imgH="355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7850" y="3484563"/>
                        <a:ext cx="22542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4" name="TextBox 20"/>
          <p:cNvSpPr txBox="1">
            <a:spLocks noChangeArrowheads="1"/>
          </p:cNvSpPr>
          <p:nvPr/>
        </p:nvSpPr>
        <p:spPr bwMode="auto">
          <a:xfrm>
            <a:off x="1296988" y="4421188"/>
            <a:ext cx="1582737"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Its solution is: </a:t>
            </a:r>
          </a:p>
        </p:txBody>
      </p:sp>
      <p:graphicFrame>
        <p:nvGraphicFramePr>
          <p:cNvPr id="45062" name="Object 6"/>
          <p:cNvGraphicFramePr>
            <a:graphicFrameLocks noChangeAspect="1"/>
          </p:cNvGraphicFramePr>
          <p:nvPr/>
        </p:nvGraphicFramePr>
        <p:xfrm>
          <a:off x="3108325" y="4421188"/>
          <a:ext cx="1349375" cy="325437"/>
        </p:xfrm>
        <a:graphic>
          <a:graphicData uri="http://schemas.openxmlformats.org/presentationml/2006/ole">
            <mc:AlternateContent xmlns:mc="http://schemas.openxmlformats.org/markup-compatibility/2006">
              <mc:Choice xmlns:v="urn:schemas-microsoft-com:vml" Requires="v">
                <p:oleObj spid="_x0000_s391309" name="Equation" r:id="rId11" imgW="660400" imgH="190500" progId="Equation.3">
                  <p:embed/>
                </p:oleObj>
              </mc:Choice>
              <mc:Fallback>
                <p:oleObj name="Equation" r:id="rId11" imgW="660400" imgH="190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4421188"/>
                        <a:ext cx="1349375"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5" name="TextBox 22"/>
          <p:cNvSpPr txBox="1">
            <a:spLocks noChangeArrowheads="1"/>
          </p:cNvSpPr>
          <p:nvPr/>
        </p:nvSpPr>
        <p:spPr bwMode="auto">
          <a:xfrm>
            <a:off x="1143000" y="1033463"/>
            <a:ext cx="1582738"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Start from eq.</a:t>
            </a:r>
          </a:p>
        </p:txBody>
      </p:sp>
      <p:sp>
        <p:nvSpPr>
          <p:cNvPr id="45066" name="TextBox 25"/>
          <p:cNvSpPr txBox="1">
            <a:spLocks noChangeArrowheads="1"/>
          </p:cNvSpPr>
          <p:nvPr/>
        </p:nvSpPr>
        <p:spPr bwMode="auto">
          <a:xfrm>
            <a:off x="147638" y="5237163"/>
            <a:ext cx="2365375" cy="276225"/>
          </a:xfrm>
          <a:prstGeom prst="rect">
            <a:avLst/>
          </a:prstGeom>
          <a:noFill/>
          <a:ln w="9525">
            <a:noFill/>
            <a:miter lim="800000"/>
            <a:headEnd/>
            <a:tailEnd/>
          </a:ln>
        </p:spPr>
        <p:txBody>
          <a:bodyPr wrap="none">
            <a:prstTxWarp prst="textNoShape">
              <a:avLst/>
            </a:prstTxWarp>
            <a:spAutoFit/>
          </a:bodyPr>
          <a:lstStyle/>
          <a:p>
            <a:r>
              <a:rPr lang="hu-HU" sz="1200">
                <a:latin typeface="Helvetica" pitchFamily="-84" charset="0"/>
                <a:ea typeface="Helvetica" pitchFamily="-84" charset="0"/>
                <a:cs typeface="Helvetica" pitchFamily="-84" charset="0"/>
              </a:rPr>
              <a:t>Dorogovtsev and Mendes, 2003</a:t>
            </a:r>
          </a:p>
        </p:txBody>
      </p:sp>
      <p:sp>
        <p:nvSpPr>
          <p:cNvPr id="4506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MFT - Degree Distribution: A Pretty Caveat</a:t>
            </a:r>
          </a:p>
          <a:p>
            <a:pPr>
              <a:spcBef>
                <a:spcPct val="20000"/>
              </a:spcBef>
            </a:pPr>
            <a:endParaRPr lang="en-US" sz="2000" b="1">
              <a:solidFill>
                <a:schemeClr val="bg1"/>
              </a:solidFill>
              <a:latin typeface="Helvetica" pitchFamily="-84" charset="0"/>
              <a:ea typeface="Helvetica" pitchFamily="-84" charset="0"/>
              <a:cs typeface="Helvetica" pitchFamily="-84" charset="0"/>
            </a:endParaRP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1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392325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2" descr="evol2"/>
          <p:cNvPicPr>
            <a:picLocks noChangeAspect="1" noChangeArrowheads="1"/>
          </p:cNvPicPr>
          <p:nvPr/>
        </p:nvPicPr>
        <p:blipFill>
          <a:blip r:embed="rId3"/>
          <a:srcRect/>
          <a:stretch>
            <a:fillRect/>
          </a:stretch>
        </p:blipFill>
        <p:spPr bwMode="auto">
          <a:xfrm>
            <a:off x="4876800" y="2865438"/>
            <a:ext cx="4140200" cy="2636837"/>
          </a:xfrm>
          <a:prstGeom prst="rect">
            <a:avLst/>
          </a:prstGeom>
          <a:noFill/>
          <a:ln w="9525">
            <a:noFill/>
            <a:miter lim="800000"/>
            <a:headEnd/>
            <a:tailEnd/>
          </a:ln>
        </p:spPr>
      </p:pic>
      <p:pic>
        <p:nvPicPr>
          <p:cNvPr id="35842" name="Object 5"/>
          <p:cNvPicPr>
            <a:picLocks noChangeAspect="1" noChangeArrowheads="1"/>
          </p:cNvPicPr>
          <p:nvPr/>
        </p:nvPicPr>
        <p:blipFill>
          <a:blip r:embed="rId4"/>
          <a:srcRect/>
          <a:stretch>
            <a:fillRect/>
          </a:stretch>
        </p:blipFill>
        <p:spPr bwMode="auto">
          <a:xfrm>
            <a:off x="569913" y="611421"/>
            <a:ext cx="3033712" cy="842963"/>
          </a:xfrm>
          <a:prstGeom prst="rect">
            <a:avLst/>
          </a:prstGeom>
          <a:noFill/>
        </p:spPr>
      </p:pic>
      <p:pic>
        <p:nvPicPr>
          <p:cNvPr id="30723" name="Object 6"/>
          <p:cNvPicPr>
            <a:picLocks noChangeAspect="1" noChangeArrowheads="1"/>
          </p:cNvPicPr>
          <p:nvPr/>
        </p:nvPicPr>
        <p:blipFill>
          <a:blip r:embed="rId5"/>
          <a:srcRect/>
          <a:stretch>
            <a:fillRect/>
          </a:stretch>
        </p:blipFill>
        <p:spPr bwMode="auto">
          <a:xfrm>
            <a:off x="368300" y="3776663"/>
            <a:ext cx="2957513" cy="842962"/>
          </a:xfrm>
          <a:prstGeom prst="rect">
            <a:avLst/>
          </a:prstGeom>
          <a:noFill/>
        </p:spPr>
      </p:pic>
      <p:sp>
        <p:nvSpPr>
          <p:cNvPr id="35850" name="Text Box 13"/>
          <p:cNvSpPr txBox="1">
            <a:spLocks noChangeArrowheads="1"/>
          </p:cNvSpPr>
          <p:nvPr/>
        </p:nvSpPr>
        <p:spPr bwMode="auto">
          <a:xfrm>
            <a:off x="160338" y="53387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35852"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Helvetica" pitchFamily="-84" charset="0"/>
                <a:ea typeface="Helvetica" pitchFamily="-84" charset="0"/>
                <a:cs typeface="Helvetica" pitchFamily="-84" charset="0"/>
              </a:rPr>
              <a:t>All nodes follow the same growth law</a:t>
            </a:r>
            <a:endParaRPr lang="en-US" sz="2000" b="1" dirty="0">
              <a:solidFill>
                <a:schemeClr val="bg1"/>
              </a:solidFill>
              <a:latin typeface="Helvetica" pitchFamily="-84" charset="0"/>
              <a:ea typeface="Helvetica" pitchFamily="-84" charset="0"/>
              <a:cs typeface="Helvetica" pitchFamily="-84" charset="0"/>
            </a:endParaRPr>
          </a:p>
        </p:txBody>
      </p:sp>
      <p:pic>
        <p:nvPicPr>
          <p:cNvPr id="30735" name="Picture 4"/>
          <p:cNvPicPr>
            <a:picLocks noChangeAspect="1" noChangeArrowheads="1"/>
          </p:cNvPicPr>
          <p:nvPr/>
        </p:nvPicPr>
        <p:blipFill>
          <a:blip r:embed="rId6"/>
          <a:srcRect/>
          <a:stretch>
            <a:fillRect/>
          </a:stretch>
        </p:blipFill>
        <p:spPr bwMode="auto">
          <a:xfrm>
            <a:off x="304800" y="2570163"/>
            <a:ext cx="1203325" cy="638175"/>
          </a:xfrm>
          <a:prstGeom prst="rect">
            <a:avLst/>
          </a:prstGeom>
          <a:noFill/>
        </p:spPr>
      </p:pic>
      <p:sp>
        <p:nvSpPr>
          <p:cNvPr id="16" name="TextBox 15"/>
          <p:cNvSpPr txBox="1">
            <a:spLocks noChangeArrowheads="1"/>
          </p:cNvSpPr>
          <p:nvPr/>
        </p:nvSpPr>
        <p:spPr bwMode="auto">
          <a:xfrm>
            <a:off x="29620" y="1752600"/>
            <a:ext cx="658813" cy="369888"/>
          </a:xfrm>
          <a:prstGeom prst="rect">
            <a:avLst/>
          </a:prstGeom>
          <a:noFill/>
          <a:ln w="9525">
            <a:noFill/>
            <a:miter lim="800000"/>
            <a:headEnd/>
            <a:tailEnd/>
          </a:ln>
        </p:spPr>
        <p:txBody>
          <a:bodyPr wrap="none">
            <a:prstTxWarp prst="textNoShape">
              <a:avLst/>
            </a:prstTxWarp>
            <a:spAutoFit/>
          </a:bodyPr>
          <a:lstStyle/>
          <a:p>
            <a:r>
              <a:rPr lang="hu-HU" dirty="0"/>
              <a:t>Use: </a:t>
            </a:r>
          </a:p>
        </p:txBody>
      </p:sp>
      <p:sp>
        <p:nvSpPr>
          <p:cNvPr id="18" name="TextBox 17"/>
          <p:cNvSpPr txBox="1">
            <a:spLocks noChangeArrowheads="1"/>
          </p:cNvSpPr>
          <p:nvPr/>
        </p:nvSpPr>
        <p:spPr bwMode="auto">
          <a:xfrm>
            <a:off x="3511550" y="1937289"/>
            <a:ext cx="4808538" cy="369887"/>
          </a:xfrm>
          <a:prstGeom prst="rect">
            <a:avLst/>
          </a:prstGeom>
          <a:noFill/>
          <a:ln w="9525">
            <a:noFill/>
            <a:miter lim="800000"/>
            <a:headEnd/>
            <a:tailEnd/>
          </a:ln>
        </p:spPr>
        <p:txBody>
          <a:bodyPr wrap="none">
            <a:prstTxWarp prst="textNoShape">
              <a:avLst/>
            </a:prstTxWarp>
            <a:spAutoFit/>
          </a:bodyPr>
          <a:lstStyle/>
          <a:p>
            <a:r>
              <a:rPr lang="hu-HU" dirty="0"/>
              <a:t>During a unit time (time step): </a:t>
            </a:r>
            <a:r>
              <a:rPr lang="hu-HU" i="1" dirty="0"/>
              <a:t>Δk=m  </a:t>
            </a:r>
            <a:r>
              <a:rPr lang="en-US" i="1" dirty="0">
                <a:sym typeface="Wingdings" pitchFamily="-84" charset="2"/>
              </a:rPr>
              <a:t> A=m</a:t>
            </a:r>
            <a:endParaRPr lang="hu-HU" i="1" dirty="0"/>
          </a:p>
        </p:txBody>
      </p:sp>
      <p:pic>
        <p:nvPicPr>
          <p:cNvPr id="30737" name="Picture 6"/>
          <p:cNvPicPr>
            <a:picLocks noChangeAspect="1" noChangeArrowheads="1"/>
          </p:cNvPicPr>
          <p:nvPr/>
        </p:nvPicPr>
        <p:blipFill>
          <a:blip r:embed="rId7"/>
          <a:srcRect/>
          <a:stretch>
            <a:fillRect/>
          </a:stretch>
        </p:blipFill>
        <p:spPr bwMode="auto">
          <a:xfrm>
            <a:off x="2049463" y="2674938"/>
            <a:ext cx="906462" cy="533400"/>
          </a:xfrm>
          <a:prstGeom prst="rect">
            <a:avLst/>
          </a:prstGeom>
          <a:noFill/>
        </p:spPr>
      </p:pic>
      <p:pic>
        <p:nvPicPr>
          <p:cNvPr id="30738" name="Picture 7"/>
          <p:cNvPicPr>
            <a:picLocks noChangeAspect="1" noChangeArrowheads="1"/>
          </p:cNvPicPr>
          <p:nvPr/>
        </p:nvPicPr>
        <p:blipFill>
          <a:blip r:embed="rId8"/>
          <a:srcRect/>
          <a:stretch>
            <a:fillRect/>
          </a:stretch>
        </p:blipFill>
        <p:spPr bwMode="auto">
          <a:xfrm>
            <a:off x="3529013" y="2643188"/>
            <a:ext cx="1284287" cy="576262"/>
          </a:xfrm>
          <a:prstGeom prst="rect">
            <a:avLst/>
          </a:prstGeom>
          <a:noFill/>
        </p:spPr>
      </p:pic>
      <p:pic>
        <p:nvPicPr>
          <p:cNvPr id="30739" name="Picture 8"/>
          <p:cNvPicPr>
            <a:picLocks noChangeAspect="1" noChangeArrowheads="1"/>
          </p:cNvPicPr>
          <p:nvPr/>
        </p:nvPicPr>
        <p:blipFill>
          <a:blip r:embed="rId9"/>
          <a:srcRect/>
          <a:stretch>
            <a:fillRect/>
          </a:stretch>
        </p:blipFill>
        <p:spPr bwMode="auto">
          <a:xfrm>
            <a:off x="5397500" y="2603500"/>
            <a:ext cx="2159000" cy="512763"/>
          </a:xfrm>
          <a:prstGeom prst="rect">
            <a:avLst/>
          </a:prstGeom>
          <a:noFill/>
        </p:spPr>
      </p:pic>
      <p:sp>
        <p:nvSpPr>
          <p:cNvPr id="22" name="TextBox 21"/>
          <p:cNvSpPr txBox="1">
            <a:spLocks noChangeArrowheads="1"/>
          </p:cNvSpPr>
          <p:nvPr/>
        </p:nvSpPr>
        <p:spPr bwMode="auto">
          <a:xfrm>
            <a:off x="368300" y="4854575"/>
            <a:ext cx="2508250" cy="369888"/>
          </a:xfrm>
          <a:prstGeom prst="rect">
            <a:avLst/>
          </a:prstGeom>
          <a:noFill/>
          <a:ln w="9525">
            <a:noFill/>
            <a:miter lim="800000"/>
            <a:headEnd/>
            <a:tailEnd/>
          </a:ln>
        </p:spPr>
        <p:txBody>
          <a:bodyPr wrap="none">
            <a:prstTxWarp prst="textNoShape">
              <a:avLst/>
            </a:prstTxWarp>
            <a:spAutoFit/>
          </a:bodyPr>
          <a:lstStyle/>
          <a:p>
            <a:r>
              <a:rPr lang="hu-HU" i="1">
                <a:solidFill>
                  <a:srgbClr val="0000FF"/>
                </a:solidFill>
              </a:rPr>
              <a:t>β</a:t>
            </a:r>
            <a:r>
              <a:rPr lang="hu-HU">
                <a:solidFill>
                  <a:srgbClr val="0000FF"/>
                </a:solidFill>
              </a:rPr>
              <a:t>: dynamical exponent</a:t>
            </a:r>
          </a:p>
        </p:txBody>
      </p:sp>
      <p:sp>
        <p:nvSpPr>
          <p:cNvPr id="1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mc:AlternateContent xmlns:mc="http://schemas.openxmlformats.org/markup-compatibility/2006" xmlns:a14="http://schemas.microsoft.com/office/drawing/2010/main">
        <mc:Choice Requires="a14">
          <p:sp>
            <p:nvSpPr>
              <p:cNvPr id="2" name="TextBox 1"/>
              <p:cNvSpPr txBox="1"/>
              <p:nvPr/>
            </p:nvSpPr>
            <p:spPr>
              <a:xfrm>
                <a:off x="4639736" y="544399"/>
                <a:ext cx="3262945" cy="1275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num>
                        <m:den>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a:rPr>
                                <m:t>𝑗</m:t>
                              </m:r>
                            </m:sub>
                            <m:sup/>
                            <m:e>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𝑗</m:t>
                                  </m:r>
                                </m:sub>
                              </m:sSub>
                            </m:e>
                          </m:nary>
                        </m:den>
                      </m:f>
                      <m:r>
                        <a:rPr lang="en-US" b="0" i="1" smtClean="0">
                          <a:latin typeface="Cambria Math"/>
                        </a:rPr>
                        <m:t>=</m:t>
                      </m:r>
                      <m:r>
                        <a:rPr lang="en-US" b="0" i="1" smtClean="0">
                          <a:latin typeface="Cambria Math"/>
                        </a:rPr>
                        <m:t>𝐴</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num>
                        <m:den>
                          <m:r>
                            <a:rPr lang="en-US" b="0" i="1" smtClean="0">
                              <a:latin typeface="Cambria Math"/>
                            </a:rPr>
                            <m:t>2</m:t>
                          </m:r>
                          <m:r>
                            <a:rPr lang="en-US" b="0" i="1" smtClean="0">
                              <a:latin typeface="Cambria Math"/>
                            </a:rPr>
                            <m:t>𝑚𝑡</m:t>
                          </m:r>
                        </m:den>
                      </m:f>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a:rPr>
                            <m:t>𝑖</m:t>
                          </m:r>
                        </m:sub>
                        <m:sup/>
                        <m:e>
                          <m:f>
                            <m:fPr>
                              <m:ctrlPr>
                                <a:rPr lang="en-US" i="1" smtClean="0">
                                  <a:latin typeface="Cambria Math" panose="02040503050406030204" pitchFamily="18" charset="0"/>
                                </a:rPr>
                              </m:ctrlPr>
                            </m:fPr>
                            <m:num>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num>
                            <m:den>
                              <m:r>
                                <a:rPr lang="en-US" b="0" i="1" smtClean="0">
                                  <a:latin typeface="Cambria Math"/>
                                </a:rPr>
                                <m:t>𝑑𝑡</m:t>
                              </m:r>
                            </m:den>
                          </m:f>
                        </m:e>
                      </m:nary>
                      <m:r>
                        <a:rPr lang="en-US" i="1" smtClean="0">
                          <a:latin typeface="Cambria Math"/>
                        </a:rPr>
                        <m:t>=</m:t>
                      </m:r>
                      <m:nary>
                        <m:naryPr>
                          <m:chr m:val="∑"/>
                          <m:limLoc m:val="subSup"/>
                          <m:supHide m:val="on"/>
                          <m:ctrlPr>
                            <a:rPr lang="en-US" i="1">
                              <a:latin typeface="Cambria Math" panose="02040503050406030204" pitchFamily="18" charset="0"/>
                            </a:rPr>
                          </m:ctrlPr>
                        </m:naryPr>
                        <m:sub>
                          <m:r>
                            <m:rPr>
                              <m:brk m:alnAt="9"/>
                            </m:rPr>
                            <a:rPr lang="en-US" i="1">
                              <a:latin typeface="Cambria Math"/>
                            </a:rPr>
                            <m:t>𝑖</m:t>
                          </m:r>
                        </m:sub>
                        <m:sup/>
                        <m:e>
                          <m:r>
                            <a:rPr lang="en-US" i="1">
                              <a:latin typeface="Cambria Math"/>
                            </a:rPr>
                            <m:t>𝐴</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num>
                            <m:den>
                              <m:r>
                                <a:rPr lang="en-US" i="1">
                                  <a:latin typeface="Cambria Math"/>
                                </a:rPr>
                                <m:t>2</m:t>
                              </m:r>
                              <m:r>
                                <a:rPr lang="en-US" i="1">
                                  <a:latin typeface="Cambria Math"/>
                                </a:rPr>
                                <m:t>𝑚𝑡</m:t>
                              </m:r>
                            </m:den>
                          </m:f>
                          <m:r>
                            <a:rPr lang="en-US" b="0" i="1" smtClean="0">
                              <a:latin typeface="Cambria Math"/>
                            </a:rPr>
                            <m:t>=</m:t>
                          </m:r>
                          <m:r>
                            <a:rPr lang="en-US" b="0" i="1" smtClean="0">
                              <a:latin typeface="Cambria Math"/>
                            </a:rPr>
                            <m:t>𝐴</m:t>
                          </m:r>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39736" y="544399"/>
                <a:ext cx="3262945" cy="1275093"/>
              </a:xfrm>
              <a:prstGeom prst="rect">
                <a:avLst/>
              </a:prstGeom>
              <a:blipFill rotWithShape="1">
                <a:blip r:embed="rId10"/>
                <a:stretch>
                  <a:fillRect/>
                </a:stretch>
              </a:blipFill>
            </p:spPr>
            <p:txBody>
              <a:bodyPr/>
              <a:lstStyle/>
              <a:p>
                <a:r>
                  <a:rPr lang="en-US">
                    <a:noFill/>
                  </a:rPr>
                  <a:t> </a:t>
                </a:r>
              </a:p>
            </p:txBody>
          </p:sp>
        </mc:Fallback>
      </mc:AlternateContent>
      <p:cxnSp>
        <p:nvCxnSpPr>
          <p:cNvPr id="4" name="Straight Arrow Connector 3"/>
          <p:cNvCxnSpPr/>
          <p:nvPr/>
        </p:nvCxnSpPr>
        <p:spPr>
          <a:xfrm flipV="1">
            <a:off x="1847056" y="1117600"/>
            <a:ext cx="3402277" cy="630105"/>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4876801" y="1674814"/>
            <a:ext cx="1837266" cy="331786"/>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696200" y="1557867"/>
            <a:ext cx="152400" cy="379677"/>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510626" y="1611310"/>
                <a:ext cx="3283784" cy="6210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a:rPr>
                            <m:t>𝑗</m:t>
                          </m:r>
                        </m:sub>
                        <m:sup/>
                        <m:e>
                          <m:sSub>
                            <m:sSubPr>
                              <m:ctrlPr>
                                <a:rPr lang="en-US" sz="1600" i="1" smtClean="0">
                                  <a:latin typeface="Cambria Math" panose="02040503050406030204" pitchFamily="18" charset="0"/>
                                </a:rPr>
                              </m:ctrlPr>
                            </m:sSubPr>
                            <m:e>
                              <m:r>
                                <a:rPr lang="en-US" sz="1600" b="0" i="1" smtClean="0">
                                  <a:latin typeface="Cambria Math"/>
                                </a:rPr>
                                <m:t>𝑘</m:t>
                              </m:r>
                            </m:e>
                            <m:sub>
                              <m:r>
                                <a:rPr lang="en-US" sz="1600" b="0" i="1" smtClean="0">
                                  <a:latin typeface="Cambria Math"/>
                                </a:rPr>
                                <m:t>𝑗</m:t>
                              </m:r>
                            </m:sub>
                          </m:sSub>
                          <m:r>
                            <a:rPr lang="en-US" sz="1600" b="0" i="1" smtClean="0">
                              <a:latin typeface="Cambria Math"/>
                            </a:rPr>
                            <m:t>=2</m:t>
                          </m:r>
                          <m:r>
                            <a:rPr lang="en-US" sz="1600" b="0" i="1" smtClean="0">
                              <a:latin typeface="Cambria Math"/>
                            </a:rPr>
                            <m:t>𝑚</m:t>
                          </m:r>
                          <m:d>
                            <m:dPr>
                              <m:ctrlPr>
                                <a:rPr lang="en-US" sz="1600" b="0" i="1" smtClean="0">
                                  <a:latin typeface="Cambria Math" panose="02040503050406030204" pitchFamily="18" charset="0"/>
                                </a:rPr>
                              </m:ctrlPr>
                            </m:dPr>
                            <m:e>
                              <m:r>
                                <a:rPr lang="en-US" sz="1600" b="0" i="1" smtClean="0">
                                  <a:latin typeface="Cambria Math"/>
                                </a:rPr>
                                <m:t>𝑡</m:t>
                              </m:r>
                              <m:r>
                                <a:rPr lang="en-US" sz="1600" b="0" i="1" smtClean="0">
                                  <a:latin typeface="Cambria Math"/>
                                </a:rPr>
                                <m:t>−1</m:t>
                              </m:r>
                            </m:e>
                          </m:d>
                          <m:r>
                            <a:rPr lang="en-US" sz="1600" b="0" i="1" smtClean="0">
                              <a:latin typeface="Cambria Math"/>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a:rPr>
                                    <m:t>𝑚</m:t>
                                  </m:r>
                                </m:e>
                                <m:sub>
                                  <m:r>
                                    <a:rPr lang="en-US" sz="1600" b="0" i="1" smtClean="0">
                                      <a:latin typeface="Cambria Math"/>
                                    </a:rPr>
                                    <m:t>0</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𝑚</m:t>
                                  </m:r>
                                </m:e>
                                <m:sub>
                                  <m:r>
                                    <a:rPr lang="en-US" sz="1600" b="0" i="1" smtClean="0">
                                      <a:latin typeface="Cambria Math"/>
                                    </a:rPr>
                                    <m:t>0</m:t>
                                  </m:r>
                                </m:sub>
                              </m:sSub>
                              <m:r>
                                <a:rPr lang="en-US" sz="1600" b="0" i="1" smtClean="0">
                                  <a:latin typeface="Cambria Math"/>
                                </a:rPr>
                                <m:t>−1)</m:t>
                              </m:r>
                            </m:num>
                            <m:den>
                              <m:r>
                                <a:rPr lang="en-US" sz="1600" b="0" i="1" smtClean="0">
                                  <a:latin typeface="Cambria Math"/>
                                </a:rPr>
                                <m:t>2</m:t>
                              </m:r>
                            </m:den>
                          </m:f>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10626" y="1611310"/>
                <a:ext cx="3283784" cy="621004"/>
              </a:xfrm>
              <a:prstGeom prst="rect">
                <a:avLst/>
              </a:prstGeom>
              <a:blipFill rotWithShape="1">
                <a:blip r:embed="rId11"/>
                <a:stretch>
                  <a:fillRect/>
                </a:stretch>
              </a:blipFill>
            </p:spPr>
            <p:txBody>
              <a:bodyPr/>
              <a:lstStyle/>
              <a:p>
                <a:r>
                  <a:rPr lang="en-US">
                    <a:noFill/>
                  </a:rPr>
                  <a:t> </a:t>
                </a:r>
              </a:p>
            </p:txBody>
          </p:sp>
        </mc:Fallback>
      </mc:AlternateContent>
      <p:sp>
        <p:nvSpPr>
          <p:cNvPr id="23" name="TextBox 22"/>
          <p:cNvSpPr txBox="1">
            <a:spLocks noChangeArrowheads="1"/>
          </p:cNvSpPr>
          <p:nvPr/>
        </p:nvSpPr>
        <p:spPr bwMode="auto">
          <a:xfrm>
            <a:off x="4572000" y="694237"/>
            <a:ext cx="979755" cy="369332"/>
          </a:xfrm>
          <a:prstGeom prst="rect">
            <a:avLst/>
          </a:prstGeom>
          <a:noFill/>
          <a:ln w="9525">
            <a:noFill/>
            <a:miter lim="800000"/>
            <a:headEnd/>
            <a:tailEnd/>
          </a:ln>
        </p:spPr>
        <p:txBody>
          <a:bodyPr wrap="none">
            <a:prstTxWarp prst="textNoShape">
              <a:avLst/>
            </a:prstTxWarp>
            <a:spAutoFit/>
          </a:bodyPr>
          <a:lstStyle/>
          <a:p>
            <a:r>
              <a:rPr lang="en-US" dirty="0" smtClean="0"/>
              <a:t>In limit</a:t>
            </a:r>
            <a:r>
              <a:rPr lang="hu-HU" dirty="0" smtClean="0"/>
              <a:t>: </a:t>
            </a:r>
            <a:endParaRPr lang="hu-HU" dirty="0"/>
          </a:p>
        </p:txBody>
      </p:sp>
      <p:sp>
        <p:nvSpPr>
          <p:cNvPr id="24" name="TextBox 23"/>
          <p:cNvSpPr txBox="1">
            <a:spLocks noChangeArrowheads="1"/>
          </p:cNvSpPr>
          <p:nvPr/>
        </p:nvSpPr>
        <p:spPr bwMode="auto">
          <a:xfrm>
            <a:off x="7269759" y="720246"/>
            <a:ext cx="530915" cy="369332"/>
          </a:xfrm>
          <a:prstGeom prst="rect">
            <a:avLst/>
          </a:prstGeom>
          <a:noFill/>
          <a:ln w="9525">
            <a:noFill/>
            <a:miter lim="800000"/>
            <a:headEnd/>
            <a:tailEnd/>
          </a:ln>
        </p:spPr>
        <p:txBody>
          <a:bodyPr wrap="none">
            <a:prstTxWarp prst="textNoShape">
              <a:avLst/>
            </a:prstTxWarp>
            <a:spAutoFit/>
          </a:bodyPr>
          <a:lstStyle/>
          <a:p>
            <a:r>
              <a:rPr lang="en-US" dirty="0" smtClean="0"/>
              <a:t>So:</a:t>
            </a:r>
            <a:endParaRPr lang="hu-HU" dirty="0"/>
          </a:p>
        </p:txBody>
      </p:sp>
    </p:spTree>
    <p:extLst>
      <p:ext uri="{BB962C8B-B14F-4D97-AF65-F5344CB8AC3E}">
        <p14:creationId xmlns:p14="http://schemas.microsoft.com/office/powerpoint/2010/main" val="38633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smtClean="0">
                <a:latin typeface="Trajan Pro"/>
                <a:cs typeface="Trajan Pro"/>
              </a:rPr>
              <a:t>Growth and preferential attachment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smtClean="0">
                <a:solidFill>
                  <a:srgbClr val="FFFFFF"/>
                </a:solidFill>
                <a:latin typeface="Trajan Pro"/>
                <a:ea typeface="Helvetica" pitchFamily="36" charset="0"/>
                <a:cs typeface="Trajan Pro"/>
              </a:rPr>
              <a:t>Section 2					</a:t>
            </a:r>
            <a:endParaRPr lang="en-US" sz="1600" dirty="0" smtClean="0">
              <a:solidFill>
                <a:srgbClr val="FFFFFF"/>
              </a:solidFill>
              <a:latin typeface="Trajan Pro"/>
              <a:cs typeface="Trajan Pro"/>
            </a:endParaRPr>
          </a:p>
          <a:p>
            <a:pPr>
              <a:spcBef>
                <a:spcPct val="20000"/>
              </a:spcBef>
            </a:pPr>
            <a:endParaRPr lang="en-US" sz="1600" dirty="0" smtClean="0">
              <a:solidFill>
                <a:srgbClr val="FFFFFF"/>
              </a:solidFill>
            </a:endParaRPr>
          </a:p>
          <a:p>
            <a:pPr lvl="0">
              <a:spcBef>
                <a:spcPct val="20000"/>
              </a:spcBef>
            </a:pPr>
            <a:endParaRPr lang="en-US" sz="1600" b="1" dirty="0" smtClean="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smtClean="0">
              <a:solidFill>
                <a:schemeClr val="bg1"/>
              </a:solidFill>
              <a:latin typeface="Helvetica" pitchFamily="36" charset="0"/>
              <a:ea typeface="Helvetica" pitchFamily="36" charset="0"/>
              <a:cs typeface="Helvetica" pitchFamily="3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smtClean="0">
                <a:solidFill>
                  <a:srgbClr val="FFFFFF"/>
                </a:solidFill>
                <a:latin typeface="Trajan Pro"/>
                <a:ea typeface="Helvetica" pitchFamily="36" charset="0"/>
                <a:cs typeface="Trajan Pro"/>
              </a:rPr>
              <a:t>Section 4				 Linearized Chord Diagram</a:t>
            </a:r>
            <a:endParaRPr lang="en-US" sz="1600" dirty="0" smtClean="0">
              <a:solidFill>
                <a:srgbClr val="FFFFFF"/>
              </a:solidFill>
              <a:latin typeface="Trajan Pro"/>
              <a:cs typeface="Trajan Pro"/>
            </a:endParaRPr>
          </a:p>
          <a:p>
            <a:pPr>
              <a:spcBef>
                <a:spcPct val="20000"/>
              </a:spcBef>
            </a:pPr>
            <a:endParaRPr lang="en-US" sz="1600" dirty="0" smtClean="0">
              <a:solidFill>
                <a:srgbClr val="FFFFFF"/>
              </a:solidFill>
            </a:endParaRPr>
          </a:p>
          <a:p>
            <a:pPr lvl="0">
              <a:spcBef>
                <a:spcPct val="20000"/>
              </a:spcBef>
            </a:pPr>
            <a:endParaRPr lang="en-US" sz="1600" b="1" dirty="0" smtClean="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smtClean="0">
              <a:solidFill>
                <a:schemeClr val="bg1"/>
              </a:solidFill>
              <a:latin typeface="Helvetica" pitchFamily="36" charset="0"/>
              <a:ea typeface="Helvetica" pitchFamily="36" charset="0"/>
              <a:cs typeface="Helvetica" pitchFamily="36" charset="0"/>
            </a:endParaRPr>
          </a:p>
        </p:txBody>
      </p:sp>
      <p:pic>
        <p:nvPicPr>
          <p:cNvPr id="2" name="Picture 1"/>
          <p:cNvPicPr>
            <a:picLocks noChangeAspect="1"/>
          </p:cNvPicPr>
          <p:nvPr/>
        </p:nvPicPr>
        <p:blipFill>
          <a:blip r:embed="rId2"/>
          <a:stretch>
            <a:fillRect/>
          </a:stretch>
        </p:blipFill>
        <p:spPr>
          <a:xfrm>
            <a:off x="609600" y="1136650"/>
            <a:ext cx="4854864" cy="2393950"/>
          </a:xfrm>
          <a:prstGeom prst="rect">
            <a:avLst/>
          </a:prstGeom>
        </p:spPr>
      </p:pic>
      <p:pic>
        <p:nvPicPr>
          <p:cNvPr id="4" name="Picture 3"/>
          <p:cNvPicPr>
            <a:picLocks noChangeAspect="1"/>
          </p:cNvPicPr>
          <p:nvPr/>
        </p:nvPicPr>
        <p:blipFill>
          <a:blip r:embed="rId3"/>
          <a:stretch>
            <a:fillRect/>
          </a:stretch>
        </p:blipFill>
        <p:spPr>
          <a:xfrm>
            <a:off x="6337300" y="571500"/>
            <a:ext cx="2451100" cy="5133436"/>
          </a:xfrm>
          <a:prstGeom prst="rect">
            <a:avLst/>
          </a:prstGeom>
        </p:spPr>
      </p:pic>
      <p:pic>
        <p:nvPicPr>
          <p:cNvPr id="7" name="Picture 6"/>
          <p:cNvPicPr>
            <a:picLocks noChangeAspect="1"/>
          </p:cNvPicPr>
          <p:nvPr/>
        </p:nvPicPr>
        <p:blipFill>
          <a:blip r:embed="rId4"/>
          <a:stretch>
            <a:fillRect/>
          </a:stretch>
        </p:blipFill>
        <p:spPr>
          <a:xfrm>
            <a:off x="1785618" y="4241799"/>
            <a:ext cx="2621281" cy="1002255"/>
          </a:xfrm>
          <a:prstGeom prst="rect">
            <a:avLst/>
          </a:prstGeom>
        </p:spPr>
      </p:pic>
      <p:sp>
        <p:nvSpPr>
          <p:cNvPr id="6" name="Rectangle 5"/>
          <p:cNvSpPr/>
          <p:nvPr/>
        </p:nvSpPr>
        <p:spPr>
          <a:xfrm>
            <a:off x="7937500" y="2489200"/>
            <a:ext cx="609600" cy="406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2489200"/>
            <a:ext cx="437978" cy="360116"/>
          </a:xfrm>
          <a:prstGeom prst="rect">
            <a:avLst/>
          </a:prstGeom>
        </p:spPr>
      </p:pic>
      <p:sp>
        <p:nvSpPr>
          <p:cNvPr id="9" name="TextBox 8"/>
          <p:cNvSpPr txBox="1"/>
          <p:nvPr/>
        </p:nvSpPr>
        <p:spPr>
          <a:xfrm>
            <a:off x="1168390" y="3742262"/>
            <a:ext cx="4044697" cy="369332"/>
          </a:xfrm>
          <a:prstGeom prst="rect">
            <a:avLst/>
          </a:prstGeom>
          <a:noFill/>
        </p:spPr>
        <p:txBody>
          <a:bodyPr wrap="none" rtlCol="0">
            <a:spAutoFit/>
          </a:bodyPr>
          <a:lstStyle/>
          <a:p>
            <a:r>
              <a:rPr lang="en-US" dirty="0" smtClean="0">
                <a:solidFill>
                  <a:srgbClr val="C00000"/>
                </a:solidFill>
              </a:rPr>
              <a:t>One possible definition with self-loops</a:t>
            </a:r>
            <a:endParaRPr lang="en-US" dirty="0">
              <a:solidFill>
                <a:srgbClr val="C00000"/>
              </a:solidFill>
            </a:endParaRPr>
          </a:p>
        </p:txBody>
      </p:sp>
      <p:sp>
        <p:nvSpPr>
          <p:cNvPr id="10" name="TextBox 9"/>
          <p:cNvSpPr txBox="1"/>
          <p:nvPr/>
        </p:nvSpPr>
        <p:spPr>
          <a:xfrm>
            <a:off x="7103533" y="711200"/>
            <a:ext cx="2100255" cy="830997"/>
          </a:xfrm>
          <a:prstGeom prst="rect">
            <a:avLst/>
          </a:prstGeom>
          <a:noFill/>
        </p:spPr>
        <p:txBody>
          <a:bodyPr wrap="none" rtlCol="0">
            <a:spAutoFit/>
          </a:bodyPr>
          <a:lstStyle/>
          <a:p>
            <a:r>
              <a:rPr lang="en-US" sz="1600" dirty="0" smtClean="0">
                <a:solidFill>
                  <a:srgbClr val="C00000"/>
                </a:solidFill>
              </a:rPr>
              <a:t>Possible evolution</a:t>
            </a:r>
          </a:p>
          <a:p>
            <a:r>
              <a:rPr lang="en-US" sz="1600" dirty="0" smtClean="0">
                <a:solidFill>
                  <a:srgbClr val="C00000"/>
                </a:solidFill>
              </a:rPr>
              <a:t>paths with self-loops.</a:t>
            </a:r>
          </a:p>
          <a:p>
            <a:r>
              <a:rPr lang="en-US" sz="1600" dirty="0" smtClean="0">
                <a:solidFill>
                  <a:srgbClr val="C00000"/>
                </a:solidFill>
              </a:rPr>
              <a:t>New node is red.</a:t>
            </a:r>
            <a:endParaRPr lang="en-US" sz="1600" dirty="0">
              <a:solidFill>
                <a:srgbClr val="C00000"/>
              </a:solidFill>
            </a:endParaRPr>
          </a:p>
        </p:txBody>
      </p:sp>
      <p:sp>
        <p:nvSpPr>
          <p:cNvPr id="11" name="Oval 10"/>
          <p:cNvSpPr/>
          <p:nvPr/>
        </p:nvSpPr>
        <p:spPr>
          <a:xfrm>
            <a:off x="6670963" y="1356258"/>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086599" y="2173554"/>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273878" y="2175147"/>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03533" y="3791453"/>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273877" y="4971526"/>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290038" y="3429775"/>
            <a:ext cx="330199" cy="320141"/>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103533" y="1516328"/>
            <a:ext cx="833967" cy="337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03533" y="1516328"/>
            <a:ext cx="0" cy="337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103533" y="2895600"/>
            <a:ext cx="0" cy="160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03533" y="2895600"/>
            <a:ext cx="1050127" cy="1608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03533" y="2895600"/>
            <a:ext cx="702734" cy="14901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09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1446550"/>
          </a:xfrm>
          <a:prstGeom prst="rect">
            <a:avLst/>
          </a:prstGeom>
          <a:noFill/>
        </p:spPr>
        <p:txBody>
          <a:bodyPr wrap="square" rtlCol="0">
            <a:spAutoFit/>
          </a:bodyPr>
          <a:lstStyle/>
          <a:p>
            <a:pPr algn="ctr"/>
            <a:r>
              <a:rPr lang="en-US" sz="4400" dirty="0" smtClean="0">
                <a:latin typeface="Trajan Pro"/>
                <a:cs typeface="Trajan Pro"/>
              </a:rPr>
              <a:t>Degree dynamics</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smtClean="0">
                <a:solidFill>
                  <a:srgbClr val="FFFFFF"/>
                </a:solidFill>
                <a:latin typeface="Trajan Pro"/>
                <a:ea typeface="Helvetica" pitchFamily="36" charset="0"/>
                <a:cs typeface="Trajan Pro"/>
              </a:rPr>
              <a:t>Section 4					</a:t>
            </a:r>
            <a:endParaRPr lang="en-US" sz="1600" dirty="0" smtClean="0">
              <a:solidFill>
                <a:srgbClr val="FFFFFF"/>
              </a:solidFill>
              <a:latin typeface="Trajan Pro"/>
              <a:cs typeface="Trajan Pro"/>
            </a:endParaRPr>
          </a:p>
          <a:p>
            <a:pPr>
              <a:spcBef>
                <a:spcPct val="20000"/>
              </a:spcBef>
            </a:pPr>
            <a:endParaRPr lang="en-US" sz="1600" dirty="0" smtClean="0">
              <a:solidFill>
                <a:srgbClr val="FFFFFF"/>
              </a:solidFill>
            </a:endParaRPr>
          </a:p>
          <a:p>
            <a:pPr lvl="0">
              <a:spcBef>
                <a:spcPct val="20000"/>
              </a:spcBef>
            </a:pPr>
            <a:endParaRPr lang="en-US" sz="1600" b="1" dirty="0" smtClean="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smtClean="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218768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4"/>
          <p:cNvSpPr txBox="1">
            <a:spLocks noChangeArrowheads="1"/>
          </p:cNvSpPr>
          <p:nvPr/>
        </p:nvSpPr>
        <p:spPr bwMode="auto">
          <a:xfrm>
            <a:off x="6188075" y="4216400"/>
            <a:ext cx="2743200" cy="584200"/>
          </a:xfrm>
          <a:prstGeom prst="rect">
            <a:avLst/>
          </a:prstGeom>
          <a:noFill/>
          <a:ln w="9525">
            <a:noFill/>
            <a:miter lim="800000"/>
            <a:headEnd/>
            <a:tailEnd/>
          </a:ln>
        </p:spPr>
        <p:txBody>
          <a:bodyPr lIns="91407" tIns="45704" rIns="91407" bIns="45704">
            <a:prstTxWarp prst="textNoShape">
              <a:avLst/>
            </a:prstTxWarp>
            <a:spAutoFit/>
          </a:bodyPr>
          <a:lstStyle/>
          <a:p>
            <a:pPr algn="ctr">
              <a:spcBef>
                <a:spcPct val="50000"/>
              </a:spcBef>
            </a:pPr>
            <a:r>
              <a:rPr lang="en-US" sz="3200" b="1">
                <a:solidFill>
                  <a:srgbClr val="000000"/>
                </a:solidFill>
                <a:latin typeface="Times New Roman" pitchFamily="-84" charset="0"/>
                <a:ea typeface="Arial" pitchFamily="-84" charset="0"/>
                <a:cs typeface="Arial" pitchFamily="-84" charset="0"/>
                <a:sym typeface="Symbol" pitchFamily="-84" charset="2"/>
              </a:rPr>
              <a:t> </a:t>
            </a:r>
            <a:r>
              <a:rPr lang="en-US" sz="3200" b="1">
                <a:solidFill>
                  <a:srgbClr val="000000"/>
                </a:solidFill>
                <a:latin typeface="Times New Roman" pitchFamily="-84" charset="0"/>
                <a:ea typeface="Arial" pitchFamily="-84" charset="0"/>
                <a:cs typeface="Arial" pitchFamily="-84" charset="0"/>
              </a:rPr>
              <a:t>γ = 3</a:t>
            </a:r>
          </a:p>
        </p:txBody>
      </p:sp>
      <p:pic>
        <p:nvPicPr>
          <p:cNvPr id="30726" name="Object 10"/>
          <p:cNvPicPr>
            <a:picLocks noChangeAspect="1" noChangeArrowheads="1"/>
          </p:cNvPicPr>
          <p:nvPr/>
        </p:nvPicPr>
        <p:blipFill>
          <a:blip r:embed="rId3"/>
          <a:srcRect/>
          <a:stretch>
            <a:fillRect/>
          </a:stretch>
        </p:blipFill>
        <p:spPr bwMode="auto">
          <a:xfrm>
            <a:off x="892175" y="4125913"/>
            <a:ext cx="5295900" cy="750887"/>
          </a:xfrm>
          <a:prstGeom prst="rect">
            <a:avLst/>
          </a:prstGeom>
          <a:noFill/>
        </p:spPr>
      </p:pic>
      <p:sp>
        <p:nvSpPr>
          <p:cNvPr id="30730" name="Rectangle 11"/>
          <p:cNvSpPr>
            <a:spLocks noChangeArrowheads="1"/>
          </p:cNvSpPr>
          <p:nvPr/>
        </p:nvSpPr>
        <p:spPr bwMode="auto">
          <a:xfrm>
            <a:off x="6994525" y="4298950"/>
            <a:ext cx="1206500" cy="493713"/>
          </a:xfrm>
          <a:prstGeom prst="rect">
            <a:avLst/>
          </a:prstGeom>
          <a:noFill/>
          <a:ln w="38100">
            <a:solidFill>
              <a:srgbClr val="FF0000"/>
            </a:solidFill>
            <a:miter lim="800000"/>
            <a:headEnd/>
            <a:tailEnd/>
          </a:ln>
        </p:spPr>
        <p:txBody>
          <a:bodyPr anchor="ctr">
            <a:prstTxWarp prst="textNoShape">
              <a:avLst/>
            </a:prstTxWarp>
            <a:spAutoFit/>
          </a:bodyPr>
          <a:lstStyle/>
          <a:p>
            <a:pPr algn="ctr">
              <a:spcBef>
                <a:spcPct val="50000"/>
              </a:spcBef>
            </a:pPr>
            <a:endParaRPr lang="hu-HU" sz="2600">
              <a:solidFill>
                <a:srgbClr val="000000"/>
              </a:solidFill>
              <a:latin typeface="Times New Roman" pitchFamily="-84" charset="0"/>
              <a:ea typeface="Arial" pitchFamily="-84" charset="0"/>
              <a:cs typeface="Arial" pitchFamily="-84" charset="0"/>
            </a:endParaRPr>
          </a:p>
        </p:txBody>
      </p:sp>
      <p:sp>
        <p:nvSpPr>
          <p:cNvPr id="37897" name="Text Box 13"/>
          <p:cNvSpPr txBox="1">
            <a:spLocks noChangeArrowheads="1"/>
          </p:cNvSpPr>
          <p:nvPr/>
        </p:nvSpPr>
        <p:spPr bwMode="auto">
          <a:xfrm>
            <a:off x="122238" y="52244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3789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Helvetica" pitchFamily="-84" charset="0"/>
                <a:ea typeface="Helvetica" pitchFamily="-84" charset="0"/>
                <a:cs typeface="Helvetica" pitchFamily="-84" charset="0"/>
              </a:rPr>
              <a:t>Degree distribution</a:t>
            </a:r>
            <a:endParaRPr lang="en-US" sz="2000" b="1" dirty="0">
              <a:solidFill>
                <a:schemeClr val="bg1"/>
              </a:solidFill>
              <a:latin typeface="Helvetica" pitchFamily="-84" charset="0"/>
              <a:ea typeface="Helvetica" pitchFamily="-84" charset="0"/>
              <a:cs typeface="Helvetica" pitchFamily="-84" charset="0"/>
            </a:endParaRPr>
          </a:p>
        </p:txBody>
      </p:sp>
      <p:pic>
        <p:nvPicPr>
          <p:cNvPr id="37892" name="Object 6"/>
          <p:cNvPicPr>
            <a:picLocks noChangeAspect="1" noChangeArrowheads="1"/>
          </p:cNvPicPr>
          <p:nvPr/>
        </p:nvPicPr>
        <p:blipFill>
          <a:blip r:embed="rId4"/>
          <a:srcRect/>
          <a:stretch>
            <a:fillRect/>
          </a:stretch>
        </p:blipFill>
        <p:spPr bwMode="auto">
          <a:xfrm>
            <a:off x="3493" y="889000"/>
            <a:ext cx="2957512" cy="842963"/>
          </a:xfrm>
          <a:prstGeom prst="rect">
            <a:avLst/>
          </a:prstGeom>
          <a:noFill/>
        </p:spPr>
      </p:pic>
      <p:sp>
        <p:nvSpPr>
          <p:cNvPr id="16" name="TextBox 15"/>
          <p:cNvSpPr txBox="1">
            <a:spLocks noChangeArrowheads="1"/>
          </p:cNvSpPr>
          <p:nvPr/>
        </p:nvSpPr>
        <p:spPr bwMode="auto">
          <a:xfrm>
            <a:off x="0" y="1781176"/>
            <a:ext cx="9105900" cy="923330"/>
          </a:xfrm>
          <a:prstGeom prst="rect">
            <a:avLst/>
          </a:prstGeom>
          <a:noFill/>
          <a:ln w="9525">
            <a:noFill/>
            <a:miter lim="800000"/>
            <a:headEnd/>
            <a:tailEnd/>
          </a:ln>
        </p:spPr>
        <p:txBody>
          <a:bodyPr wrap="square">
            <a:prstTxWarp prst="textNoShape">
              <a:avLst/>
            </a:prstTxWarp>
            <a:spAutoFit/>
          </a:bodyPr>
          <a:lstStyle/>
          <a:p>
            <a:r>
              <a:rPr lang="en-US" dirty="0" smtClean="0"/>
              <a:t>A random node </a:t>
            </a:r>
            <a:r>
              <a:rPr lang="en-US" i="1" dirty="0" smtClean="0"/>
              <a:t>j</a:t>
            </a:r>
            <a:r>
              <a:rPr lang="en-US" dirty="0" smtClean="0"/>
              <a:t> at time </a:t>
            </a:r>
            <a:r>
              <a:rPr lang="en-US" i="1" dirty="0" smtClean="0"/>
              <a:t>t</a:t>
            </a:r>
            <a:r>
              <a:rPr lang="en-US" dirty="0" smtClean="0"/>
              <a:t> then is with equal probability </a:t>
            </a:r>
            <a:r>
              <a:rPr lang="en-US" i="1" dirty="0" smtClean="0"/>
              <a:t>1/N=1/(m</a:t>
            </a:r>
            <a:r>
              <a:rPr lang="en-US" i="1" baseline="-25000" dirty="0" smtClean="0"/>
              <a:t>0</a:t>
            </a:r>
            <a:r>
              <a:rPr lang="en-US" i="1" dirty="0" smtClean="0"/>
              <a:t>+t-1)</a:t>
            </a:r>
            <a:r>
              <a:rPr lang="en-US" dirty="0" smtClean="0"/>
              <a:t>  </a:t>
            </a:r>
            <a:r>
              <a:rPr lang="en-US" dirty="0" err="1" smtClean="0"/>
              <a:t>onr</a:t>
            </a:r>
            <a:r>
              <a:rPr lang="en-US" dirty="0" smtClean="0"/>
              <a:t> of the nodes </a:t>
            </a:r>
            <a:r>
              <a:rPr lang="en-US" i="1" dirty="0" smtClean="0"/>
              <a:t>1, 2,…. N </a:t>
            </a:r>
            <a:r>
              <a:rPr lang="en-US" dirty="0" smtClean="0"/>
              <a:t>( we assume the initial </a:t>
            </a:r>
            <a:r>
              <a:rPr lang="en-US" i="1" dirty="0" smtClean="0"/>
              <a:t>m</a:t>
            </a:r>
            <a:r>
              <a:rPr lang="en-US" i="1" baseline="-25000" dirty="0" smtClean="0"/>
              <a:t>0</a:t>
            </a:r>
            <a:r>
              <a:rPr lang="en-US" dirty="0" smtClean="0"/>
              <a:t> nodes create a fully connected graph), its degree will grow with the above equation, so</a:t>
            </a:r>
            <a:endParaRPr lang="en-US" dirty="0"/>
          </a:p>
        </p:txBody>
      </p:sp>
      <p:sp>
        <p:nvSpPr>
          <p:cNvPr id="3" name="TextBox 2"/>
          <p:cNvSpPr txBox="1"/>
          <p:nvPr/>
        </p:nvSpPr>
        <p:spPr>
          <a:xfrm>
            <a:off x="3010218" y="1127601"/>
            <a:ext cx="6296917" cy="369332"/>
          </a:xfrm>
          <a:prstGeom prst="rect">
            <a:avLst/>
          </a:prstGeom>
          <a:noFill/>
        </p:spPr>
        <p:txBody>
          <a:bodyPr wrap="none" rtlCol="0">
            <a:spAutoFit/>
          </a:bodyPr>
          <a:lstStyle/>
          <a:p>
            <a:r>
              <a:rPr lang="en-US" dirty="0"/>
              <a:t>f</a:t>
            </a:r>
            <a:r>
              <a:rPr lang="en-US" dirty="0" smtClean="0"/>
              <a:t>or </a:t>
            </a:r>
            <a:r>
              <a:rPr lang="en-US" i="1" dirty="0" smtClean="0"/>
              <a:t>t ≥ m</a:t>
            </a:r>
            <a:r>
              <a:rPr lang="en-US" i="1" baseline="-25000" dirty="0" smtClean="0"/>
              <a:t>0</a:t>
            </a:r>
            <a:r>
              <a:rPr lang="en-US" i="1" dirty="0" smtClean="0"/>
              <a:t>+i</a:t>
            </a:r>
            <a:r>
              <a:rPr lang="en-US" dirty="0" smtClean="0"/>
              <a:t> and </a:t>
            </a:r>
            <a:r>
              <a:rPr lang="en-US" i="1" dirty="0" smtClean="0"/>
              <a:t>0</a:t>
            </a:r>
            <a:r>
              <a:rPr lang="en-US" dirty="0" smtClean="0"/>
              <a:t> otherwise as system size at </a:t>
            </a:r>
            <a:r>
              <a:rPr lang="en-US" i="1" dirty="0" smtClean="0"/>
              <a:t>t</a:t>
            </a:r>
            <a:r>
              <a:rPr lang="en-US" dirty="0" smtClean="0"/>
              <a:t> is </a:t>
            </a:r>
            <a:r>
              <a:rPr lang="en-US" i="1" dirty="0" smtClean="0"/>
              <a:t>N=m</a:t>
            </a:r>
            <a:r>
              <a:rPr lang="en-US" i="1" baseline="-25000" dirty="0" smtClean="0"/>
              <a:t>0</a:t>
            </a:r>
            <a:r>
              <a:rPr lang="en-US" i="1" dirty="0" smtClean="0"/>
              <a:t>+t-1 </a:t>
            </a:r>
            <a:endParaRPr lang="en-US" i="1" dirty="0"/>
          </a:p>
        </p:txBody>
      </p:sp>
      <mc:AlternateContent xmlns:mc="http://schemas.openxmlformats.org/markup-compatibility/2006" xmlns:a14="http://schemas.microsoft.com/office/drawing/2010/main">
        <mc:Choice Requires="a14">
          <p:sp>
            <p:nvSpPr>
              <p:cNvPr id="4" name="TextBox 3"/>
              <p:cNvSpPr txBox="1"/>
              <p:nvPr/>
            </p:nvSpPr>
            <p:spPr>
              <a:xfrm>
                <a:off x="772917" y="2588538"/>
                <a:ext cx="7638501" cy="1126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𝑗</m:t>
                              </m:r>
                            </m:sub>
                          </m:sSub>
                          <m:r>
                            <a:rPr lang="en-US" b="0" i="1" smtClean="0">
                              <a:latin typeface="Cambria Math"/>
                            </a:rPr>
                            <m:t>(</m:t>
                          </m:r>
                          <m:r>
                            <a:rPr lang="en-US" b="0" i="1" smtClean="0">
                              <a:latin typeface="Cambria Math"/>
                            </a:rPr>
                            <m:t>𝑡</m:t>
                          </m:r>
                          <m:r>
                            <a:rPr lang="en-US" b="0" i="1" smtClean="0">
                              <a:latin typeface="Cambria Math"/>
                            </a:rPr>
                            <m:t>))&lt;</m:t>
                          </m:r>
                          <m:r>
                            <a:rPr lang="en-US" b="0" i="1" smtClean="0">
                              <a:latin typeface="Cambria Math"/>
                            </a:rPr>
                            <m:t>𝑘</m:t>
                          </m:r>
                        </m:e>
                      </m:d>
                      <m:r>
                        <a:rPr lang="en-US" b="0" i="1" smtClean="0">
                          <a:latin typeface="Cambria Math"/>
                        </a:rPr>
                        <m:t>=</m:t>
                      </m:r>
                      <m:r>
                        <a:rPr lang="en-US" b="0" i="1" smtClean="0">
                          <a:latin typeface="Cambria Math"/>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𝑗</m:t>
                              </m:r>
                            </m:sub>
                          </m:sSub>
                          <m:r>
                            <a:rPr lang="en-US" b="0" i="1" smtClean="0">
                              <a:latin typeface="Cambria Math"/>
                            </a:rPr>
                            <m:t>&gt;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𝛽</m:t>
                                      </m:r>
                                    </m:den>
                                  </m:f>
                                </m:sup>
                              </m:sSup>
                              <m:r>
                                <a:rPr lang="en-US" b="0" i="1" smtClean="0">
                                  <a:latin typeface="Cambria Math"/>
                                  <a:ea typeface="Cambria Math"/>
                                </a:rPr>
                                <m:t>𝑡</m:t>
                              </m:r>
                            </m:num>
                            <m:den>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𝛽</m:t>
                                      </m:r>
                                    </m:den>
                                  </m:f>
                                </m:sup>
                              </m:sSup>
                            </m:den>
                          </m:f>
                        </m:e>
                      </m:d>
                      <m:r>
                        <a:rPr lang="en-US" b="0" i="0" smtClean="0">
                          <a:latin typeface="Cambria Math"/>
                        </a:rPr>
                        <m:t>=</m:t>
                      </m:r>
                      <m:r>
                        <a:rPr lang="en-US" b="0" i="1" smtClean="0">
                          <a:latin typeface="Cambria Math"/>
                        </a:rPr>
                        <m:t>1−</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𝑗</m:t>
                              </m:r>
                            </m:sub>
                          </m:sSub>
                          <m:r>
                            <a:rPr lang="en-US" i="1" smtClean="0">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a:ea typeface="Cambria Math"/>
                                    </a:rPr>
                                    <m:t>𝑚</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i="1">
                                  <a:latin typeface="Cambria Math"/>
                                  <a:ea typeface="Cambria Math"/>
                                </a:rPr>
                                <m:t>𝑡</m:t>
                              </m:r>
                            </m:num>
                            <m:den>
                              <m:sSup>
                                <m:sSupPr>
                                  <m:ctrlPr>
                                    <a:rPr lang="en-US" i="1">
                                      <a:latin typeface="Cambria Math" panose="02040503050406030204" pitchFamily="18" charset="0"/>
                                      <a:ea typeface="Cambria Math"/>
                                    </a:rPr>
                                  </m:ctrlPr>
                                </m:sSupPr>
                                <m:e>
                                  <m:r>
                                    <a:rPr lang="en-US" i="1">
                                      <a:latin typeface="Cambria Math"/>
                                      <a:ea typeface="Cambria Math"/>
                                    </a:rPr>
                                    <m:t>𝑘</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den>
                          </m:f>
                        </m:e>
                      </m:d>
                      <m:r>
                        <a:rPr lang="en-US" b="0" i="0" smtClean="0">
                          <a:latin typeface="Cambria Math"/>
                          <a:ea typeface="Cambria Math"/>
                        </a:rPr>
                        <m:t>=</m:t>
                      </m:r>
                      <m:r>
                        <a:rPr lang="en-US" b="0" i="0" smtClean="0">
                          <a:latin typeface="Cambria Math"/>
                        </a:rPr>
                        <m:t>1−</m:t>
                      </m:r>
                      <m:f>
                        <m:fPr>
                          <m:ctrlPr>
                            <a:rPr lang="en-US" b="0" i="1" smtClean="0">
                              <a:latin typeface="Cambria Math" panose="02040503050406030204" pitchFamily="18" charset="0"/>
                            </a:rPr>
                          </m:ctrlPr>
                        </m:fPr>
                        <m:num>
                          <m:sSup>
                            <m:sSupPr>
                              <m:ctrlPr>
                                <a:rPr lang="en-US" i="1">
                                  <a:latin typeface="Cambria Math" panose="02040503050406030204" pitchFamily="18" charset="0"/>
                                  <a:ea typeface="Cambria Math"/>
                                </a:rPr>
                              </m:ctrlPr>
                            </m:sSupPr>
                            <m:e>
                              <m:r>
                                <a:rPr lang="en-US" i="1">
                                  <a:latin typeface="Cambria Math"/>
                                  <a:ea typeface="Cambria Math"/>
                                </a:rPr>
                                <m:t>𝑚</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i="1">
                              <a:latin typeface="Cambria Math"/>
                              <a:ea typeface="Cambria Math"/>
                            </a:rPr>
                            <m:t>𝑡</m:t>
                          </m:r>
                        </m:num>
                        <m:den>
                          <m:sSup>
                            <m:sSupPr>
                              <m:ctrlPr>
                                <a:rPr lang="en-US" i="1">
                                  <a:latin typeface="Cambria Math" panose="02040503050406030204" pitchFamily="18" charset="0"/>
                                  <a:ea typeface="Cambria Math"/>
                                </a:rPr>
                              </m:ctrlPr>
                            </m:sSupPr>
                            <m:e>
                              <m:r>
                                <a:rPr lang="en-US" i="1">
                                  <a:latin typeface="Cambria Math"/>
                                  <a:ea typeface="Cambria Math"/>
                                </a:rPr>
                                <m:t>𝑘</m:t>
                              </m:r>
                            </m:e>
                            <m:sup>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𝛽</m:t>
                                  </m:r>
                                </m:den>
                              </m:f>
                            </m:sup>
                          </m:sSup>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𝑚</m:t>
                              </m:r>
                            </m:e>
                            <m:sub>
                              <m:r>
                                <a:rPr lang="en-US" b="0" i="1" smtClean="0">
                                  <a:latin typeface="Cambria Math"/>
                                  <a:ea typeface="Cambria Math"/>
                                </a:rPr>
                                <m:t>0</m:t>
                              </m:r>
                            </m:sub>
                          </m:sSub>
                          <m:r>
                            <a:rPr lang="en-US" b="0" i="1" smtClean="0">
                              <a:latin typeface="Cambria Math"/>
                              <a:ea typeface="Cambria Math"/>
                            </a:rPr>
                            <m:t>−1)</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72917" y="2588538"/>
                <a:ext cx="7638501" cy="1126975"/>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23685" y="3747254"/>
            <a:ext cx="8866530" cy="369332"/>
          </a:xfrm>
          <a:prstGeom prst="rect">
            <a:avLst/>
          </a:prstGeom>
          <a:noFill/>
        </p:spPr>
        <p:txBody>
          <a:bodyPr wrap="none" rtlCol="0">
            <a:spAutoFit/>
          </a:bodyPr>
          <a:lstStyle/>
          <a:p>
            <a:r>
              <a:rPr lang="en-US" dirty="0" smtClean="0"/>
              <a:t>For the large times </a:t>
            </a:r>
            <a:r>
              <a:rPr lang="en-US" i="1" dirty="0" smtClean="0"/>
              <a:t>t</a:t>
            </a:r>
            <a:r>
              <a:rPr lang="en-US" dirty="0" smtClean="0"/>
              <a:t> (and so large network sizes) we can replace t-1 with t above, so </a:t>
            </a:r>
            <a:endParaRPr lang="en-US" dirty="0"/>
          </a:p>
        </p:txBody>
      </p:sp>
    </p:spTree>
    <p:extLst>
      <p:ext uri="{BB962C8B-B14F-4D97-AF65-F5344CB8AC3E}">
        <p14:creationId xmlns:p14="http://schemas.microsoft.com/office/powerpoint/2010/main" val="31929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3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4"/>
          <p:cNvSpPr txBox="1">
            <a:spLocks noChangeArrowheads="1"/>
          </p:cNvSpPr>
          <p:nvPr/>
        </p:nvSpPr>
        <p:spPr bwMode="auto">
          <a:xfrm>
            <a:off x="6675438" y="900113"/>
            <a:ext cx="2743200" cy="584200"/>
          </a:xfrm>
          <a:prstGeom prst="rect">
            <a:avLst/>
          </a:prstGeom>
          <a:noFill/>
          <a:ln w="9525">
            <a:noFill/>
            <a:miter lim="800000"/>
            <a:headEnd/>
            <a:tailEnd/>
          </a:ln>
        </p:spPr>
        <p:txBody>
          <a:bodyPr lIns="91407" tIns="45704" rIns="91407" bIns="45704">
            <a:prstTxWarp prst="textNoShape">
              <a:avLst/>
            </a:prstTxWarp>
            <a:spAutoFit/>
          </a:bodyPr>
          <a:lstStyle/>
          <a:p>
            <a:pPr algn="ctr">
              <a:spcBef>
                <a:spcPct val="50000"/>
              </a:spcBef>
            </a:pPr>
            <a:r>
              <a:rPr lang="en-US" sz="3200" b="1" dirty="0">
                <a:solidFill>
                  <a:srgbClr val="000000"/>
                </a:solidFill>
                <a:latin typeface="Times New Roman" pitchFamily="-84" charset="0"/>
                <a:ea typeface="Arial" pitchFamily="-84" charset="0"/>
                <a:cs typeface="Arial" pitchFamily="-84" charset="0"/>
                <a:sym typeface="Symbol" pitchFamily="-84" charset="2"/>
              </a:rPr>
              <a:t> </a:t>
            </a:r>
            <a:r>
              <a:rPr lang="en-US" sz="3200" b="1" dirty="0" err="1">
                <a:solidFill>
                  <a:srgbClr val="000000"/>
                </a:solidFill>
                <a:latin typeface="Times New Roman" pitchFamily="-84" charset="0"/>
                <a:ea typeface="Arial" pitchFamily="-84" charset="0"/>
                <a:cs typeface="Arial" pitchFamily="-84" charset="0"/>
              </a:rPr>
              <a:t>γ</a:t>
            </a:r>
            <a:r>
              <a:rPr lang="en-US" sz="3200" b="1" dirty="0">
                <a:solidFill>
                  <a:srgbClr val="000000"/>
                </a:solidFill>
                <a:latin typeface="Times New Roman" pitchFamily="-84" charset="0"/>
                <a:ea typeface="Arial" pitchFamily="-84" charset="0"/>
                <a:cs typeface="Arial" pitchFamily="-84" charset="0"/>
              </a:rPr>
              <a:t> = 3</a:t>
            </a:r>
          </a:p>
        </p:txBody>
      </p:sp>
      <p:sp>
        <p:nvSpPr>
          <p:cNvPr id="30730" name="Rectangle 11"/>
          <p:cNvSpPr>
            <a:spLocks noChangeArrowheads="1"/>
          </p:cNvSpPr>
          <p:nvPr/>
        </p:nvSpPr>
        <p:spPr bwMode="auto">
          <a:xfrm>
            <a:off x="7442200" y="990600"/>
            <a:ext cx="1206500" cy="493713"/>
          </a:xfrm>
          <a:prstGeom prst="rect">
            <a:avLst/>
          </a:prstGeom>
          <a:noFill/>
          <a:ln w="38100">
            <a:solidFill>
              <a:srgbClr val="FF0000"/>
            </a:solidFill>
            <a:miter lim="800000"/>
            <a:headEnd/>
            <a:tailEnd/>
          </a:ln>
        </p:spPr>
        <p:txBody>
          <a:bodyPr anchor="ctr">
            <a:prstTxWarp prst="textNoShape">
              <a:avLst/>
            </a:prstTxWarp>
            <a:spAutoFit/>
          </a:bodyPr>
          <a:lstStyle/>
          <a:p>
            <a:pPr algn="ctr">
              <a:spcBef>
                <a:spcPct val="50000"/>
              </a:spcBef>
            </a:pPr>
            <a:endParaRPr lang="hu-HU" sz="2600">
              <a:solidFill>
                <a:srgbClr val="000000"/>
              </a:solidFill>
              <a:latin typeface="Times New Roman" pitchFamily="-84" charset="0"/>
              <a:ea typeface="Arial" pitchFamily="-84" charset="0"/>
              <a:cs typeface="Arial" pitchFamily="-84" charset="0"/>
            </a:endParaRPr>
          </a:p>
        </p:txBody>
      </p:sp>
      <p:sp>
        <p:nvSpPr>
          <p:cNvPr id="37897" name="Text Box 13"/>
          <p:cNvSpPr txBox="1">
            <a:spLocks noChangeArrowheads="1"/>
          </p:cNvSpPr>
          <p:nvPr/>
        </p:nvSpPr>
        <p:spPr bwMode="auto">
          <a:xfrm>
            <a:off x="122238" y="5224463"/>
            <a:ext cx="7010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rgbClr val="000000"/>
                </a:solidFill>
                <a:latin typeface="Helvetica" pitchFamily="-84" charset="0"/>
                <a:ea typeface="Arial" pitchFamily="-84" charset="0"/>
                <a:cs typeface="Arial" pitchFamily="-84" charset="0"/>
              </a:rPr>
              <a:t>A.-L.Barabási, R. Albert and H. Jeong, </a:t>
            </a:r>
            <a:r>
              <a:rPr lang="en-US" sz="1200" i="1">
                <a:solidFill>
                  <a:srgbClr val="000000"/>
                </a:solidFill>
                <a:latin typeface="Helvetica" pitchFamily="-84" charset="0"/>
                <a:ea typeface="Arial" pitchFamily="-84" charset="0"/>
                <a:cs typeface="Arial" pitchFamily="-84" charset="0"/>
              </a:rPr>
              <a:t>Physica </a:t>
            </a:r>
            <a:r>
              <a:rPr lang="en-US" sz="1200">
                <a:solidFill>
                  <a:srgbClr val="000000"/>
                </a:solidFill>
                <a:latin typeface="Helvetica" pitchFamily="-84" charset="0"/>
                <a:ea typeface="Arial" pitchFamily="-84" charset="0"/>
                <a:cs typeface="Arial" pitchFamily="-84" charset="0"/>
              </a:rPr>
              <a:t>A </a:t>
            </a:r>
            <a:r>
              <a:rPr lang="en-US" sz="1200" b="1">
                <a:solidFill>
                  <a:srgbClr val="000000"/>
                </a:solidFill>
                <a:latin typeface="Helvetica" pitchFamily="-84" charset="0"/>
                <a:ea typeface="Arial" pitchFamily="-84" charset="0"/>
                <a:cs typeface="Arial" pitchFamily="-84" charset="0"/>
              </a:rPr>
              <a:t>272,</a:t>
            </a:r>
            <a:r>
              <a:rPr lang="en-US" sz="1200">
                <a:solidFill>
                  <a:srgbClr val="000000"/>
                </a:solidFill>
                <a:latin typeface="Helvetica" pitchFamily="-84" charset="0"/>
                <a:ea typeface="Arial" pitchFamily="-84" charset="0"/>
                <a:cs typeface="Arial" pitchFamily="-84" charset="0"/>
              </a:rPr>
              <a:t> 173 (1999)</a:t>
            </a:r>
          </a:p>
        </p:txBody>
      </p:sp>
      <p:sp>
        <p:nvSpPr>
          <p:cNvPr id="3789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Helvetica" pitchFamily="-84" charset="0"/>
                <a:ea typeface="Helvetica" pitchFamily="-84" charset="0"/>
                <a:cs typeface="Helvetica" pitchFamily="-84" charset="0"/>
              </a:rPr>
              <a:t>Degree distribution</a:t>
            </a:r>
            <a:endParaRPr lang="en-US" sz="2000" b="1" dirty="0">
              <a:solidFill>
                <a:schemeClr val="bg1"/>
              </a:solidFill>
              <a:latin typeface="Helvetica" pitchFamily="-84" charset="0"/>
              <a:ea typeface="Helvetica" pitchFamily="-84" charset="0"/>
              <a:cs typeface="Helvetica" pitchFamily="-84" charset="0"/>
            </a:endParaRPr>
          </a:p>
        </p:txBody>
      </p:sp>
      <p:graphicFrame>
        <p:nvGraphicFramePr>
          <p:cNvPr id="37892" name="Object 6"/>
          <p:cNvGraphicFramePr>
            <a:graphicFrameLocks noChangeAspect="1"/>
          </p:cNvGraphicFramePr>
          <p:nvPr/>
        </p:nvGraphicFramePr>
        <p:xfrm>
          <a:off x="201613" y="889000"/>
          <a:ext cx="2957512" cy="842963"/>
        </p:xfrm>
        <a:graphic>
          <a:graphicData uri="http://schemas.openxmlformats.org/presentationml/2006/ole">
            <mc:AlternateContent xmlns:mc="http://schemas.openxmlformats.org/markup-compatibility/2006">
              <mc:Choice xmlns:v="urn:schemas-microsoft-com:vml" Requires="v">
                <p:oleObj spid="_x0000_s377885" name="Equation" r:id="rId4" imgW="1371600" imgH="469900" progId="Equation.3">
                  <p:embed/>
                </p:oleObj>
              </mc:Choice>
              <mc:Fallback>
                <p:oleObj name="Equation" r:id="rId4" imgW="13716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889000"/>
                        <a:ext cx="2957512"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68300" y="2298700"/>
            <a:ext cx="8280400" cy="2585323"/>
          </a:xfrm>
          <a:prstGeom prst="rect">
            <a:avLst/>
          </a:prstGeom>
        </p:spPr>
        <p:txBody>
          <a:bodyPr wrap="square">
            <a:spAutoFit/>
          </a:bodyPr>
          <a:lstStyle/>
          <a:p>
            <a:r>
              <a:rPr lang="en-US" dirty="0" smtClean="0"/>
              <a:t> </a:t>
            </a:r>
            <a:r>
              <a:rPr lang="en-US" dirty="0"/>
              <a:t>(</a:t>
            </a:r>
            <a:r>
              <a:rPr lang="en-US" dirty="0" err="1"/>
              <a:t>i</a:t>
            </a:r>
            <a:r>
              <a:rPr lang="en-US" dirty="0"/>
              <a:t>) The degree exponent</a:t>
            </a:r>
            <a:r>
              <a:rPr lang="en-US" dirty="0" smtClean="0"/>
              <a:t> is </a:t>
            </a:r>
            <a:r>
              <a:rPr lang="en-US" dirty="0"/>
              <a:t>independent of</a:t>
            </a:r>
            <a:r>
              <a:rPr lang="en-US" dirty="0" smtClean="0"/>
              <a:t> </a:t>
            </a:r>
            <a:r>
              <a:rPr lang="en-US" dirty="0" err="1" smtClean="0"/>
              <a:t>m</a:t>
            </a:r>
            <a:r>
              <a:rPr lang="en-US" dirty="0" smtClean="0"/>
              <a:t>.</a:t>
            </a:r>
          </a:p>
          <a:p>
            <a:endParaRPr lang="en-US" dirty="0" smtClean="0"/>
          </a:p>
          <a:p>
            <a:r>
              <a:rPr lang="en-US" dirty="0"/>
              <a:t>(ii) As the power-law</a:t>
            </a:r>
            <a:r>
              <a:rPr lang="en-US" dirty="0" smtClean="0"/>
              <a:t> describes </a:t>
            </a:r>
            <a:r>
              <a:rPr lang="en-US" dirty="0"/>
              <a:t>systems of rather different ages and sizes, it is expected that a correct model should provide a time-independent degree distribution. Indeed,</a:t>
            </a:r>
            <a:r>
              <a:rPr lang="en-US" dirty="0" smtClean="0"/>
              <a:t> asymptotically the </a:t>
            </a:r>
            <a:r>
              <a:rPr lang="en-US" dirty="0"/>
              <a:t>degree distribution of the BA model is independent of time (</a:t>
            </a:r>
            <a:r>
              <a:rPr lang="en-US" dirty="0" smtClean="0"/>
              <a:t>and of </a:t>
            </a:r>
            <a:r>
              <a:rPr lang="en-US" dirty="0"/>
              <a:t>the system size</a:t>
            </a:r>
            <a:r>
              <a:rPr lang="en-US" dirty="0" smtClean="0"/>
              <a:t> N) </a:t>
            </a:r>
          </a:p>
          <a:p>
            <a:r>
              <a:rPr lang="en-US" dirty="0" err="1" smtClean="0">
                <a:sym typeface="Wingdings"/>
              </a:rPr>
              <a:t></a:t>
            </a:r>
            <a:r>
              <a:rPr lang="en-US" dirty="0" smtClean="0">
                <a:sym typeface="Wingdings"/>
              </a:rPr>
              <a:t> </a:t>
            </a:r>
            <a:r>
              <a:rPr lang="en-US" dirty="0" smtClean="0"/>
              <a:t>the </a:t>
            </a:r>
            <a:r>
              <a:rPr lang="en-US" dirty="0"/>
              <a:t>network reaches a stationary scale-free state. </a:t>
            </a:r>
            <a:endParaRPr lang="en-US" dirty="0" smtClean="0"/>
          </a:p>
          <a:p>
            <a:endParaRPr lang="en-US" dirty="0" smtClean="0"/>
          </a:p>
          <a:p>
            <a:r>
              <a:rPr lang="en-US" dirty="0"/>
              <a:t>(iii)</a:t>
            </a:r>
            <a:r>
              <a:rPr lang="en-US" dirty="0" smtClean="0"/>
              <a:t> The </a:t>
            </a:r>
            <a:r>
              <a:rPr lang="en-US" dirty="0"/>
              <a:t>coefficient of the power-law distribution is proportional to</a:t>
            </a:r>
            <a:r>
              <a:rPr lang="en-US" dirty="0" smtClean="0"/>
              <a:t> m</a:t>
            </a:r>
            <a:r>
              <a:rPr lang="en-US" baseline="30000" dirty="0" smtClean="0"/>
              <a:t>2</a:t>
            </a:r>
            <a:r>
              <a:rPr lang="en-US" dirty="0" smtClean="0"/>
              <a:t>.</a:t>
            </a:r>
            <a:endParaRPr lang="en-US" dirty="0"/>
          </a:p>
        </p:txBody>
      </p:sp>
      <p:sp>
        <p:nvSpPr>
          <p:cNvPr id="10"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mc:AlternateContent xmlns:mc="http://schemas.openxmlformats.org/markup-compatibility/2006" xmlns:a14="http://schemas.microsoft.com/office/drawing/2010/main">
        <mc:Choice Requires="a14">
          <p:sp>
            <p:nvSpPr>
              <p:cNvPr id="11" name="TextBox 10"/>
              <p:cNvSpPr txBox="1"/>
              <p:nvPr/>
            </p:nvSpPr>
            <p:spPr>
              <a:xfrm>
                <a:off x="4333187" y="868893"/>
                <a:ext cx="2474715" cy="6951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a:rPr>
                        <m:t>P</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k</m:t>
                          </m:r>
                        </m:e>
                      </m:d>
                      <m:r>
                        <a:rPr lang="en-US" b="0" i="0"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r>
                                <a:rPr lang="en-US" b="0" i="1" smtClean="0">
                                  <a:latin typeface="Cambria Math"/>
                                  <a:ea typeface="Cambria Math"/>
                                </a:rPr>
                                <m:t>2</m:t>
                              </m:r>
                            </m:sup>
                          </m:sSup>
                          <m:r>
                            <a:rPr lang="en-US" b="0" i="1" smtClean="0">
                              <a:latin typeface="Cambria Math"/>
                              <a:ea typeface="Cambria Math"/>
                            </a:rPr>
                            <m:t>𝑡</m:t>
                          </m:r>
                        </m:num>
                        <m:den>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0</m:t>
                              </m:r>
                            </m:sub>
                          </m:sSub>
                        </m:den>
                      </m:f>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r>
                                <a:rPr lang="en-US" b="0" i="1" smtClean="0">
                                  <a:latin typeface="Cambria Math"/>
                                  <a:ea typeface="Cambria Math"/>
                                </a:rPr>
                                <m:t>3</m:t>
                              </m:r>
                            </m:sup>
                          </m:sSup>
                        </m:den>
                      </m:f>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𝑘</m:t>
                          </m:r>
                        </m:e>
                        <m:sup>
                          <m:r>
                            <a:rPr lang="en-US" b="0" i="1" smtClean="0">
                              <a:latin typeface="Cambria Math"/>
                              <a:ea typeface="Cambria Math"/>
                            </a:rPr>
                            <m:t>−</m:t>
                          </m:r>
                          <m:r>
                            <a:rPr lang="en-US" b="0" i="1" smtClean="0">
                              <a:latin typeface="Cambria Math"/>
                              <a:ea typeface="Cambria Math"/>
                            </a:rPr>
                            <m:t>𝛾</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333187" y="868893"/>
                <a:ext cx="2474715" cy="69519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90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smtClean="0">
                <a:solidFill>
                  <a:srgbClr val="FFFFFF"/>
                </a:solidFill>
                <a:latin typeface="Trajan Pro"/>
                <a:ea typeface="Helvetica" pitchFamily="36" charset="0"/>
                <a:cs typeface="Trajan Pro"/>
              </a:rPr>
              <a:t>Section 4					</a:t>
            </a:r>
            <a:endParaRPr lang="en-US" sz="1600" dirty="0" smtClean="0">
              <a:solidFill>
                <a:srgbClr val="FFFFFF"/>
              </a:solidFill>
              <a:latin typeface="Trajan Pro"/>
              <a:cs typeface="Trajan Pro"/>
            </a:endParaRPr>
          </a:p>
          <a:p>
            <a:pPr>
              <a:spcBef>
                <a:spcPct val="20000"/>
              </a:spcBef>
            </a:pPr>
            <a:endParaRPr lang="en-US" sz="1600" dirty="0" smtClean="0">
              <a:solidFill>
                <a:srgbClr val="FFFFFF"/>
              </a:solidFill>
            </a:endParaRPr>
          </a:p>
          <a:p>
            <a:pPr lvl="0">
              <a:spcBef>
                <a:spcPct val="20000"/>
              </a:spcBef>
            </a:pPr>
            <a:endParaRPr lang="en-US" sz="1600" b="1" dirty="0" smtClean="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smtClean="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2254250" y="1365250"/>
            <a:ext cx="4127500" cy="2984500"/>
          </a:xfrm>
          <a:prstGeom prst="rect">
            <a:avLst/>
          </a:prstGeom>
        </p:spPr>
      </p:pic>
    </p:spTree>
    <p:extLst>
      <p:ext uri="{BB962C8B-B14F-4D97-AF65-F5344CB8AC3E}">
        <p14:creationId xmlns:p14="http://schemas.microsoft.com/office/powerpoint/2010/main" val="22173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4" name="Object 4"/>
          <p:cNvGraphicFramePr>
            <a:graphicFrameLocks noChangeAspect="1"/>
          </p:cNvGraphicFramePr>
          <p:nvPr>
            <p:extLst>
              <p:ext uri="{D42A27DB-BD31-4B8C-83A1-F6EECF244321}">
                <p14:modId xmlns:p14="http://schemas.microsoft.com/office/powerpoint/2010/main" val="1479329981"/>
              </p:ext>
            </p:extLst>
          </p:nvPr>
        </p:nvGraphicFramePr>
        <p:xfrm>
          <a:off x="93663" y="2162706"/>
          <a:ext cx="1792288" cy="427037"/>
        </p:xfrm>
        <a:graphic>
          <a:graphicData uri="http://schemas.openxmlformats.org/presentationml/2006/ole">
            <mc:AlternateContent xmlns:mc="http://schemas.openxmlformats.org/markup-compatibility/2006">
              <mc:Choice xmlns:v="urn:schemas-microsoft-com:vml" Requires="v">
                <p:oleObj spid="_x0000_s376861" name="Equation" r:id="rId4" imgW="1333500" imgH="381000" progId="Equation.3">
                  <p:embed/>
                </p:oleObj>
              </mc:Choice>
              <mc:Fallback>
                <p:oleObj name="Equation" r:id="rId4" imgW="13335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2162706"/>
                        <a:ext cx="1792288"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NUMERICAL SIMULATION OF THE BA MODEL</a:t>
            </a:r>
          </a:p>
          <a:p>
            <a:pPr>
              <a:spcBef>
                <a:spcPct val="20000"/>
              </a:spcBef>
            </a:pPr>
            <a:r>
              <a:rPr lang="en-US" sz="2000" b="1" dirty="0">
                <a:solidFill>
                  <a:schemeClr val="bg1"/>
                </a:solidFill>
                <a:latin typeface="Helvetica" pitchFamily="-84" charset="0"/>
                <a:ea typeface="Helvetica" pitchFamily="-84" charset="0"/>
                <a:cs typeface="Helvetica" pitchFamily="-84" charset="0"/>
              </a:rPr>
              <a:t> </a:t>
            </a:r>
          </a:p>
        </p:txBody>
      </p:sp>
      <p:pic>
        <p:nvPicPr>
          <p:cNvPr id="2" name="Picture 1"/>
          <p:cNvPicPr>
            <a:picLocks noChangeAspect="1"/>
          </p:cNvPicPr>
          <p:nvPr/>
        </p:nvPicPr>
        <p:blipFill>
          <a:blip r:embed="rId6"/>
          <a:stretch>
            <a:fillRect/>
          </a:stretch>
        </p:blipFill>
        <p:spPr>
          <a:xfrm>
            <a:off x="1885950" y="584200"/>
            <a:ext cx="3435349" cy="5086593"/>
          </a:xfrm>
          <a:prstGeom prst="rect">
            <a:avLst/>
          </a:prstGeom>
        </p:spPr>
      </p:pic>
      <p:pic>
        <p:nvPicPr>
          <p:cNvPr id="16" name="Picture 15"/>
          <p:cNvPicPr>
            <a:picLocks noChangeAspect="1"/>
          </p:cNvPicPr>
          <p:nvPr/>
        </p:nvPicPr>
        <p:blipFill>
          <a:blip r:embed="rId7"/>
          <a:stretch>
            <a:fillRect/>
          </a:stretch>
        </p:blipFill>
        <p:spPr>
          <a:xfrm>
            <a:off x="5570536" y="900112"/>
            <a:ext cx="3227917" cy="1819047"/>
          </a:xfrm>
          <a:prstGeom prst="rect">
            <a:avLst/>
          </a:prstGeom>
        </p:spPr>
      </p:pic>
      <p:pic>
        <p:nvPicPr>
          <p:cNvPr id="4" name="Picture 3"/>
          <p:cNvPicPr>
            <a:picLocks noChangeAspect="1"/>
          </p:cNvPicPr>
          <p:nvPr/>
        </p:nvPicPr>
        <p:blipFill>
          <a:blip r:embed="rId8"/>
          <a:stretch>
            <a:fillRect/>
          </a:stretch>
        </p:blipFill>
        <p:spPr>
          <a:xfrm>
            <a:off x="5570536" y="3797300"/>
            <a:ext cx="3227917" cy="127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10"/>
          <p:cNvPicPr>
            <a:picLocks noChangeAspect="1"/>
          </p:cNvPicPr>
          <p:nvPr/>
        </p:nvPicPr>
        <p:blipFill>
          <a:blip r:embed="rId3"/>
          <a:srcRect/>
          <a:stretch>
            <a:fillRect/>
          </a:stretch>
        </p:blipFill>
        <p:spPr bwMode="auto">
          <a:xfrm>
            <a:off x="1531938" y="1169988"/>
            <a:ext cx="5192712" cy="3427412"/>
          </a:xfrm>
          <a:prstGeom prst="rect">
            <a:avLst/>
          </a:prstGeom>
          <a:noFill/>
          <a:ln w="9525">
            <a:noFill/>
            <a:miter lim="800000"/>
            <a:headEnd/>
            <a:tailEnd/>
          </a:ln>
        </p:spPr>
      </p:pic>
      <p:pic>
        <p:nvPicPr>
          <p:cNvPr id="46087" name="Picture 11"/>
          <p:cNvPicPr>
            <a:picLocks noChangeAspect="1"/>
          </p:cNvPicPr>
          <p:nvPr/>
        </p:nvPicPr>
        <p:blipFill>
          <a:blip r:embed="rId4"/>
          <a:srcRect/>
          <a:stretch>
            <a:fillRect/>
          </a:stretch>
        </p:blipFill>
        <p:spPr bwMode="auto">
          <a:xfrm>
            <a:off x="758825" y="4624388"/>
            <a:ext cx="6553200" cy="850900"/>
          </a:xfrm>
          <a:prstGeom prst="rect">
            <a:avLst/>
          </a:prstGeom>
          <a:noFill/>
          <a:ln w="9525">
            <a:noFill/>
            <a:miter lim="800000"/>
            <a:headEnd/>
            <a:tailEnd/>
          </a:ln>
        </p:spPr>
      </p:pic>
      <p:graphicFrame>
        <p:nvGraphicFramePr>
          <p:cNvPr id="46082" name="Object 2"/>
          <p:cNvGraphicFramePr>
            <a:graphicFrameLocks noChangeAspect="1"/>
          </p:cNvGraphicFramePr>
          <p:nvPr/>
        </p:nvGraphicFramePr>
        <p:xfrm>
          <a:off x="3332163" y="3103563"/>
          <a:ext cx="566737" cy="217487"/>
        </p:xfrm>
        <a:graphic>
          <a:graphicData uri="http://schemas.openxmlformats.org/presentationml/2006/ole">
            <mc:AlternateContent xmlns:mc="http://schemas.openxmlformats.org/markup-compatibility/2006">
              <mc:Choice xmlns:v="urn:schemas-microsoft-com:vml" Requires="v">
                <p:oleObj spid="_x0000_s386158"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3103563"/>
                        <a:ext cx="566737" cy="21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6"/>
          <p:cNvGraphicFramePr>
            <a:graphicFrameLocks noChangeAspect="1"/>
          </p:cNvGraphicFramePr>
          <p:nvPr/>
        </p:nvGraphicFramePr>
        <p:xfrm>
          <a:off x="6856413" y="3789363"/>
          <a:ext cx="2197100" cy="625475"/>
        </p:xfrm>
        <a:graphic>
          <a:graphicData uri="http://schemas.openxmlformats.org/presentationml/2006/ole">
            <mc:AlternateContent xmlns:mc="http://schemas.openxmlformats.org/markup-compatibility/2006">
              <mc:Choice xmlns:v="urn:schemas-microsoft-com:vml" Requires="v">
                <p:oleObj spid="_x0000_s386159" name="Equation" r:id="rId7" imgW="1371600" imgH="469900" progId="Equation.3">
                  <p:embed/>
                </p:oleObj>
              </mc:Choice>
              <mc:Fallback>
                <p:oleObj name="Equation" r:id="rId7" imgW="13716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6413" y="3789363"/>
                        <a:ext cx="21971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TextBox 13"/>
          <p:cNvSpPr txBox="1">
            <a:spLocks noChangeArrowheads="1"/>
          </p:cNvSpPr>
          <p:nvPr/>
        </p:nvSpPr>
        <p:spPr bwMode="auto">
          <a:xfrm>
            <a:off x="6788150" y="1785938"/>
            <a:ext cx="1944688" cy="923925"/>
          </a:xfrm>
          <a:prstGeom prst="rect">
            <a:avLst/>
          </a:prstGeom>
          <a:noFill/>
          <a:ln w="9525">
            <a:noFill/>
            <a:miter lim="800000"/>
            <a:headEnd/>
            <a:tailEnd/>
          </a:ln>
        </p:spPr>
        <p:txBody>
          <a:bodyPr>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Stationarity: </a:t>
            </a:r>
          </a:p>
          <a:p>
            <a:r>
              <a:rPr lang="hu-HU" i="1">
                <a:latin typeface="Helvetica" pitchFamily="-84" charset="0"/>
                <a:ea typeface="Helvetica" pitchFamily="-84" charset="0"/>
                <a:cs typeface="Helvetica" pitchFamily="-84" charset="0"/>
              </a:rPr>
              <a:t>P(k) </a:t>
            </a:r>
            <a:r>
              <a:rPr lang="hu-HU">
                <a:latin typeface="Helvetica" pitchFamily="-84" charset="0"/>
                <a:ea typeface="Helvetica" pitchFamily="-84" charset="0"/>
                <a:cs typeface="Helvetica" pitchFamily="-84" charset="0"/>
              </a:rPr>
              <a:t>independent of </a:t>
            </a:r>
            <a:r>
              <a:rPr lang="hu-HU" i="1">
                <a:latin typeface="Helvetica" pitchFamily="-84" charset="0"/>
                <a:ea typeface="Helvetica" pitchFamily="-84" charset="0"/>
                <a:cs typeface="Helvetica" pitchFamily="-84" charset="0"/>
              </a:rPr>
              <a:t>N</a:t>
            </a:r>
          </a:p>
        </p:txBody>
      </p:sp>
      <p:sp>
        <p:nvSpPr>
          <p:cNvPr id="46089" name="TextBox 14"/>
          <p:cNvSpPr txBox="1">
            <a:spLocks noChangeArrowheads="1"/>
          </p:cNvSpPr>
          <p:nvPr/>
        </p:nvSpPr>
        <p:spPr bwMode="auto">
          <a:xfrm>
            <a:off x="2327275" y="900113"/>
            <a:ext cx="992188"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m=</a:t>
            </a:r>
            <a:r>
              <a:rPr lang="hu-HU" sz="1400">
                <a:solidFill>
                  <a:srgbClr val="FF0000"/>
                </a:solidFill>
                <a:latin typeface="Helvetica" pitchFamily="-84" charset="0"/>
                <a:ea typeface="Helvetica" pitchFamily="-84" charset="0"/>
                <a:cs typeface="Helvetica" pitchFamily="-84" charset="0"/>
              </a:rPr>
              <a:t>1,3,5,7</a:t>
            </a:r>
          </a:p>
        </p:txBody>
      </p:sp>
      <p:sp>
        <p:nvSpPr>
          <p:cNvPr id="46090" name="TextBox 15"/>
          <p:cNvSpPr txBox="1">
            <a:spLocks noChangeArrowheads="1"/>
          </p:cNvSpPr>
          <p:nvPr/>
        </p:nvSpPr>
        <p:spPr bwMode="auto">
          <a:xfrm>
            <a:off x="4378325" y="908050"/>
            <a:ext cx="2465388" cy="307975"/>
          </a:xfrm>
          <a:prstGeom prst="rect">
            <a:avLst/>
          </a:prstGeom>
          <a:noFill/>
          <a:ln w="9525">
            <a:noFill/>
            <a:miter lim="800000"/>
            <a:headEnd/>
            <a:tailEnd/>
          </a:ln>
        </p:spPr>
        <p:txBody>
          <a:bodyPr wrap="none">
            <a:prstTxWarp prst="textNoShape">
              <a:avLst/>
            </a:prstTxWarp>
            <a:spAutoFit/>
          </a:bodyPr>
          <a:lstStyle/>
          <a:p>
            <a:r>
              <a:rPr lang="hu-HU" sz="1400">
                <a:latin typeface="Helvetica" pitchFamily="-84" charset="0"/>
                <a:ea typeface="Helvetica" pitchFamily="-84" charset="0"/>
                <a:cs typeface="Helvetica" pitchFamily="-84" charset="0"/>
              </a:rPr>
              <a:t>N=</a:t>
            </a:r>
            <a:r>
              <a:rPr lang="hu-HU" sz="1400">
                <a:solidFill>
                  <a:srgbClr val="FF0000"/>
                </a:solidFill>
                <a:latin typeface="Helvetica" pitchFamily="-84" charset="0"/>
                <a:ea typeface="Helvetica" pitchFamily="-84" charset="0"/>
                <a:cs typeface="Helvetica" pitchFamily="-84" charset="0"/>
              </a:rPr>
              <a:t>100,000;150,000;200,000</a:t>
            </a:r>
          </a:p>
        </p:txBody>
      </p:sp>
      <p:sp>
        <p:nvSpPr>
          <p:cNvPr id="46091" name="TextBox 16"/>
          <p:cNvSpPr txBox="1">
            <a:spLocks noChangeArrowheads="1"/>
          </p:cNvSpPr>
          <p:nvPr/>
        </p:nvSpPr>
        <p:spPr bwMode="auto">
          <a:xfrm>
            <a:off x="6789738" y="3097213"/>
            <a:ext cx="1943100" cy="646112"/>
          </a:xfrm>
          <a:prstGeom prst="rect">
            <a:avLst/>
          </a:prstGeom>
          <a:noFill/>
          <a:ln w="9525">
            <a:noFill/>
            <a:miter lim="800000"/>
            <a:headEnd/>
            <a:tailEnd/>
          </a:ln>
        </p:spPr>
        <p:txBody>
          <a:bodyPr wrap="none">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Insert: </a:t>
            </a:r>
          </a:p>
          <a:p>
            <a:r>
              <a:rPr lang="hu-HU">
                <a:latin typeface="Helvetica" pitchFamily="-84" charset="0"/>
                <a:ea typeface="Helvetica" pitchFamily="-84" charset="0"/>
                <a:cs typeface="Helvetica" pitchFamily="-84" charset="0"/>
              </a:rPr>
              <a:t>degree dynamics</a:t>
            </a:r>
          </a:p>
        </p:txBody>
      </p:sp>
      <p:graphicFrame>
        <p:nvGraphicFramePr>
          <p:cNvPr id="46084" name="Object 4"/>
          <p:cNvGraphicFramePr>
            <a:graphicFrameLocks noChangeAspect="1"/>
          </p:cNvGraphicFramePr>
          <p:nvPr/>
        </p:nvGraphicFramePr>
        <p:xfrm>
          <a:off x="0" y="1573213"/>
          <a:ext cx="1792288" cy="427037"/>
        </p:xfrm>
        <a:graphic>
          <a:graphicData uri="http://schemas.openxmlformats.org/presentationml/2006/ole">
            <mc:AlternateContent xmlns:mc="http://schemas.openxmlformats.org/markup-compatibility/2006">
              <mc:Choice xmlns:v="urn:schemas-microsoft-com:vml" Requires="v">
                <p:oleObj spid="_x0000_s386160" name="Equation" r:id="rId9" imgW="1333500" imgH="381000" progId="Equation.3">
                  <p:embed/>
                </p:oleObj>
              </mc:Choice>
              <mc:Fallback>
                <p:oleObj name="Equation" r:id="rId9" imgW="1333500" imgH="38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573213"/>
                        <a:ext cx="1792288"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2" name="TextBox 18"/>
          <p:cNvSpPr txBox="1">
            <a:spLocks noChangeArrowheads="1"/>
          </p:cNvSpPr>
          <p:nvPr/>
        </p:nvSpPr>
        <p:spPr bwMode="auto">
          <a:xfrm>
            <a:off x="0" y="1249363"/>
            <a:ext cx="1724025" cy="369887"/>
          </a:xfrm>
          <a:prstGeom prst="rect">
            <a:avLst/>
          </a:prstGeom>
          <a:noFill/>
          <a:ln w="9525">
            <a:noFill/>
            <a:miter lim="800000"/>
            <a:headEnd/>
            <a:tailEnd/>
          </a:ln>
        </p:spPr>
        <p:txBody>
          <a:bodyPr wrap="none">
            <a:prstTxWarp prst="textNoShape">
              <a:avLst/>
            </a:prstTxWarp>
            <a:spAutoFit/>
          </a:bodyPr>
          <a:lstStyle/>
          <a:p>
            <a:r>
              <a:rPr lang="hu-HU">
                <a:solidFill>
                  <a:srgbClr val="FF0000"/>
                </a:solidFill>
                <a:latin typeface="Helvetica" pitchFamily="-84" charset="0"/>
                <a:ea typeface="Helvetica" pitchFamily="-84" charset="0"/>
                <a:cs typeface="Helvetica" pitchFamily="-84" charset="0"/>
              </a:rPr>
              <a:t>m-dependence</a:t>
            </a:r>
          </a:p>
        </p:txBody>
      </p:sp>
      <p:sp>
        <p:nvSpPr>
          <p:cNvPr id="460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NUMERICAL SIMULATION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graphicFrame>
        <p:nvGraphicFramePr>
          <p:cNvPr id="46085" name="Object 10"/>
          <p:cNvGraphicFramePr>
            <a:graphicFrameLocks noChangeAspect="1"/>
          </p:cNvGraphicFramePr>
          <p:nvPr/>
        </p:nvGraphicFramePr>
        <p:xfrm>
          <a:off x="4763" y="2122488"/>
          <a:ext cx="1579562" cy="523875"/>
        </p:xfrm>
        <a:graphic>
          <a:graphicData uri="http://schemas.openxmlformats.org/presentationml/2006/ole">
            <mc:AlternateContent xmlns:mc="http://schemas.openxmlformats.org/markup-compatibility/2006">
              <mc:Choice xmlns:v="urn:schemas-microsoft-com:vml" Requires="v">
                <p:oleObj spid="_x0000_s386161" name="Equation" r:id="rId11" imgW="1054100" imgH="419100" progId="Equation.3">
                  <p:embed/>
                </p:oleObj>
              </mc:Choice>
              <mc:Fallback>
                <p:oleObj name="Equation" r:id="rId11" imgW="10541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3" y="2122488"/>
                        <a:ext cx="1579562"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39727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1603773</TotalTime>
  <Words>1469</Words>
  <Application>Microsoft Office PowerPoint</Application>
  <PresentationFormat>On-screen Show (16:10)</PresentationFormat>
  <Paragraphs>158</Paragraphs>
  <Slides>16</Slides>
  <Notes>7</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9" baseType="lpstr">
      <vt:lpstr>ＭＳ Ｐゴシック</vt:lpstr>
      <vt:lpstr>Arial</vt:lpstr>
      <vt:lpstr>Calibri</vt:lpstr>
      <vt:lpstr>Cambria Math</vt:lpstr>
      <vt:lpstr>Helvetica</vt:lpstr>
      <vt:lpstr>Symbol</vt:lpstr>
      <vt:lpstr>Times New Roman</vt:lpstr>
      <vt:lpstr>Trajan Pro</vt:lpstr>
      <vt:lpstr>Wingdings</vt:lpstr>
      <vt:lpstr>ヒラギノ角ゴ Pro W3</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mean field theory offers the correct scaling, BUT it provides the wrong coefficient of the degree distribution.   So assymptotically it is correct (k ∞), but not correct in details (particularly for small k).   To fix it, we need to calculate P(k) exactly, which we will do next using a rate equation based approach.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Bolek Szymanski</cp:lastModifiedBy>
  <cp:revision>668</cp:revision>
  <dcterms:created xsi:type="dcterms:W3CDTF">2013-06-02T20:58:35Z</dcterms:created>
  <dcterms:modified xsi:type="dcterms:W3CDTF">2018-10-15T02:24:06Z</dcterms:modified>
</cp:coreProperties>
</file>