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99" r:id="rId2"/>
    <p:sldId id="301" r:id="rId3"/>
    <p:sldId id="332" r:id="rId4"/>
    <p:sldId id="333" r:id="rId5"/>
    <p:sldId id="334" r:id="rId6"/>
    <p:sldId id="335" r:id="rId7"/>
    <p:sldId id="337" r:id="rId8"/>
    <p:sldId id="352" r:id="rId9"/>
    <p:sldId id="330" r:id="rId10"/>
    <p:sldId id="338" r:id="rId11"/>
    <p:sldId id="336" r:id="rId12"/>
    <p:sldId id="353" r:id="rId13"/>
    <p:sldId id="339" r:id="rId14"/>
    <p:sldId id="346" r:id="rId15"/>
    <p:sldId id="347" r:id="rId16"/>
    <p:sldId id="348" r:id="rId17"/>
    <p:sldId id="351" r:id="rId18"/>
    <p:sldId id="349" r:id="rId19"/>
    <p:sldId id="354" r:id="rId20"/>
    <p:sldId id="358" r:id="rId21"/>
    <p:sldId id="340" r:id="rId22"/>
    <p:sldId id="355" r:id="rId23"/>
    <p:sldId id="356" r:id="rId24"/>
    <p:sldId id="357" r:id="rId25"/>
    <p:sldId id="331" r:id="rId26"/>
    <p:sldId id="34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88E32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32" autoAdjust="0"/>
  </p:normalViewPr>
  <p:slideViewPr>
    <p:cSldViewPr>
      <p:cViewPr>
        <p:scale>
          <a:sx n="84" d="100"/>
          <a:sy n="84" d="100"/>
        </p:scale>
        <p:origin x="-1325" y="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BFA3A-D1F6-418E-8444-C77980DA693A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7AA3A-8925-44C2-8D21-F6EAA0E19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9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08E00-6592-2642-B910-4C1491EDF6D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8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8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https://dzone.com/articles/how-neo4j-data-import-minimal</a:t>
            </a:r>
          </a:p>
          <a:p>
            <a:r>
              <a:rPr lang="en-US" dirty="0" smtClean="0"/>
              <a:t>All second degree friends of “Anne” and on how many ways they can be reached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44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https://neo4j.com/blog/importing-data-into-neo4j-the-spreadsheet-way/</a:t>
            </a:r>
          </a:p>
          <a:p>
            <a:r>
              <a:rPr lang="en-US" dirty="0" smtClean="0"/>
              <a:t>All people attending the event</a:t>
            </a:r>
            <a:r>
              <a:rPr lang="en-US" baseline="0" dirty="0" smtClean="0"/>
              <a:t> at </a:t>
            </a:r>
            <a:r>
              <a:rPr lang="en-US" sz="1200" dirty="0" smtClean="0">
                <a:latin typeface="Courier" pitchFamily="49" charset="0"/>
              </a:rPr>
              <a:t>Malmö who have at least one friend</a:t>
            </a:r>
            <a:r>
              <a:rPr lang="en-US" sz="1200" baseline="0" dirty="0" smtClean="0">
                <a:latin typeface="Courier" pitchFamily="49" charset="0"/>
              </a:rPr>
              <a:t> also attending this event.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44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44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dirty="0" smtClean="0"/>
              <a:t>sys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 err="1" smtClean="0"/>
              <a:t>argv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/>
              <a:t>read_edge_list</a:t>
            </a:r>
            <a:r>
              <a:rPr lang="en-US" dirty="0" smtClean="0"/>
              <a:t>(filename):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nodeset</a:t>
            </a:r>
            <a:r>
              <a:rPr lang="en-US" dirty="0" smtClean="0"/>
              <a:t>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</a:t>
            </a:r>
            <a:r>
              <a:rPr lang="en-US" dirty="0" smtClean="0"/>
              <a:t>([])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err="1" smtClean="0"/>
              <a:t>edgelist</a:t>
            </a:r>
            <a:r>
              <a:rPr lang="en-US" dirty="0" smtClean="0"/>
              <a:t> = []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dirty="0" smtClean="0"/>
              <a:t>(filename,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'r'</a:t>
            </a:r>
            <a:r>
              <a:rPr lang="en-US" dirty="0" smtClean="0"/>
              <a:t>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dirty="0" err="1" smtClean="0"/>
              <a:t>file_handle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dirty="0" smtClean="0"/>
              <a:t>line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dirty="0" err="1" smtClean="0"/>
              <a:t>file_handle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</a:t>
            </a:r>
            <a:r>
              <a:rPr lang="en-US" dirty="0" smtClean="0"/>
              <a:t>line[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] !=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'#'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        data = </a:t>
            </a:r>
            <a:r>
              <a:rPr lang="en-US" dirty="0" err="1" smtClean="0"/>
              <a:t>line.split</a:t>
            </a:r>
            <a:r>
              <a:rPr lang="en-US" dirty="0" smtClean="0"/>
              <a:t>()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node_from</a:t>
            </a:r>
            <a:r>
              <a:rPr lang="en-US" dirty="0" smtClean="0"/>
              <a:t> = data[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node_to</a:t>
            </a:r>
            <a:r>
              <a:rPr lang="en-US" dirty="0" smtClean="0"/>
              <a:t> = data[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]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nodeset.add</a:t>
            </a:r>
            <a:r>
              <a:rPr lang="en-US" dirty="0" smtClean="0"/>
              <a:t>(</a:t>
            </a:r>
            <a:r>
              <a:rPr lang="en-US" dirty="0" err="1" smtClean="0"/>
              <a:t>node_from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nodeset.add</a:t>
            </a:r>
            <a:r>
              <a:rPr lang="en-US" dirty="0" smtClean="0"/>
              <a:t>(</a:t>
            </a:r>
            <a:r>
              <a:rPr lang="en-US" dirty="0" err="1" smtClean="0"/>
              <a:t>node_to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edgelist.append</a:t>
            </a:r>
            <a:r>
              <a:rPr lang="en-US" dirty="0" smtClean="0"/>
              <a:t>([</a:t>
            </a:r>
            <a:r>
              <a:rPr lang="en-US" dirty="0" err="1" smtClean="0"/>
              <a:t>node_from</a:t>
            </a:r>
            <a:r>
              <a:rPr lang="en-US" dirty="0" smtClean="0"/>
              <a:t>, </a:t>
            </a:r>
            <a:r>
              <a:rPr lang="en-US" dirty="0" err="1" smtClean="0"/>
              <a:t>node_to</a:t>
            </a:r>
            <a:r>
              <a:rPr lang="en-US" dirty="0" smtClean="0"/>
              <a:t>])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 </a:t>
            </a:r>
            <a:r>
              <a:rPr lang="en-US" dirty="0" err="1" smtClean="0"/>
              <a:t>nodeset</a:t>
            </a:r>
            <a:r>
              <a:rPr lang="en-US" dirty="0" smtClean="0"/>
              <a:t>, </a:t>
            </a:r>
            <a:r>
              <a:rPr lang="en-US" dirty="0" err="1" smtClean="0"/>
              <a:t>edgelist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/>
              <a:t>write_csv_nodes</a:t>
            </a:r>
            <a:r>
              <a:rPr lang="en-US" dirty="0" smtClean="0"/>
              <a:t>(nodes, </a:t>
            </a:r>
            <a:r>
              <a:rPr lang="en-US" dirty="0" err="1" smtClean="0"/>
              <a:t>file_nodes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dirty="0" smtClean="0"/>
              <a:t>(</a:t>
            </a:r>
            <a:r>
              <a:rPr lang="en-US" dirty="0" err="1" smtClean="0"/>
              <a:t>file_nodes</a:t>
            </a:r>
            <a:r>
              <a:rPr lang="en-US" dirty="0" smtClean="0"/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'w'</a:t>
            </a:r>
            <a:r>
              <a:rPr lang="en-US" dirty="0" smtClean="0"/>
              <a:t>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dirty="0" err="1" smtClean="0"/>
              <a:t>file_handle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file_handle.write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NodeID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\n"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dirty="0" smtClean="0"/>
              <a:t>node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dirty="0" smtClean="0"/>
              <a:t>nodes: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dirty="0" err="1" smtClean="0"/>
              <a:t>file_handle.write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'{0}\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</a:t>
            </a:r>
            <a:r>
              <a:rPr lang="en-US" dirty="0" err="1" smtClean="0"/>
              <a:t>.format</a:t>
            </a:r>
            <a:r>
              <a:rPr lang="en-US" dirty="0" smtClean="0"/>
              <a:t>(node))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err="1" smtClean="0"/>
              <a:t>write_csv_edges</a:t>
            </a:r>
            <a:r>
              <a:rPr lang="en-US" dirty="0" smtClean="0"/>
              <a:t>(edges, </a:t>
            </a:r>
            <a:r>
              <a:rPr lang="en-US" dirty="0" err="1" smtClean="0"/>
              <a:t>file_nodes</a:t>
            </a:r>
            <a:r>
              <a:rPr lang="en-US" dirty="0" smtClean="0"/>
              <a:t>):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dirty="0" smtClean="0"/>
              <a:t>(</a:t>
            </a:r>
            <a:r>
              <a:rPr lang="en-US" dirty="0" err="1" smtClean="0"/>
              <a:t>file_nodes</a:t>
            </a:r>
            <a:r>
              <a:rPr lang="en-US" dirty="0" smtClean="0"/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'w'</a:t>
            </a:r>
            <a:r>
              <a:rPr lang="en-US" dirty="0" smtClean="0"/>
              <a:t>)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</a:t>
            </a:r>
            <a:r>
              <a:rPr lang="en-US" dirty="0" err="1" smtClean="0"/>
              <a:t>file_handle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dirty="0" err="1" smtClean="0"/>
              <a:t>file_handle.write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EdgeFrom,EdgeTo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\n"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dirty="0" smtClean="0"/>
              <a:t>edge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dirty="0" smtClean="0"/>
              <a:t>edges:</a:t>
            </a:r>
            <a:br>
              <a:rPr lang="en-US" dirty="0" smtClean="0"/>
            </a:br>
            <a:r>
              <a:rPr lang="en-US" dirty="0" smtClean="0"/>
              <a:t>            </a:t>
            </a:r>
            <a:r>
              <a:rPr lang="en-US" dirty="0" err="1" smtClean="0"/>
              <a:t>file_handle.write</a:t>
            </a:r>
            <a:r>
              <a:rPr lang="en-US" dirty="0" smtClean="0"/>
              <a:t>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'{0},{1}\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</a:t>
            </a:r>
            <a:r>
              <a:rPr lang="en-US" dirty="0" err="1" smtClean="0"/>
              <a:t>.format</a:t>
            </a:r>
            <a:r>
              <a:rPr lang="en-US" dirty="0" smtClean="0"/>
              <a:t>(edge[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en-US" dirty="0" smtClean="0"/>
              <a:t>], edge[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dirty="0" smtClean="0"/>
              <a:t>]))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script, </a:t>
            </a:r>
            <a:r>
              <a:rPr lang="en-US" dirty="0" err="1" smtClean="0"/>
              <a:t>input_file</a:t>
            </a:r>
            <a:r>
              <a:rPr lang="en-US" dirty="0" smtClean="0"/>
              <a:t>, </a:t>
            </a:r>
            <a:r>
              <a:rPr lang="en-US" dirty="0" err="1" smtClean="0"/>
              <a:t>output_file_nodes</a:t>
            </a:r>
            <a:r>
              <a:rPr lang="en-US" dirty="0" smtClean="0"/>
              <a:t>, </a:t>
            </a:r>
            <a:r>
              <a:rPr lang="en-US" dirty="0" err="1" smtClean="0"/>
              <a:t>output_file_edges</a:t>
            </a:r>
            <a:r>
              <a:rPr lang="en-US" dirty="0" smtClean="0"/>
              <a:t> = </a:t>
            </a:r>
            <a:r>
              <a:rPr lang="en-US" dirty="0" err="1" smtClean="0"/>
              <a:t>argv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nodes, edges = </a:t>
            </a:r>
            <a:r>
              <a:rPr lang="en-US" dirty="0" err="1" smtClean="0"/>
              <a:t>read_edge_list</a:t>
            </a:r>
            <a:r>
              <a:rPr lang="en-US" dirty="0" smtClean="0"/>
              <a:t>(</a:t>
            </a:r>
            <a:r>
              <a:rPr lang="en-US" dirty="0" err="1" smtClean="0"/>
              <a:t>input_file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write_csv_nodes</a:t>
            </a:r>
            <a:r>
              <a:rPr lang="en-US" dirty="0" smtClean="0"/>
              <a:t>(nodes, </a:t>
            </a:r>
            <a:r>
              <a:rPr lang="en-US" dirty="0" err="1" smtClean="0"/>
              <a:t>output_file_nodes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err="1" smtClean="0"/>
              <a:t>write_csv_edges</a:t>
            </a:r>
            <a:r>
              <a:rPr lang="en-US" dirty="0" smtClean="0"/>
              <a:t>(edges, </a:t>
            </a:r>
            <a:r>
              <a:rPr lang="en-US" dirty="0" err="1" smtClean="0"/>
              <a:t>output_file_edges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noProof="0" dirty="0" smtClean="0"/>
              <a:t>This is a degree histogram of a graph.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44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AA3A-8925-44C2-8D21-F6EAA0E19C74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98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rgbClr val="BFBFBF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Frontiers of Network Science: Introduction to Gephi 2018</a:t>
            </a:r>
            <a:endParaRPr lang="en-US" sz="600" i="1" dirty="0" smtClean="0">
              <a:solidFill>
                <a:srgbClr val="BFBFBF"/>
              </a:solidFill>
              <a:latin typeface="Helvetica" pitchFamily="34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900" b="1" dirty="0" smtClean="0">
                <a:solidFill>
                  <a:srgbClr val="BFBFBF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Frontiers of Network Science: Introduction to Gephi 2018</a:t>
            </a:r>
            <a:endParaRPr lang="en-US" sz="600" i="1" dirty="0" smtClean="0">
              <a:solidFill>
                <a:srgbClr val="BFBFBF"/>
              </a:solidFill>
              <a:latin typeface="Helvetica" pitchFamily="34" charset="0"/>
              <a:ea typeface="Helvetica" pitchFamily="36" charset="0"/>
              <a:cs typeface="Helvetica" pitchFamily="36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Frontiers of Network Science: Introduction to Gephi 2018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B341AA-8855-4CE3-AF90-AA7A934B03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b="1" dirty="0" smtClean="0">
                <a:solidFill>
                  <a:srgbClr val="BFBFBF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Frontiers of Network Science: Introduction to Gephi 2018</a:t>
            </a:r>
            <a:endParaRPr lang="en-US" sz="600" i="1" dirty="0" smtClean="0">
              <a:solidFill>
                <a:srgbClr val="BFBFBF"/>
              </a:solidFill>
              <a:latin typeface="Helvetica" pitchFamily="34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44CF4-E734-4CD7-89CC-C6716656D0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localhost/Users/kimalbrecht/Documents/CCNR/02.network-science-book/slides/CLASS1-Introduction/Background-Rete-preview.mov" TargetMode="External"/><Relationship Id="rId1" Type="http://schemas.microsoft.com/office/2007/relationships/media" Target="file://localhost/Users/kimalbrecht/Documents/CCNR/02.network-science-book/slides/CLASS1-Introduction/Background-Rete-preview.mov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eo4j.com/docs/operations-manual/current/deployment/file-location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localhost:7474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eo4j.com/developer/guide-importing-data-and-etl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xp/neo4j-shell-tool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o4j.com/docs/operations-manual/current/deployment/single-instance/" TargetMode="External"/><Relationship Id="rId2" Type="http://schemas.openxmlformats.org/officeDocument/2006/relationships/hyperlink" Target="https://neo4j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ursera.org/learn/big-data-graph-analytics" TargetMode="External"/><Relationship Id="rId4" Type="http://schemas.openxmlformats.org/officeDocument/2006/relationships/hyperlink" Target="https://neo4j.com/docs/cypher-refcard/current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/Users/barabasi 1/.Trash/2011-Warsaw-FuturICT-5min/Background-Rete-preview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89565"/>
            <a:ext cx="9144000" cy="30469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Frontiers of Network Science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Fall 2018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 sz="3200" dirty="0" smtClean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200" dirty="0" smtClean="0">
                <a:solidFill>
                  <a:srgbClr val="000000"/>
                </a:solidFill>
                <a:latin typeface="Trajan Pro"/>
                <a:cs typeface="Trajan Pro"/>
              </a:rPr>
              <a:t>Class 9: </a:t>
            </a:r>
            <a:r>
              <a:rPr lang="en-US" sz="3200" dirty="0">
                <a:solidFill>
                  <a:srgbClr val="000000"/>
                </a:solidFill>
                <a:latin typeface="Trajan Pro"/>
                <a:cs typeface="Trajan Pro"/>
              </a:rPr>
              <a:t>Introduction to </a:t>
            </a:r>
            <a:r>
              <a:rPr lang="en-US" sz="3200" dirty="0" smtClean="0">
                <a:solidFill>
                  <a:srgbClr val="000000"/>
                </a:solidFill>
                <a:latin typeface="Trajan Pro"/>
                <a:cs typeface="Trajan Pro"/>
              </a:rPr>
              <a:t>graph databases</a:t>
            </a:r>
            <a:endParaRPr lang="en-US" altLang="ko-KR" sz="3200" dirty="0" smtClean="0">
              <a:solidFill>
                <a:srgbClr val="000000"/>
              </a:solidFill>
              <a:latin typeface="Trajan Pro"/>
              <a:cs typeface="Trajan Pro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srgbClr val="000000"/>
                </a:solidFill>
                <a:latin typeface="Trajan Pro"/>
                <a:cs typeface="Trajan Pro"/>
              </a:rPr>
              <a:t>Using Neo4j </a:t>
            </a:r>
            <a:r>
              <a:rPr lang="en-US" sz="3200" dirty="0">
                <a:solidFill>
                  <a:srgbClr val="000000"/>
                </a:solidFill>
                <a:latin typeface="Trajan Pro"/>
                <a:cs typeface="Trajan Pro"/>
              </a:rPr>
              <a:t>for network analysis and </a:t>
            </a:r>
            <a:r>
              <a:rPr lang="en-US" sz="3200" dirty="0" smtClean="0">
                <a:solidFill>
                  <a:srgbClr val="000000"/>
                </a:solidFill>
                <a:latin typeface="Trajan Pro"/>
                <a:cs typeface="Trajan Pro"/>
              </a:rPr>
              <a:t>visualization</a:t>
            </a:r>
            <a:endParaRPr lang="en-US" altLang="ko-KR" sz="3200" dirty="0" smtClean="0">
              <a:solidFill>
                <a:srgbClr val="000000"/>
              </a:solidFill>
              <a:latin typeface="Trajan Pro"/>
              <a:cs typeface="Trajan Pro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451084"/>
            <a:ext cx="9145588" cy="2604278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1407" tIns="45704" rIns="91407" bIns="45704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 smtClean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dirty="0">
              <a:solidFill>
                <a:srgbClr val="000000"/>
              </a:solidFill>
              <a:latin typeface="Helvetica"/>
              <a:ea typeface="ＭＳ Ｐゴシック" charset="0"/>
              <a:cs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1581" y="3738386"/>
            <a:ext cx="3994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Boleslaw Szymanski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2734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58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715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7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INSTALLATION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Neo4j Installation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Neo4j runs on Linux, Windows, and OS X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A Java 8 runtime is required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For Community Edition there are desktop installers for OS X and Windows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Several ways to install on Linux, depending on the Linux distro (see the “Neo4j Resources” slide)</a:t>
            </a: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Check the /</a:t>
            </a:r>
            <a:r>
              <a:rPr lang="en-US" sz="2000" dirty="0" err="1" smtClean="0">
                <a:latin typeface="Helvetica" pitchFamily="34" charset="0"/>
              </a:rPr>
              <a:t>etc</a:t>
            </a:r>
            <a:r>
              <a:rPr lang="en-US" sz="2000" dirty="0" smtClean="0">
                <a:latin typeface="Helvetica" pitchFamily="34" charset="0"/>
              </a:rPr>
              <a:t>/neo4j/neo4j.conf configuration file: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1200" dirty="0" smtClean="0">
                <a:latin typeface="Courier" pitchFamily="49" charset="0"/>
              </a:rPr>
              <a:t># HTTP Connector</a:t>
            </a:r>
            <a:br>
              <a:rPr lang="en-US" sz="1200" dirty="0" smtClean="0">
                <a:latin typeface="Courier" pitchFamily="49" charset="0"/>
              </a:rPr>
            </a:br>
            <a:r>
              <a:rPr lang="en-US" sz="1200" dirty="0" err="1" smtClean="0">
                <a:latin typeface="Courier" pitchFamily="49" charset="0"/>
              </a:rPr>
              <a:t>dbms.connector.http.type</a:t>
            </a:r>
            <a:r>
              <a:rPr lang="en-US" sz="1200" dirty="0" smtClean="0">
                <a:latin typeface="Courier" pitchFamily="49" charset="0"/>
              </a:rPr>
              <a:t>=HTTP</a:t>
            </a:r>
            <a:br>
              <a:rPr lang="en-US" sz="1200" dirty="0" smtClean="0">
                <a:latin typeface="Courier" pitchFamily="49" charset="0"/>
              </a:rPr>
            </a:br>
            <a:r>
              <a:rPr lang="en-US" sz="1200" dirty="0" err="1" smtClean="0">
                <a:latin typeface="Courier" pitchFamily="49" charset="0"/>
              </a:rPr>
              <a:t>dbms.connector.http.enabled</a:t>
            </a:r>
            <a:r>
              <a:rPr lang="en-US" sz="1200" dirty="0" smtClean="0">
                <a:latin typeface="Courier" pitchFamily="49" charset="0"/>
              </a:rPr>
              <a:t>=true</a:t>
            </a:r>
            <a:br>
              <a:rPr lang="en-US" sz="1200" dirty="0" smtClean="0">
                <a:latin typeface="Courier" pitchFamily="49" charset="0"/>
              </a:rPr>
            </a:br>
            <a:r>
              <a:rPr lang="en-US" sz="1200" dirty="0" smtClean="0">
                <a:latin typeface="Courier" pitchFamily="49" charset="0"/>
              </a:rPr>
              <a:t># To accept non-local HTTP connections, uncomment this line</a:t>
            </a:r>
            <a:br>
              <a:rPr lang="en-US" sz="1200" dirty="0" smtClean="0">
                <a:latin typeface="Courier" pitchFamily="49" charset="0"/>
              </a:rPr>
            </a:br>
            <a:r>
              <a:rPr lang="en-US" sz="1200" b="1" dirty="0" err="1" smtClean="0">
                <a:latin typeface="Courier" pitchFamily="49" charset="0"/>
              </a:rPr>
              <a:t>dbms.connector.http.address</a:t>
            </a:r>
            <a:r>
              <a:rPr lang="en-US" sz="1200" b="1" dirty="0" smtClean="0">
                <a:latin typeface="Courier" pitchFamily="49" charset="0"/>
              </a:rPr>
              <a:t>=0.0.0.0:7474</a:t>
            </a:r>
            <a:endParaRPr lang="en-US" sz="1500" b="1" dirty="0" smtClean="0">
              <a:latin typeface="Courier" pitchFamily="49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File locations depend on the operating system, as described here: </a:t>
            </a:r>
            <a:r>
              <a:rPr lang="en-US" sz="2000" dirty="0" smtClean="0">
                <a:latin typeface="Helvetica" pitchFamily="34" charset="0"/>
                <a:hlinkClick r:id="rId2"/>
              </a:rPr>
              <a:t>https://neo4j.com/docs/operations-manual/current/deployment/file-locations/</a:t>
            </a:r>
            <a:endParaRPr lang="en-US" sz="2000" dirty="0" smtClean="0">
              <a:latin typeface="Helvetica" pitchFamily="34" charset="0"/>
            </a:endParaRPr>
          </a:p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US" sz="2000" dirty="0" smtClean="0">
                <a:latin typeface="Helvetica" pitchFamily="34" charset="0"/>
              </a:rPr>
              <a:t>Make sure you start the Neo4j server (e.g., “./bin/neo4j start” </a:t>
            </a:r>
            <a:r>
              <a:rPr lang="en-US" sz="2000" dirty="0">
                <a:latin typeface="Helvetica" pitchFamily="34" charset="0"/>
              </a:rPr>
              <a:t>or </a:t>
            </a:r>
            <a:r>
              <a:rPr lang="en-US" sz="2000" dirty="0" smtClean="0">
                <a:latin typeface="Helvetica" pitchFamily="34" charset="0"/>
              </a:rPr>
              <a:t>“service neo4j </a:t>
            </a:r>
            <a:r>
              <a:rPr lang="en-US" sz="2000" dirty="0">
                <a:latin typeface="Helvetica" pitchFamily="34" charset="0"/>
              </a:rPr>
              <a:t>start” on </a:t>
            </a:r>
            <a:r>
              <a:rPr lang="en-US" sz="2000" dirty="0" smtClean="0">
                <a:latin typeface="Helvetica" pitchFamily="34" charset="0"/>
              </a:rPr>
              <a:t>Linux)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696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Neo4j Browser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Open </a:t>
            </a:r>
            <a:r>
              <a:rPr lang="en-US" sz="2000" dirty="0">
                <a:latin typeface="Helvetica" pitchFamily="34" charset="0"/>
              </a:rPr>
              <a:t>the URL </a:t>
            </a:r>
            <a:r>
              <a:rPr lang="en-US" sz="2000" dirty="0">
                <a:latin typeface="Helvetica" pitchFamily="34" charset="0"/>
                <a:hlinkClick r:id="rId2"/>
              </a:rPr>
              <a:t>http://localhost:7474</a:t>
            </a:r>
            <a:r>
              <a:rPr lang="en-US" sz="2000" dirty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</a:rPr>
              <a:t>(replace “localhost” with your server name, and 7474 with the port name as set in neo4j.conf)</a:t>
            </a:r>
          </a:p>
          <a:p>
            <a:r>
              <a:rPr lang="en-US" sz="2000" dirty="0" smtClean="0">
                <a:latin typeface="Helvetica" pitchFamily="34" charset="0"/>
              </a:rPr>
              <a:t>Enter the username/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password (if not set,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Neo4j browser will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prompt you to select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the username and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password)</a:t>
            </a:r>
          </a:p>
          <a:p>
            <a:r>
              <a:rPr lang="en-US" sz="2000" dirty="0" smtClean="0">
                <a:latin typeface="Helvetica" pitchFamily="34" charset="0"/>
              </a:rPr>
              <a:t>Start working with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Neo4j by entering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Cypher queries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and observing their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results</a:t>
            </a:r>
          </a:p>
          <a:p>
            <a:r>
              <a:rPr lang="en-US" sz="2000" dirty="0" smtClean="0">
                <a:latin typeface="Helvetica" pitchFamily="34" charset="0"/>
              </a:rPr>
              <a:t>Save frequently used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Queries to Favorites</a:t>
            </a:r>
          </a:p>
          <a:p>
            <a:endParaRPr lang="en-US" sz="2000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11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BROWSER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5220072" cy="31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The Structure of a Cypher Query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latin typeface="Helvetica" pitchFamily="34" charset="0"/>
              </a:rPr>
              <a:t>Nodes are surrounded with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parentheses which </a:t>
            </a:r>
            <a:r>
              <a:rPr lang="en-US" sz="2000" dirty="0">
                <a:latin typeface="Helvetica" pitchFamily="34" charset="0"/>
              </a:rPr>
              <a:t>look like circles, e.g. </a:t>
            </a:r>
            <a:r>
              <a:rPr lang="en-US" sz="2000" dirty="0" smtClean="0">
                <a:latin typeface="Helvetica" pitchFamily="34" charset="0"/>
              </a:rPr>
              <a:t>(a)</a:t>
            </a:r>
          </a:p>
          <a:p>
            <a:r>
              <a:rPr lang="en-US" sz="2000" dirty="0" smtClean="0">
                <a:latin typeface="Helvetica" pitchFamily="34" charset="0"/>
              </a:rPr>
              <a:t>A relationship is basically </a:t>
            </a:r>
            <a:r>
              <a:rPr lang="en-US" sz="2000" dirty="0">
                <a:latin typeface="Helvetica" pitchFamily="34" charset="0"/>
              </a:rPr>
              <a:t>an arrow </a:t>
            </a:r>
            <a:r>
              <a:rPr lang="en-US" sz="2000" dirty="0" smtClean="0">
                <a:latin typeface="Helvetica" pitchFamily="34" charset="0"/>
              </a:rPr>
              <a:t>--&gt;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between two nodes with additional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information placed in square brackets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inside </a:t>
            </a:r>
            <a:r>
              <a:rPr lang="en-US" sz="2000" dirty="0">
                <a:latin typeface="Helvetica" pitchFamily="34" charset="0"/>
              </a:rPr>
              <a:t>of the </a:t>
            </a:r>
            <a:r>
              <a:rPr lang="en-US" sz="2000" dirty="0" smtClean="0">
                <a:latin typeface="Helvetica" pitchFamily="34" charset="0"/>
              </a:rPr>
              <a:t>arrow</a:t>
            </a:r>
          </a:p>
          <a:p>
            <a:r>
              <a:rPr lang="en-US" sz="2000" dirty="0" smtClean="0">
                <a:latin typeface="Helvetica" pitchFamily="34" charset="0"/>
              </a:rPr>
              <a:t>A query is </a:t>
            </a:r>
            <a:r>
              <a:rPr lang="en-US" sz="2000" dirty="0">
                <a:latin typeface="Helvetica" pitchFamily="34" charset="0"/>
              </a:rPr>
              <a:t>comprised of several distinct </a:t>
            </a:r>
            <a:r>
              <a:rPr lang="en-US" sz="2000" dirty="0" smtClean="0">
                <a:latin typeface="Helvetica" pitchFamily="34" charset="0"/>
              </a:rPr>
              <a:t>clauses, like:</a:t>
            </a:r>
          </a:p>
          <a:p>
            <a:pPr lvl="1"/>
            <a:r>
              <a:rPr lang="en-US" sz="2000" dirty="0">
                <a:latin typeface="Helvetica" pitchFamily="34" charset="0"/>
              </a:rPr>
              <a:t>MATCH: The graph pattern to match. This is the most common way to get data from the graph. </a:t>
            </a:r>
          </a:p>
          <a:p>
            <a:pPr lvl="1"/>
            <a:r>
              <a:rPr lang="en-US" sz="2000" dirty="0">
                <a:latin typeface="Helvetica" pitchFamily="34" charset="0"/>
              </a:rPr>
              <a:t>WHERE: Not a clause in its own right, but rather part of MATCH, OPTIONAL MATCH and WITH. Adds constraints to a pattern, or filters the intermediate result passing through WITH. </a:t>
            </a:r>
          </a:p>
          <a:p>
            <a:pPr lvl="1"/>
            <a:r>
              <a:rPr lang="en-US" sz="2000" dirty="0">
                <a:latin typeface="Helvetica" pitchFamily="34" charset="0"/>
              </a:rPr>
              <a:t>RETURN: What to return</a:t>
            </a:r>
            <a:r>
              <a:rPr lang="en-US" sz="2000" dirty="0" smtClean="0">
                <a:latin typeface="Helvetica" pitchFamily="34" charset="0"/>
              </a:rPr>
              <a:t>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12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CYPHER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0" t="3047" r="11522" b="6538"/>
          <a:stretch/>
        </p:blipFill>
        <p:spPr>
          <a:xfrm>
            <a:off x="5724128" y="1393932"/>
            <a:ext cx="3141857" cy="1800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84168" y="6669360"/>
            <a:ext cx="2857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http://www.peikids.org/what-we-do/ourmission/attachment/paint-hands/</a:t>
            </a:r>
            <a:endParaRPr lang="ru-RU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395536" y="6021288"/>
            <a:ext cx="8352928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" pitchFamily="49" charset="0"/>
              </a:rPr>
              <a:t>MATCH (john {name: 'John'})-[:friend]-&gt;()-[:friend]-&gt;(</a:t>
            </a:r>
            <a:r>
              <a:rPr lang="en-US" sz="1200" dirty="0" err="1">
                <a:latin typeface="Courier" pitchFamily="49" charset="0"/>
              </a:rPr>
              <a:t>fof</a:t>
            </a:r>
            <a:r>
              <a:rPr lang="en-US" sz="1200" dirty="0">
                <a:latin typeface="Courier" pitchFamily="49" charset="0"/>
              </a:rPr>
              <a:t>) RETURN john.name, </a:t>
            </a:r>
            <a:r>
              <a:rPr lang="en-US" sz="1200" dirty="0" smtClean="0">
                <a:latin typeface="Courier" pitchFamily="49" charset="0"/>
              </a:rPr>
              <a:t>fof.name</a:t>
            </a:r>
            <a:endParaRPr lang="en-US" sz="1200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5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Writing Cypher Queries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Node labels, relationship types and property names are </a:t>
            </a:r>
            <a:r>
              <a:rPr lang="en-US" sz="2000" b="1" dirty="0" smtClean="0">
                <a:latin typeface="Helvetica" pitchFamily="34" charset="0"/>
              </a:rPr>
              <a:t>case-sensitive</a:t>
            </a:r>
            <a:r>
              <a:rPr lang="en-US" sz="2000" dirty="0" smtClean="0">
                <a:latin typeface="Helvetica" pitchFamily="34" charset="0"/>
              </a:rPr>
              <a:t> in Cypher</a:t>
            </a:r>
          </a:p>
          <a:p>
            <a:r>
              <a:rPr lang="en-US" sz="2000" b="1" dirty="0" smtClean="0">
                <a:latin typeface="Helvetica" pitchFamily="34" charset="0"/>
              </a:rPr>
              <a:t>CREATE</a:t>
            </a:r>
            <a:r>
              <a:rPr lang="en-US" sz="2000" dirty="0" smtClean="0">
                <a:latin typeface="Helvetica" pitchFamily="34" charset="0"/>
              </a:rPr>
              <a:t> creates nodes with labels and properties or more complex structures</a:t>
            </a:r>
          </a:p>
          <a:p>
            <a:r>
              <a:rPr lang="en-US" sz="2000" b="1" dirty="0" smtClean="0">
                <a:latin typeface="Helvetica" pitchFamily="34" charset="0"/>
              </a:rPr>
              <a:t>MERGE</a:t>
            </a:r>
            <a:r>
              <a:rPr lang="en-US" sz="2000" dirty="0" smtClean="0">
                <a:latin typeface="Helvetica" pitchFamily="34" charset="0"/>
              </a:rPr>
              <a:t> matches existing or creates new nodes and patterns. This is especially useful together with uniqueness constraints.</a:t>
            </a:r>
          </a:p>
          <a:p>
            <a:r>
              <a:rPr lang="en-US" sz="2000" b="1" dirty="0" smtClean="0">
                <a:latin typeface="Helvetica" pitchFamily="34" charset="0"/>
              </a:rPr>
              <a:t>DELETE</a:t>
            </a:r>
            <a:r>
              <a:rPr lang="en-US" sz="2000" dirty="0" smtClean="0">
                <a:latin typeface="Helvetica" pitchFamily="34" charset="0"/>
              </a:rPr>
              <a:t> deletes nodes, relationships, or paths. Nodes can only be deleted when they have no other relationships still existing</a:t>
            </a:r>
          </a:p>
          <a:p>
            <a:r>
              <a:rPr lang="en-US" sz="2000" b="1" dirty="0" smtClean="0">
                <a:latin typeface="Helvetica" pitchFamily="34" charset="0"/>
              </a:rPr>
              <a:t>DETACH DELETE</a:t>
            </a:r>
            <a:r>
              <a:rPr lang="en-US" sz="2000" dirty="0" smtClean="0">
                <a:latin typeface="Helvetica" pitchFamily="34" charset="0"/>
              </a:rPr>
              <a:t> deletes nodes and all their relationships </a:t>
            </a:r>
          </a:p>
          <a:p>
            <a:r>
              <a:rPr lang="en-US" sz="2000" b="1" dirty="0" smtClean="0">
                <a:latin typeface="Helvetica" pitchFamily="34" charset="0"/>
              </a:rPr>
              <a:t>SET</a:t>
            </a:r>
            <a:r>
              <a:rPr lang="en-US" sz="2000" dirty="0" smtClean="0">
                <a:latin typeface="Helvetica" pitchFamily="34" charset="0"/>
              </a:rPr>
              <a:t> sets values to properties and add labels on nodes</a:t>
            </a:r>
          </a:p>
          <a:p>
            <a:r>
              <a:rPr lang="en-US" sz="2000" b="1" dirty="0" smtClean="0">
                <a:latin typeface="Helvetica" pitchFamily="34" charset="0"/>
              </a:rPr>
              <a:t>REMOVE</a:t>
            </a:r>
            <a:r>
              <a:rPr lang="en-US" sz="2000" dirty="0" smtClean="0">
                <a:latin typeface="Helvetica" pitchFamily="34" charset="0"/>
              </a:rPr>
              <a:t> removes properties and labels on nodes</a:t>
            </a:r>
          </a:p>
          <a:p>
            <a:r>
              <a:rPr lang="en-US" sz="2000" b="1" dirty="0">
                <a:latin typeface="Helvetica" pitchFamily="34" charset="0"/>
              </a:rPr>
              <a:t>ORDER BY</a:t>
            </a:r>
            <a:r>
              <a:rPr lang="en-US" sz="2000" dirty="0">
                <a:latin typeface="Helvetica" pitchFamily="34" charset="0"/>
              </a:rPr>
              <a:t> is a sub-clause </a:t>
            </a:r>
            <a:r>
              <a:rPr lang="en-US" sz="2000" dirty="0" smtClean="0">
                <a:latin typeface="Helvetica" pitchFamily="34" charset="0"/>
              </a:rPr>
              <a:t>that specifies </a:t>
            </a:r>
            <a:r>
              <a:rPr lang="en-US" sz="2000" dirty="0">
                <a:latin typeface="Helvetica" pitchFamily="34" charset="0"/>
              </a:rPr>
              <a:t>that the output should be sorted and </a:t>
            </a:r>
            <a:r>
              <a:rPr lang="en-US" sz="2000" dirty="0" smtClean="0">
                <a:latin typeface="Helvetica" pitchFamily="34" charset="0"/>
              </a:rPr>
              <a:t>how</a:t>
            </a:r>
            <a:endParaRPr lang="en-US" sz="2000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13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CYPHER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84168" y="6669360"/>
            <a:ext cx="2857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http://www.peikids.org/what-we-do/ourmission/attachment/paint-hands/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32405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Importing and Exporting Data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Loading data from CSV is the most straightforward way of importing data into Neo4j</a:t>
            </a:r>
          </a:p>
          <a:p>
            <a:r>
              <a:rPr lang="en-US" sz="2000" dirty="0" smtClean="0">
                <a:latin typeface="Helvetica" pitchFamily="34" charset="0"/>
              </a:rPr>
              <a:t>For fast batch import of huge datasets, use the neo4j-import tool</a:t>
            </a:r>
          </a:p>
          <a:p>
            <a:r>
              <a:rPr lang="en-US" sz="2000" dirty="0" smtClean="0">
                <a:latin typeface="Helvetica" pitchFamily="34" charset="0"/>
              </a:rPr>
              <a:t>Lots of other tools for different data formats and database sizes</a:t>
            </a:r>
          </a:p>
          <a:p>
            <a:r>
              <a:rPr lang="en-US" sz="2000" dirty="0" smtClean="0">
                <a:latin typeface="Helvetica" pitchFamily="34" charset="0"/>
              </a:rPr>
              <a:t>More on importing data at </a:t>
            </a:r>
            <a:r>
              <a:rPr lang="en-US" sz="2000" dirty="0" smtClean="0">
                <a:latin typeface="Helvetica" pitchFamily="34" charset="0"/>
                <a:hlinkClick r:id="rId2"/>
              </a:rPr>
              <a:t>https://neo4j.com/developer/guide-importing-data-and-etl/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Export data using Neo4j browser </a:t>
            </a:r>
            <a:r>
              <a:rPr lang="en-US" sz="2000" dirty="0">
                <a:latin typeface="Helvetica" pitchFamily="34" charset="0"/>
              </a:rPr>
              <a:t>or neo4j-shell-tools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14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IMPORT AND EXPORT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Loading Data from CSV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000" dirty="0" smtClean="0">
                <a:latin typeface="Helvetica" pitchFamily="34" charset="0"/>
              </a:rPr>
              <a:t>Understand your graph model</a:t>
            </a: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>
                <a:latin typeface="Helvetica" pitchFamily="34" charset="0"/>
              </a:rPr>
              <a:t>CSV </a:t>
            </a:r>
            <a:r>
              <a:rPr lang="en-US" sz="2000" dirty="0" smtClean="0">
                <a:latin typeface="Helvetica" pitchFamily="34" charset="0"/>
              </a:rPr>
              <a:t>files</a:t>
            </a:r>
          </a:p>
          <a:p>
            <a:pPr lvl="1"/>
            <a:r>
              <a:rPr lang="en-US" sz="1600" dirty="0">
                <a:latin typeface="Helvetica" pitchFamily="34" charset="0"/>
              </a:rPr>
              <a:t>people.csv</a:t>
            </a:r>
            <a:br>
              <a:rPr lang="en-US" sz="1600" dirty="0">
                <a:latin typeface="Helvetica" pitchFamily="34" charset="0"/>
              </a:rPr>
            </a:br>
            <a:r>
              <a:rPr lang="en-US" sz="1600" dirty="0">
                <a:latin typeface="Courier" pitchFamily="49" charset="0"/>
              </a:rPr>
              <a:t>1,"John" 10,"Jane" 234,"Fred" 4893,"Mark" 234943,"Anne"</a:t>
            </a:r>
            <a:endParaRPr lang="en-US" sz="1600" dirty="0" smtClean="0">
              <a:latin typeface="Courier" pitchFamily="49" charset="0"/>
            </a:endParaRPr>
          </a:p>
          <a:p>
            <a:pPr lvl="1"/>
            <a:r>
              <a:rPr lang="en-US" sz="1600" dirty="0">
                <a:latin typeface="Helvetica" pitchFamily="34" charset="0"/>
              </a:rPr>
              <a:t>friendships.csv</a:t>
            </a:r>
            <a:br>
              <a:rPr lang="en-US" sz="1600" dirty="0">
                <a:latin typeface="Helvetica" pitchFamily="34" charset="0"/>
              </a:rPr>
            </a:br>
            <a:r>
              <a:rPr lang="en-US" sz="1600" dirty="0">
                <a:latin typeface="Courier" pitchFamily="49" charset="0"/>
              </a:rPr>
              <a:t>1,234 10,4893 234,1 4893,234943 234943,234 </a:t>
            </a:r>
            <a:r>
              <a:rPr lang="en-US" sz="1600" dirty="0" smtClean="0">
                <a:latin typeface="Courier" pitchFamily="49" charset="0"/>
              </a:rPr>
              <a:t>234943,1</a:t>
            </a:r>
            <a:endParaRPr lang="en-US" sz="1600" dirty="0">
              <a:latin typeface="Courier" pitchFamily="49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Run the following Cypher queries:</a:t>
            </a:r>
          </a:p>
          <a:p>
            <a:pPr lvl="1"/>
            <a:r>
              <a:rPr lang="en-US" sz="1600" dirty="0">
                <a:latin typeface="Courier" pitchFamily="49" charset="0"/>
              </a:rPr>
              <a:t>CREATE CONSTRAINT ON (</a:t>
            </a:r>
            <a:r>
              <a:rPr lang="en-US" sz="1600" dirty="0" err="1">
                <a:latin typeface="Courier" pitchFamily="49" charset="0"/>
              </a:rPr>
              <a:t>p:Person</a:t>
            </a:r>
            <a:r>
              <a:rPr lang="en-US" sz="1600" dirty="0">
                <a:latin typeface="Courier" pitchFamily="49" charset="0"/>
              </a:rPr>
              <a:t>) ASSERT </a:t>
            </a:r>
            <a:r>
              <a:rPr lang="en-US" sz="1600" dirty="0" err="1">
                <a:latin typeface="Courier" pitchFamily="49" charset="0"/>
              </a:rPr>
              <a:t>p.userId</a:t>
            </a:r>
            <a:r>
              <a:rPr lang="en-US" sz="1600" dirty="0">
                <a:latin typeface="Courier" pitchFamily="49" charset="0"/>
              </a:rPr>
              <a:t> IS UNIQUE</a:t>
            </a:r>
            <a:r>
              <a:rPr lang="en-US" sz="1600" dirty="0" smtClean="0">
                <a:latin typeface="Courier" pitchFamily="49" charset="0"/>
              </a:rPr>
              <a:t>;</a:t>
            </a:r>
          </a:p>
          <a:p>
            <a:pPr lvl="1"/>
            <a:r>
              <a:rPr lang="en-US" sz="1600" dirty="0">
                <a:latin typeface="Courier" pitchFamily="49" charset="0"/>
              </a:rPr>
              <a:t>LOAD CSV </a:t>
            </a:r>
            <a:r>
              <a:rPr lang="en-US" sz="1600" dirty="0" smtClean="0">
                <a:latin typeface="Courier" pitchFamily="49" charset="0"/>
              </a:rPr>
              <a:t>FROM </a:t>
            </a:r>
            <a:r>
              <a:rPr lang="en-US" sz="1600" dirty="0">
                <a:latin typeface="Courier" pitchFamily="49" charset="0"/>
              </a:rPr>
              <a:t>"file</a:t>
            </a:r>
            <a:r>
              <a:rPr lang="en-US" sz="1600" dirty="0" smtClean="0">
                <a:latin typeface="Courier" pitchFamily="49" charset="0"/>
              </a:rPr>
              <a:t>:///people.csv</a:t>
            </a:r>
            <a:r>
              <a:rPr lang="en-US" sz="1600" dirty="0">
                <a:latin typeface="Courier" pitchFamily="49" charset="0"/>
              </a:rPr>
              <a:t>" AS </a:t>
            </a:r>
            <a:r>
              <a:rPr lang="en-US" sz="1600" dirty="0" err="1" smtClean="0">
                <a:latin typeface="Courier" pitchFamily="49" charset="0"/>
              </a:rPr>
              <a:t>csvLine</a:t>
            </a:r>
            <a:r>
              <a:rPr lang="en-US" sz="1600" dirty="0" smtClean="0">
                <a:latin typeface="Courier" pitchFamily="49" charset="0"/>
              </a:rPr>
              <a:t/>
            </a:r>
            <a:br>
              <a:rPr lang="en-US" sz="1600" dirty="0" smtClean="0">
                <a:latin typeface="Courier" pitchFamily="49" charset="0"/>
              </a:rPr>
            </a:br>
            <a:r>
              <a:rPr lang="en-US" sz="1600" dirty="0" smtClean="0">
                <a:latin typeface="Courier" pitchFamily="49" charset="0"/>
              </a:rPr>
              <a:t>MERGE (</a:t>
            </a:r>
            <a:r>
              <a:rPr lang="en-US" sz="1600" dirty="0" err="1" smtClean="0">
                <a:latin typeface="Courier" pitchFamily="49" charset="0"/>
              </a:rPr>
              <a:t>p:Person</a:t>
            </a:r>
            <a:r>
              <a:rPr lang="en-US" sz="1600" dirty="0" smtClean="0">
                <a:latin typeface="Courier" pitchFamily="49" charset="0"/>
              </a:rPr>
              <a:t> {</a:t>
            </a:r>
            <a:r>
              <a:rPr lang="fr-FR" sz="1600" dirty="0" err="1">
                <a:latin typeface="Courier" pitchFamily="49" charset="0"/>
              </a:rPr>
              <a:t>userId</a:t>
            </a:r>
            <a:r>
              <a:rPr lang="en-US" sz="1600" dirty="0" smtClean="0">
                <a:latin typeface="Courier" pitchFamily="49" charset="0"/>
              </a:rPr>
              <a:t>: </a:t>
            </a:r>
            <a:r>
              <a:rPr lang="en-US" sz="1600" dirty="0" err="1" smtClean="0">
                <a:latin typeface="Courier" pitchFamily="49" charset="0"/>
              </a:rPr>
              <a:t>toInteger</a:t>
            </a:r>
            <a:r>
              <a:rPr lang="en-US" sz="1600" dirty="0" smtClean="0">
                <a:latin typeface="Courier" pitchFamily="49" charset="0"/>
              </a:rPr>
              <a:t>(</a:t>
            </a:r>
            <a:r>
              <a:rPr lang="en-US" sz="1600" dirty="0" err="1" smtClean="0">
                <a:latin typeface="Courier" pitchFamily="49" charset="0"/>
              </a:rPr>
              <a:t>csvLine</a:t>
            </a:r>
            <a:r>
              <a:rPr lang="en-US" sz="1600" dirty="0" smtClean="0">
                <a:latin typeface="Courier" pitchFamily="49" charset="0"/>
              </a:rPr>
              <a:t>[0]), name</a:t>
            </a:r>
            <a:r>
              <a:rPr lang="en-US" sz="1600" dirty="0">
                <a:latin typeface="Courier" pitchFamily="49" charset="0"/>
              </a:rPr>
              <a:t>: </a:t>
            </a:r>
            <a:r>
              <a:rPr lang="en-US" sz="1600" dirty="0" err="1" smtClean="0">
                <a:latin typeface="Courier" pitchFamily="49" charset="0"/>
              </a:rPr>
              <a:t>csvLine</a:t>
            </a:r>
            <a:r>
              <a:rPr lang="en-US" sz="1600" dirty="0" smtClean="0">
                <a:latin typeface="Courier" pitchFamily="49" charset="0"/>
              </a:rPr>
              <a:t>[1]});</a:t>
            </a:r>
          </a:p>
          <a:p>
            <a:pPr lvl="1"/>
            <a:r>
              <a:rPr lang="en-US" sz="1600" dirty="0">
                <a:latin typeface="Courier" pitchFamily="49" charset="0"/>
              </a:rPr>
              <a:t>USING PERIODIC COMMIT LOAD CSV </a:t>
            </a:r>
            <a:r>
              <a:rPr lang="en-US" sz="1600" dirty="0" smtClean="0">
                <a:latin typeface="Courier" pitchFamily="49" charset="0"/>
              </a:rPr>
              <a:t>FROM</a:t>
            </a:r>
            <a:r>
              <a:rPr lang="en-US" sz="1600" dirty="0">
                <a:latin typeface="Courier" pitchFamily="49" charset="0"/>
              </a:rPr>
              <a:t> "file</a:t>
            </a:r>
            <a:r>
              <a:rPr lang="en-US" sz="1600" dirty="0" smtClean="0">
                <a:latin typeface="Courier" pitchFamily="49" charset="0"/>
              </a:rPr>
              <a:t>:///friendships.csv </a:t>
            </a:r>
            <a:r>
              <a:rPr lang="en-US" sz="1600" dirty="0">
                <a:latin typeface="Courier" pitchFamily="49" charset="0"/>
              </a:rPr>
              <a:t>" AS </a:t>
            </a:r>
            <a:r>
              <a:rPr lang="en-US" sz="1600" dirty="0" err="1" smtClean="0">
                <a:latin typeface="Courier" pitchFamily="49" charset="0"/>
              </a:rPr>
              <a:t>csvLine</a:t>
            </a:r>
            <a:r>
              <a:rPr lang="en-US" sz="1600" dirty="0" smtClean="0">
                <a:latin typeface="Courier" pitchFamily="49" charset="0"/>
              </a:rPr>
              <a:t> </a:t>
            </a:r>
            <a:r>
              <a:rPr lang="fr-FR" sz="1600" dirty="0">
                <a:latin typeface="Courier" pitchFamily="49" charset="0"/>
              </a:rPr>
              <a:t>MATCH (p1:Person {</a:t>
            </a:r>
            <a:r>
              <a:rPr lang="fr-FR" sz="1600" dirty="0" err="1">
                <a:latin typeface="Courier" pitchFamily="49" charset="0"/>
              </a:rPr>
              <a:t>userId</a:t>
            </a:r>
            <a:r>
              <a:rPr lang="fr-FR" sz="1600" dirty="0">
                <a:latin typeface="Courier" pitchFamily="49" charset="0"/>
              </a:rPr>
              <a:t>: </a:t>
            </a:r>
            <a:r>
              <a:rPr lang="fr-FR" sz="1600" dirty="0" err="1" smtClean="0">
                <a:latin typeface="Courier" pitchFamily="49" charset="0"/>
              </a:rPr>
              <a:t>toInteger</a:t>
            </a:r>
            <a:r>
              <a:rPr lang="fr-FR" sz="1600" dirty="0" smtClean="0">
                <a:latin typeface="Courier" pitchFamily="49" charset="0"/>
              </a:rPr>
              <a:t>(</a:t>
            </a:r>
            <a:r>
              <a:rPr lang="en-US" sz="1600" dirty="0" err="1">
                <a:latin typeface="Courier" pitchFamily="49" charset="0"/>
              </a:rPr>
              <a:t>csvLine</a:t>
            </a:r>
            <a:r>
              <a:rPr lang="en-US" sz="1600" dirty="0">
                <a:latin typeface="Courier" pitchFamily="49" charset="0"/>
              </a:rPr>
              <a:t> </a:t>
            </a:r>
            <a:r>
              <a:rPr lang="fr-FR" sz="1600" dirty="0" smtClean="0">
                <a:latin typeface="Courier" pitchFamily="49" charset="0"/>
              </a:rPr>
              <a:t>[</a:t>
            </a:r>
            <a:r>
              <a:rPr lang="fr-FR" sz="1600" dirty="0">
                <a:latin typeface="Courier" pitchFamily="49" charset="0"/>
              </a:rPr>
              <a:t>0])}), (p2:Person {</a:t>
            </a:r>
            <a:r>
              <a:rPr lang="fr-FR" sz="1600" dirty="0" err="1">
                <a:latin typeface="Courier" pitchFamily="49" charset="0"/>
              </a:rPr>
              <a:t>userId</a:t>
            </a:r>
            <a:r>
              <a:rPr lang="fr-FR" sz="1600" dirty="0">
                <a:latin typeface="Courier" pitchFamily="49" charset="0"/>
              </a:rPr>
              <a:t>: </a:t>
            </a:r>
            <a:r>
              <a:rPr lang="fr-FR" sz="1600" dirty="0" err="1" smtClean="0">
                <a:latin typeface="Courier" pitchFamily="49" charset="0"/>
              </a:rPr>
              <a:t>toInteger</a:t>
            </a:r>
            <a:r>
              <a:rPr lang="fr-FR" sz="1600" dirty="0" smtClean="0">
                <a:latin typeface="Courier" pitchFamily="49" charset="0"/>
              </a:rPr>
              <a:t>(</a:t>
            </a:r>
            <a:r>
              <a:rPr lang="en-US" sz="1600" dirty="0" err="1">
                <a:latin typeface="Courier" pitchFamily="49" charset="0"/>
              </a:rPr>
              <a:t>csvLine</a:t>
            </a:r>
            <a:r>
              <a:rPr lang="en-US" sz="1600" dirty="0">
                <a:latin typeface="Courier" pitchFamily="49" charset="0"/>
              </a:rPr>
              <a:t> </a:t>
            </a:r>
            <a:r>
              <a:rPr lang="fr-FR" sz="1600" dirty="0" smtClean="0">
                <a:latin typeface="Courier" pitchFamily="49" charset="0"/>
              </a:rPr>
              <a:t>[</a:t>
            </a:r>
            <a:r>
              <a:rPr lang="fr-FR" sz="1600" dirty="0">
                <a:latin typeface="Courier" pitchFamily="49" charset="0"/>
              </a:rPr>
              <a:t>1</a:t>
            </a:r>
            <a:r>
              <a:rPr lang="fr-FR" sz="1600" dirty="0" smtClean="0">
                <a:latin typeface="Courier" pitchFamily="49" charset="0"/>
              </a:rPr>
              <a:t>])})</a:t>
            </a:r>
            <a:br>
              <a:rPr lang="fr-FR" sz="1600" dirty="0" smtClean="0">
                <a:latin typeface="Courier" pitchFamily="49" charset="0"/>
              </a:rPr>
            </a:br>
            <a:r>
              <a:rPr lang="fr-FR" sz="1600" dirty="0" smtClean="0">
                <a:latin typeface="Courier" pitchFamily="49" charset="0"/>
              </a:rPr>
              <a:t>CREATE </a:t>
            </a:r>
            <a:r>
              <a:rPr lang="fr-FR" sz="1600" dirty="0">
                <a:latin typeface="Courier" pitchFamily="49" charset="0"/>
              </a:rPr>
              <a:t>(p1)-[:KNOWS]-&gt;(p2</a:t>
            </a:r>
            <a:r>
              <a:rPr lang="fr-FR" sz="1600" dirty="0" smtClean="0">
                <a:latin typeface="Courier" pitchFamily="49" charset="0"/>
              </a:rPr>
              <a:t>);</a:t>
            </a:r>
          </a:p>
          <a:p>
            <a:pPr lvl="1"/>
            <a:r>
              <a:rPr lang="fr-FR" sz="1600" dirty="0">
                <a:latin typeface="Courier" pitchFamily="49" charset="0"/>
              </a:rPr>
              <a:t>CREATE INDEX ON :Person(</a:t>
            </a:r>
            <a:r>
              <a:rPr lang="fr-FR" sz="1600" dirty="0" err="1">
                <a:latin typeface="Courier" pitchFamily="49" charset="0"/>
              </a:rPr>
              <a:t>name</a:t>
            </a:r>
            <a:r>
              <a:rPr lang="fr-FR" sz="1600" dirty="0" smtClean="0">
                <a:latin typeface="Courier" pitchFamily="49" charset="0"/>
              </a:rPr>
              <a:t>);</a:t>
            </a:r>
          </a:p>
          <a:p>
            <a:r>
              <a:rPr lang="en-US" sz="2000" dirty="0" smtClean="0">
                <a:latin typeface="Helvetica" pitchFamily="34" charset="0"/>
              </a:rPr>
              <a:t>Check the results</a:t>
            </a:r>
            <a:r>
              <a:rPr lang="fr-FR" sz="2000" dirty="0" smtClean="0">
                <a:latin typeface="Helvetica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49" charset="0"/>
              </a:rPr>
              <a:t>MATCH (:Person {</a:t>
            </a:r>
            <a:r>
              <a:rPr lang="en-US" sz="1600" dirty="0" err="1">
                <a:latin typeface="Courier" pitchFamily="49" charset="0"/>
              </a:rPr>
              <a:t>name:"Anne</a:t>
            </a:r>
            <a:r>
              <a:rPr lang="en-US" sz="1600" dirty="0">
                <a:latin typeface="Courier" pitchFamily="49" charset="0"/>
              </a:rPr>
              <a:t>"})-[:KNOWS*2..2]-(p2) RETURN p2.name, count(*) as </a:t>
            </a:r>
            <a:r>
              <a:rPr lang="en-US" sz="1600" dirty="0" err="1">
                <a:latin typeface="Courier" pitchFamily="49" charset="0"/>
              </a:rPr>
              <a:t>freq</a:t>
            </a:r>
            <a:r>
              <a:rPr lang="en-US" sz="1600" dirty="0">
                <a:latin typeface="Courier" pitchFamily="49" charset="0"/>
              </a:rPr>
              <a:t> ORDER BY </a:t>
            </a:r>
            <a:r>
              <a:rPr lang="en-US" sz="1600" dirty="0" err="1">
                <a:latin typeface="Courier" pitchFamily="49" charset="0"/>
              </a:rPr>
              <a:t>freq</a:t>
            </a:r>
            <a:r>
              <a:rPr lang="en-US" sz="1600" dirty="0">
                <a:latin typeface="Courier" pitchFamily="49" charset="0"/>
              </a:rPr>
              <a:t> DESC;</a:t>
            </a:r>
            <a:endParaRPr lang="en-US" sz="1600" dirty="0" smtClean="0">
              <a:latin typeface="Courier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15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CSV IMPORT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998712"/>
            <a:ext cx="907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urier" pitchFamily="49" charset="0"/>
              </a:rPr>
              <a:t>(p1:Person {</a:t>
            </a:r>
            <a:r>
              <a:rPr lang="fr-FR" sz="1400" dirty="0" smtClean="0">
                <a:latin typeface="Courier" pitchFamily="49" charset="0"/>
              </a:rPr>
              <a:t>userId:10,name</a:t>
            </a:r>
            <a:r>
              <a:rPr lang="fr-FR" sz="1400" dirty="0">
                <a:latin typeface="Courier" pitchFamily="49" charset="0"/>
              </a:rPr>
              <a:t>:"Anne"})-[:KNOWS]-&gt;(p2:Person {userId:123,name:"John"})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764704"/>
            <a:ext cx="2485966" cy="1283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84168" y="6669360"/>
            <a:ext cx="28575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/>
              <a:t>https://dzone.com/articles/how-neo4j-data-import-minimal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4633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Loading Data from a Spreadsheet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Lay out your data in a spreadsheet</a:t>
            </a:r>
          </a:p>
          <a:p>
            <a:endParaRPr lang="en-US" sz="2000" dirty="0" smtClean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Use formulas to generate the required Cypher statements</a:t>
            </a:r>
          </a:p>
          <a:p>
            <a:endParaRPr lang="en-US" sz="2000" dirty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endParaRPr lang="en-US" sz="2000" dirty="0">
              <a:latin typeface="Helvetica" pitchFamily="34" charset="0"/>
            </a:endParaRPr>
          </a:p>
          <a:p>
            <a:endParaRPr lang="en-US" sz="2000" dirty="0" smtClean="0">
              <a:latin typeface="Helvetica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2000" dirty="0" smtClean="0">
                <a:latin typeface="Helvetica" pitchFamily="34" charset="0"/>
              </a:rPr>
              <a:t>Collect Cypher queries and </a:t>
            </a:r>
            <a:r>
              <a:rPr lang="en-US" sz="2000" dirty="0">
                <a:latin typeface="Helvetica" pitchFamily="34" charset="0"/>
              </a:rPr>
              <a:t>r</a:t>
            </a:r>
            <a:r>
              <a:rPr lang="en-US" sz="2000" dirty="0" smtClean="0">
                <a:latin typeface="Helvetica" pitchFamily="34" charset="0"/>
              </a:rPr>
              <a:t>un them</a:t>
            </a:r>
          </a:p>
          <a:p>
            <a:r>
              <a:rPr lang="en-US" sz="2000" dirty="0" smtClean="0">
                <a:latin typeface="Helvetica" pitchFamily="34" charset="0"/>
              </a:rPr>
              <a:t>Check the results</a:t>
            </a:r>
            <a:r>
              <a:rPr lang="fr-FR" sz="2000" dirty="0" smtClean="0">
                <a:latin typeface="Helvetica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49" charset="0"/>
              </a:rPr>
              <a:t>MATCH (p1:Person)-[:ATTENDS]-(</a:t>
            </a:r>
            <a:r>
              <a:rPr lang="en-US" sz="1600" dirty="0" err="1">
                <a:latin typeface="Courier" pitchFamily="49" charset="0"/>
              </a:rPr>
              <a:t>e:Event</a:t>
            </a:r>
            <a:r>
              <a:rPr lang="en-US" sz="1600" dirty="0">
                <a:latin typeface="Courier" pitchFamily="49" charset="0"/>
              </a:rPr>
              <a:t>{</a:t>
            </a:r>
            <a:r>
              <a:rPr lang="en-US" sz="1600" dirty="0" err="1">
                <a:latin typeface="Courier" pitchFamily="49" charset="0"/>
              </a:rPr>
              <a:t>name:"Meetup</a:t>
            </a:r>
            <a:r>
              <a:rPr lang="en-US" sz="1600" dirty="0">
                <a:latin typeface="Courier" pitchFamily="49" charset="0"/>
              </a:rPr>
              <a:t> Malmö"})-[:ATTENDS]-(p2:Person) WHERE (p1)-[:FRIENDS_WITH]-(p2) RETURN p1, p2, e;</a:t>
            </a:r>
            <a:endParaRPr lang="en-US" sz="1600" dirty="0" smtClean="0">
              <a:latin typeface="Courier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16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SPREADSHEET IMPORT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6669360"/>
            <a:ext cx="54497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Helvetica" pitchFamily="34" charset="0"/>
              </a:rPr>
              <a:t>Based on a blog post by Rik Van </a:t>
            </a:r>
            <a:r>
              <a:rPr lang="en-US" sz="800" dirty="0" err="1">
                <a:latin typeface="Helvetica" pitchFamily="34" charset="0"/>
              </a:rPr>
              <a:t>Bruggen</a:t>
            </a:r>
            <a:r>
              <a:rPr lang="en-US" sz="800" dirty="0">
                <a:latin typeface="Helvetica" pitchFamily="34" charset="0"/>
              </a:rPr>
              <a:t> (https://neo4j.com/blog/importing-data-into-neo4j-the-spreadsheet-way/)</a:t>
            </a:r>
            <a:endParaRPr lang="ru-RU" sz="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658" y="1403647"/>
            <a:ext cx="2088232" cy="1314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316416" cy="15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Loading Data from a </a:t>
            </a:r>
            <a:r>
              <a:rPr lang="en-US" sz="3200" dirty="0" err="1" smtClean="0">
                <a:latin typeface="Helvetica" pitchFamily="34" charset="0"/>
              </a:rPr>
              <a:t>GraphML</a:t>
            </a:r>
            <a:r>
              <a:rPr lang="en-US" sz="3200" dirty="0" smtClean="0">
                <a:latin typeface="Helvetica" pitchFamily="34" charset="0"/>
              </a:rPr>
              <a:t> file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Use </a:t>
            </a:r>
            <a:r>
              <a:rPr lang="fr-FR" sz="2000" b="1" dirty="0" smtClean="0">
                <a:latin typeface="Helvetica" pitchFamily="34" charset="0"/>
              </a:rPr>
              <a:t>neo4j-shell-tools </a:t>
            </a:r>
            <a:r>
              <a:rPr lang="en-US" sz="2000" dirty="0" smtClean="0">
                <a:latin typeface="Helvetica" pitchFamily="34" charset="0"/>
              </a:rPr>
              <a:t>from </a:t>
            </a:r>
            <a:r>
              <a:rPr lang="en-US" sz="2000" dirty="0" smtClean="0">
                <a:latin typeface="Helvetica" pitchFamily="34" charset="0"/>
                <a:hlinkClick r:id="rId3"/>
              </a:rPr>
              <a:t>https://github.com/jexp/neo4j-shell-tools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>
                <a:latin typeface="Helvetica" pitchFamily="34" charset="0"/>
              </a:rPr>
              <a:t>Populate </a:t>
            </a:r>
            <a:r>
              <a:rPr lang="en-US" sz="2000" dirty="0" smtClean="0">
                <a:latin typeface="Helvetica" pitchFamily="34" charset="0"/>
              </a:rPr>
              <a:t>the database </a:t>
            </a:r>
            <a:r>
              <a:rPr lang="en-US" sz="2000" dirty="0">
                <a:latin typeface="Helvetica" pitchFamily="34" charset="0"/>
              </a:rPr>
              <a:t>from </a:t>
            </a:r>
            <a:r>
              <a:rPr lang="en-US" sz="2000" dirty="0" smtClean="0">
                <a:latin typeface="Helvetica" pitchFamily="34" charset="0"/>
              </a:rPr>
              <a:t>a </a:t>
            </a:r>
            <a:r>
              <a:rPr lang="en-US" sz="2000" dirty="0" err="1" smtClean="0">
                <a:latin typeface="Helvetica" pitchFamily="34" charset="0"/>
              </a:rPr>
              <a:t>GraphML</a:t>
            </a:r>
            <a:r>
              <a:rPr lang="en-US" sz="2000" dirty="0" smtClean="0">
                <a:latin typeface="Helvetica" pitchFamily="34" charset="0"/>
              </a:rPr>
              <a:t> file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49" charset="0"/>
              </a:rPr>
              <a:t>import-</a:t>
            </a:r>
            <a:r>
              <a:rPr lang="en-US" sz="1600" dirty="0" err="1">
                <a:latin typeface="Courier" pitchFamily="49" charset="0"/>
              </a:rPr>
              <a:t>graphml</a:t>
            </a:r>
            <a:r>
              <a:rPr lang="en-US" sz="1600" dirty="0">
                <a:latin typeface="Courier" pitchFamily="49" charset="0"/>
              </a:rPr>
              <a:t> -</a:t>
            </a:r>
            <a:r>
              <a:rPr lang="en-US" sz="1600" dirty="0" err="1">
                <a:latin typeface="Courier" pitchFamily="49" charset="0"/>
              </a:rPr>
              <a:t>i</a:t>
            </a:r>
            <a:r>
              <a:rPr lang="en-US" sz="1600" dirty="0">
                <a:latin typeface="Courier" pitchFamily="49" charset="0"/>
              </a:rPr>
              <a:t> /</a:t>
            </a:r>
            <a:r>
              <a:rPr lang="en-US" sz="1600" dirty="0" err="1">
                <a:latin typeface="Courier" pitchFamily="49" charset="0"/>
              </a:rPr>
              <a:t>usr</a:t>
            </a:r>
            <a:r>
              <a:rPr lang="en-US" sz="1600" dirty="0">
                <a:latin typeface="Courier" pitchFamily="49" charset="0"/>
              </a:rPr>
              <a:t>/share/neo4j/import/</a:t>
            </a:r>
            <a:r>
              <a:rPr lang="en-US" sz="1600" dirty="0" err="1">
                <a:latin typeface="Courier" pitchFamily="49" charset="0"/>
              </a:rPr>
              <a:t>airlines.graphml</a:t>
            </a:r>
            <a:r>
              <a:rPr lang="en-US" sz="1600" dirty="0">
                <a:latin typeface="Courier" pitchFamily="49" charset="0"/>
              </a:rPr>
              <a:t> -r HAS_DIRECT_FLIGHTS_TO -b 20000 -c -t</a:t>
            </a:r>
            <a:endParaRPr lang="fr-FR" sz="1600" dirty="0">
              <a:latin typeface="Courier" pitchFamily="49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Check the results</a:t>
            </a:r>
            <a:r>
              <a:rPr lang="fr-FR" sz="2000" dirty="0" smtClean="0">
                <a:latin typeface="Helvetica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 pitchFamily="49" charset="0"/>
              </a:rPr>
              <a:t>MATCH </a:t>
            </a:r>
            <a:r>
              <a:rPr lang="en-US" sz="1600" dirty="0">
                <a:latin typeface="Courier" pitchFamily="49" charset="0"/>
              </a:rPr>
              <a:t>(a)--()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49" charset="0"/>
              </a:rPr>
              <a:t>WITH </a:t>
            </a:r>
            <a:r>
              <a:rPr lang="en-US" sz="1600" dirty="0" err="1">
                <a:latin typeface="Courier" pitchFamily="49" charset="0"/>
              </a:rPr>
              <a:t>a.tooltip</a:t>
            </a:r>
            <a:r>
              <a:rPr lang="en-US" sz="1600" dirty="0">
                <a:latin typeface="Courier" pitchFamily="49" charset="0"/>
              </a:rPr>
              <a:t> as airport, count(*) as flights</a:t>
            </a:r>
          </a:p>
          <a:p>
            <a:pPr marL="457200" lvl="1" indent="0">
              <a:buNone/>
            </a:pPr>
            <a:r>
              <a:rPr lang="en-US" sz="1600" dirty="0">
                <a:latin typeface="Courier" pitchFamily="49" charset="0"/>
              </a:rPr>
              <a:t>RETURN airport, flights ORDER BY flights DESC LIMIT 10</a:t>
            </a:r>
            <a:endParaRPr lang="en-US" sz="1600" dirty="0" smtClean="0">
              <a:latin typeface="Courier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17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GRAPHML IMPORT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Loading Data from an Arbitrary Format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latin typeface="Helvetica" pitchFamily="34" charset="0"/>
              </a:rPr>
              <a:t>Write a simple piece of code to convert your file into a set of two CSV files</a:t>
            </a:r>
          </a:p>
          <a:p>
            <a:r>
              <a:rPr lang="en-US" sz="2000" dirty="0" smtClean="0">
                <a:latin typeface="Helvetica" pitchFamily="34" charset="0"/>
              </a:rPr>
              <a:t>Load </a:t>
            </a:r>
            <a:r>
              <a:rPr lang="en-US" sz="2000" dirty="0">
                <a:latin typeface="Helvetica" pitchFamily="34" charset="0"/>
              </a:rPr>
              <a:t>data from the CSV file into a Neo4j database</a:t>
            </a:r>
          </a:p>
          <a:p>
            <a:pPr lvl="1"/>
            <a:r>
              <a:rPr lang="en-US" sz="1600" dirty="0" smtClean="0">
                <a:latin typeface="Courier" pitchFamily="49" charset="0"/>
              </a:rPr>
              <a:t>CREATE </a:t>
            </a:r>
            <a:r>
              <a:rPr lang="en-US" sz="1600" dirty="0">
                <a:latin typeface="Courier" pitchFamily="49" charset="0"/>
              </a:rPr>
              <a:t>CONSTRAINT ON (</a:t>
            </a:r>
            <a:r>
              <a:rPr lang="en-US" sz="1600" dirty="0" err="1">
                <a:latin typeface="Courier" pitchFamily="49" charset="0"/>
              </a:rPr>
              <a:t>p:Person</a:t>
            </a:r>
            <a:r>
              <a:rPr lang="en-US" sz="1600" dirty="0">
                <a:latin typeface="Courier" pitchFamily="49" charset="0"/>
              </a:rPr>
              <a:t>) ASSERT </a:t>
            </a:r>
            <a:r>
              <a:rPr lang="en-US" sz="1600" dirty="0" err="1">
                <a:latin typeface="Courier" pitchFamily="49" charset="0"/>
              </a:rPr>
              <a:t>p.userId</a:t>
            </a:r>
            <a:r>
              <a:rPr lang="en-US" sz="1600" dirty="0">
                <a:latin typeface="Courier" pitchFamily="49" charset="0"/>
              </a:rPr>
              <a:t> IS UNIQUE; </a:t>
            </a:r>
          </a:p>
          <a:p>
            <a:pPr lvl="1"/>
            <a:r>
              <a:rPr lang="en-US" sz="1600" dirty="0">
                <a:latin typeface="Courier" pitchFamily="49" charset="0"/>
              </a:rPr>
              <a:t>LOAD CSV WITH HEADERS FROM "file:///Wiki-Vote-nodes.csv" AS </a:t>
            </a:r>
            <a:r>
              <a:rPr lang="en-US" sz="1600" dirty="0" err="1">
                <a:latin typeface="Courier" pitchFamily="49" charset="0"/>
              </a:rPr>
              <a:t>csvLine</a:t>
            </a:r>
            <a:r>
              <a:rPr lang="en-US" sz="1600" dirty="0">
                <a:latin typeface="Courier" pitchFamily="49" charset="0"/>
              </a:rPr>
              <a:t> MERGE (</a:t>
            </a:r>
            <a:r>
              <a:rPr lang="en-US" sz="1600" dirty="0" err="1">
                <a:latin typeface="Courier" pitchFamily="49" charset="0"/>
              </a:rPr>
              <a:t>p:Person</a:t>
            </a:r>
            <a:r>
              <a:rPr lang="en-US" sz="1600" dirty="0">
                <a:latin typeface="Courier" pitchFamily="49" charset="0"/>
              </a:rPr>
              <a:t> {</a:t>
            </a:r>
            <a:r>
              <a:rPr lang="en-US" sz="1600" dirty="0" err="1">
                <a:latin typeface="Courier" pitchFamily="49" charset="0"/>
              </a:rPr>
              <a:t>userId</a:t>
            </a:r>
            <a:r>
              <a:rPr lang="en-US" sz="1600" dirty="0">
                <a:latin typeface="Courier" pitchFamily="49" charset="0"/>
              </a:rPr>
              <a:t>: </a:t>
            </a:r>
            <a:r>
              <a:rPr lang="en-US" sz="1600" dirty="0" err="1">
                <a:latin typeface="Courier" pitchFamily="49" charset="0"/>
              </a:rPr>
              <a:t>toInt</a:t>
            </a:r>
            <a:r>
              <a:rPr lang="en-US" sz="1600" dirty="0">
                <a:latin typeface="Courier" pitchFamily="49" charset="0"/>
              </a:rPr>
              <a:t>(</a:t>
            </a:r>
            <a:r>
              <a:rPr lang="en-US" sz="1600" dirty="0" err="1">
                <a:latin typeface="Courier" pitchFamily="49" charset="0"/>
              </a:rPr>
              <a:t>csvLine.NodeID</a:t>
            </a:r>
            <a:r>
              <a:rPr lang="en-US" sz="1600" dirty="0">
                <a:latin typeface="Courier" pitchFamily="49" charset="0"/>
              </a:rPr>
              <a:t>)});</a:t>
            </a:r>
          </a:p>
          <a:p>
            <a:pPr lvl="1"/>
            <a:r>
              <a:rPr lang="en-US" sz="1600" dirty="0">
                <a:latin typeface="Courier" pitchFamily="49" charset="0"/>
              </a:rPr>
              <a:t>USING PERIODIC COMMIT LOAD CSV WITH HEADERS FROM "file:///Wiki-Vote-edges.csv" AS </a:t>
            </a:r>
            <a:r>
              <a:rPr lang="en-US" sz="1600" dirty="0" err="1">
                <a:latin typeface="Courier" pitchFamily="49" charset="0"/>
              </a:rPr>
              <a:t>csvLine</a:t>
            </a:r>
            <a:r>
              <a:rPr lang="en-US" sz="1600" dirty="0">
                <a:latin typeface="Courier" pitchFamily="49" charset="0"/>
              </a:rPr>
              <a:t> MATCH (p1:Person {</a:t>
            </a:r>
            <a:r>
              <a:rPr lang="en-US" sz="1600" dirty="0" err="1">
                <a:latin typeface="Courier" pitchFamily="49" charset="0"/>
              </a:rPr>
              <a:t>userId</a:t>
            </a:r>
            <a:r>
              <a:rPr lang="en-US" sz="1600" dirty="0">
                <a:latin typeface="Courier" pitchFamily="49" charset="0"/>
              </a:rPr>
              <a:t>: </a:t>
            </a:r>
            <a:r>
              <a:rPr lang="en-US" sz="1600" dirty="0" err="1">
                <a:latin typeface="Courier" pitchFamily="49" charset="0"/>
              </a:rPr>
              <a:t>toInt</a:t>
            </a:r>
            <a:r>
              <a:rPr lang="en-US" sz="1600" dirty="0">
                <a:latin typeface="Courier" pitchFamily="49" charset="0"/>
              </a:rPr>
              <a:t>(</a:t>
            </a:r>
            <a:r>
              <a:rPr lang="en-US" sz="1600" dirty="0" err="1">
                <a:latin typeface="Courier" pitchFamily="49" charset="0"/>
              </a:rPr>
              <a:t>csvLine.EdgeFrom</a:t>
            </a:r>
            <a:r>
              <a:rPr lang="en-US" sz="1600" dirty="0">
                <a:latin typeface="Courier" pitchFamily="49" charset="0"/>
              </a:rPr>
              <a:t>)}), (p2:Person {</a:t>
            </a:r>
            <a:r>
              <a:rPr lang="en-US" sz="1600" dirty="0" err="1">
                <a:latin typeface="Courier" pitchFamily="49" charset="0"/>
              </a:rPr>
              <a:t>userId</a:t>
            </a:r>
            <a:r>
              <a:rPr lang="en-US" sz="1600" dirty="0">
                <a:latin typeface="Courier" pitchFamily="49" charset="0"/>
              </a:rPr>
              <a:t>: </a:t>
            </a:r>
            <a:r>
              <a:rPr lang="en-US" sz="1600" dirty="0" err="1">
                <a:latin typeface="Courier" pitchFamily="49" charset="0"/>
              </a:rPr>
              <a:t>toInt</a:t>
            </a:r>
            <a:r>
              <a:rPr lang="en-US" sz="1600" dirty="0">
                <a:latin typeface="Courier" pitchFamily="49" charset="0"/>
              </a:rPr>
              <a:t>(</a:t>
            </a:r>
            <a:r>
              <a:rPr lang="en-US" sz="1600" dirty="0" err="1">
                <a:latin typeface="Courier" pitchFamily="49" charset="0"/>
              </a:rPr>
              <a:t>csvLine.EdgeTo</a:t>
            </a:r>
            <a:r>
              <a:rPr lang="en-US" sz="1600" dirty="0">
                <a:latin typeface="Courier" pitchFamily="49" charset="0"/>
              </a:rPr>
              <a:t>)}) CREATE (p1)-[:VOTED_ON]-&gt;(p2);</a:t>
            </a:r>
            <a:endParaRPr lang="fr-FR" sz="1600" dirty="0">
              <a:latin typeface="Courier" pitchFamily="49" charset="0"/>
            </a:endParaRPr>
          </a:p>
          <a:p>
            <a:pPr lvl="1"/>
            <a:r>
              <a:rPr lang="fr-FR" sz="1600" dirty="0">
                <a:latin typeface="Courier" pitchFamily="49" charset="0"/>
              </a:rPr>
              <a:t>CREATE INDEX ON :Person(</a:t>
            </a:r>
            <a:r>
              <a:rPr lang="fr-FR" sz="1600" dirty="0" err="1">
                <a:latin typeface="Courier" pitchFamily="49" charset="0"/>
              </a:rPr>
              <a:t>name</a:t>
            </a:r>
            <a:r>
              <a:rPr lang="fr-FR" sz="1600" dirty="0">
                <a:latin typeface="Courier" pitchFamily="49" charset="0"/>
              </a:rPr>
              <a:t>);</a:t>
            </a:r>
          </a:p>
          <a:p>
            <a:r>
              <a:rPr lang="en-US" sz="2000" dirty="0" smtClean="0">
                <a:latin typeface="Helvetica" pitchFamily="34" charset="0"/>
              </a:rPr>
              <a:t>Check the results</a:t>
            </a:r>
            <a:r>
              <a:rPr lang="fr-FR" sz="2000" dirty="0" smtClean="0">
                <a:latin typeface="Helvetica" pitchFamily="34" charset="0"/>
              </a:rPr>
              <a:t>:</a:t>
            </a:r>
          </a:p>
          <a:p>
            <a:pPr marL="457200" lvl="1" indent="0">
              <a:buNone/>
            </a:pPr>
            <a:r>
              <a:rPr lang="en-US" sz="1600" dirty="0" smtClean="0">
                <a:latin typeface="Courier" pitchFamily="49" charset="0"/>
              </a:rPr>
              <a:t>MATCH (</a:t>
            </a:r>
            <a:r>
              <a:rPr lang="en-US" sz="1600" dirty="0" err="1">
                <a:latin typeface="Courier" pitchFamily="49" charset="0"/>
              </a:rPr>
              <a:t>p:Person</a:t>
            </a:r>
            <a:r>
              <a:rPr lang="en-US" sz="1600" dirty="0">
                <a:latin typeface="Courier" pitchFamily="49" charset="0"/>
              </a:rPr>
              <a:t>)-[r</a:t>
            </a:r>
            <a:r>
              <a:rPr lang="en-US" sz="1600" dirty="0" smtClean="0">
                <a:latin typeface="Courier" pitchFamily="49" charset="0"/>
              </a:rPr>
              <a:t>]-()</a:t>
            </a:r>
            <a:br>
              <a:rPr lang="en-US" sz="1600" dirty="0" smtClean="0">
                <a:latin typeface="Courier" pitchFamily="49" charset="0"/>
              </a:rPr>
            </a:br>
            <a:r>
              <a:rPr lang="en-US" sz="1600" dirty="0" smtClean="0">
                <a:latin typeface="Courier" pitchFamily="49" charset="0"/>
              </a:rPr>
              <a:t>WITH </a:t>
            </a:r>
            <a:r>
              <a:rPr lang="en-US" sz="1600" dirty="0">
                <a:latin typeface="Courier" pitchFamily="49" charset="0"/>
              </a:rPr>
              <a:t>p as persons, count(distinct r) as </a:t>
            </a:r>
            <a:r>
              <a:rPr lang="en-US" sz="1600" dirty="0" smtClean="0">
                <a:latin typeface="Courier" pitchFamily="49" charset="0"/>
              </a:rPr>
              <a:t>degree</a:t>
            </a:r>
            <a:br>
              <a:rPr lang="en-US" sz="1600" dirty="0" smtClean="0">
                <a:latin typeface="Courier" pitchFamily="49" charset="0"/>
              </a:rPr>
            </a:br>
            <a:r>
              <a:rPr lang="en-US" sz="1600" dirty="0" smtClean="0">
                <a:latin typeface="Courier" pitchFamily="49" charset="0"/>
              </a:rPr>
              <a:t>RETURN </a:t>
            </a:r>
            <a:r>
              <a:rPr lang="en-US" sz="1600" dirty="0">
                <a:latin typeface="Courier" pitchFamily="49" charset="0"/>
              </a:rPr>
              <a:t>degree, count(persons) ORDER BY degree ASC</a:t>
            </a:r>
            <a:endParaRPr lang="en-US" sz="1600" dirty="0" smtClean="0">
              <a:latin typeface="Courier" pitchFamily="49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18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IMPORT FROM OTHER FORMATS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6669360"/>
            <a:ext cx="3577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Helvetica" pitchFamily="34" charset="0"/>
              </a:rPr>
              <a:t>Wikipedia vote network </a:t>
            </a:r>
            <a:r>
              <a:rPr lang="en-US" sz="800" dirty="0" smtClean="0">
                <a:latin typeface="Helvetica" pitchFamily="34" charset="0"/>
              </a:rPr>
              <a:t>from http://snap.stanford.edu/data/wiki-Vote.html</a:t>
            </a:r>
            <a:endParaRPr lang="ru-RU" sz="600" dirty="0"/>
          </a:p>
        </p:txBody>
      </p:sp>
      <p:sp>
        <p:nvSpPr>
          <p:cNvPr id="2" name="TextBox 1"/>
          <p:cNvSpPr txBox="1"/>
          <p:nvPr/>
        </p:nvSpPr>
        <p:spPr>
          <a:xfrm>
            <a:off x="6228184" y="1556792"/>
            <a:ext cx="264147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b="1" dirty="0" err="1">
                <a:latin typeface="Courier" pitchFamily="49" charset="0"/>
              </a:rPr>
              <a:t>from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 err="1">
                <a:latin typeface="Courier" pitchFamily="49" charset="0"/>
              </a:rPr>
              <a:t>sys</a:t>
            </a:r>
            <a:r>
              <a:rPr lang="fr-FR" sz="700" dirty="0">
                <a:latin typeface="Courier" pitchFamily="49" charset="0"/>
              </a:rPr>
              <a:t> </a:t>
            </a:r>
            <a:r>
              <a:rPr lang="fr-FR" sz="700" b="1" dirty="0">
                <a:latin typeface="Courier" pitchFamily="49" charset="0"/>
              </a:rPr>
              <a:t>import </a:t>
            </a:r>
            <a:r>
              <a:rPr lang="fr-FR" sz="700" dirty="0" err="1">
                <a:latin typeface="Courier" pitchFamily="49" charset="0"/>
              </a:rPr>
              <a:t>argv</a:t>
            </a: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b="1" dirty="0" err="1">
                <a:latin typeface="Courier" pitchFamily="49" charset="0"/>
              </a:rPr>
              <a:t>def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 err="1">
                <a:latin typeface="Courier" pitchFamily="49" charset="0"/>
              </a:rPr>
              <a:t>read_edge_list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filename</a:t>
            </a:r>
            <a:r>
              <a:rPr lang="fr-FR" sz="700" dirty="0">
                <a:latin typeface="Courier" pitchFamily="49" charset="0"/>
              </a:rPr>
              <a:t>):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dirty="0" err="1">
                <a:latin typeface="Courier" pitchFamily="49" charset="0"/>
              </a:rPr>
              <a:t>nodeset</a:t>
            </a:r>
            <a:r>
              <a:rPr lang="fr-FR" sz="700" dirty="0">
                <a:latin typeface="Courier" pitchFamily="49" charset="0"/>
              </a:rPr>
              <a:t>= set([])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dirty="0" err="1">
                <a:latin typeface="Courier" pitchFamily="49" charset="0"/>
              </a:rPr>
              <a:t>edgelist</a:t>
            </a:r>
            <a:r>
              <a:rPr lang="fr-FR" sz="700" dirty="0">
                <a:latin typeface="Courier" pitchFamily="49" charset="0"/>
              </a:rPr>
              <a:t> = []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b="1" dirty="0" err="1">
                <a:latin typeface="Courier" pitchFamily="49" charset="0"/>
              </a:rPr>
              <a:t>with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>
                <a:latin typeface="Courier" pitchFamily="49" charset="0"/>
              </a:rPr>
              <a:t>open(</a:t>
            </a:r>
            <a:r>
              <a:rPr lang="fr-FR" sz="700" dirty="0" err="1">
                <a:latin typeface="Courier" pitchFamily="49" charset="0"/>
              </a:rPr>
              <a:t>filename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b="1" dirty="0">
                <a:latin typeface="Courier" pitchFamily="49" charset="0"/>
              </a:rPr>
              <a:t>'r'</a:t>
            </a:r>
            <a:r>
              <a:rPr lang="fr-FR" sz="700" dirty="0">
                <a:latin typeface="Courier" pitchFamily="49" charset="0"/>
              </a:rPr>
              <a:t>) </a:t>
            </a:r>
            <a:r>
              <a:rPr lang="fr-FR" sz="700" b="1" dirty="0">
                <a:latin typeface="Courier" pitchFamily="49" charset="0"/>
              </a:rPr>
              <a:t>as </a:t>
            </a:r>
            <a:r>
              <a:rPr lang="fr-FR" sz="700" dirty="0" err="1">
                <a:latin typeface="Courier" pitchFamily="49" charset="0"/>
              </a:rPr>
              <a:t>file_handle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</a:t>
            </a:r>
            <a:r>
              <a:rPr lang="fr-FR" sz="700" b="1" dirty="0">
                <a:latin typeface="Courier" pitchFamily="49" charset="0"/>
              </a:rPr>
              <a:t>for </a:t>
            </a:r>
            <a:r>
              <a:rPr lang="fr-FR" sz="700" dirty="0">
                <a:latin typeface="Courier" pitchFamily="49" charset="0"/>
              </a:rPr>
              <a:t>line </a:t>
            </a:r>
            <a:r>
              <a:rPr lang="fr-FR" sz="700" b="1" dirty="0">
                <a:latin typeface="Courier" pitchFamily="49" charset="0"/>
              </a:rPr>
              <a:t>in </a:t>
            </a:r>
            <a:r>
              <a:rPr lang="fr-FR" sz="700" dirty="0" err="1">
                <a:latin typeface="Courier" pitchFamily="49" charset="0"/>
              </a:rPr>
              <a:t>file_handle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</a:t>
            </a:r>
            <a:r>
              <a:rPr lang="fr-FR" sz="700" b="1" dirty="0">
                <a:latin typeface="Courier" pitchFamily="49" charset="0"/>
              </a:rPr>
              <a:t>if </a:t>
            </a:r>
            <a:r>
              <a:rPr lang="fr-FR" sz="700" dirty="0">
                <a:latin typeface="Courier" pitchFamily="49" charset="0"/>
              </a:rPr>
              <a:t>line[0] != </a:t>
            </a:r>
            <a:r>
              <a:rPr lang="fr-FR" sz="700" b="1" dirty="0">
                <a:latin typeface="Courier" pitchFamily="49" charset="0"/>
              </a:rPr>
              <a:t>'#'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data = </a:t>
            </a:r>
            <a:r>
              <a:rPr lang="fr-FR" sz="700" dirty="0" err="1">
                <a:latin typeface="Courier" pitchFamily="49" charset="0"/>
              </a:rPr>
              <a:t>line.split</a:t>
            </a:r>
            <a:r>
              <a:rPr lang="fr-FR" sz="700" dirty="0">
                <a:latin typeface="Courier" pitchFamily="49" charset="0"/>
              </a:rPr>
              <a:t>()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</a:t>
            </a:r>
            <a:r>
              <a:rPr lang="fr-FR" sz="700" dirty="0" err="1">
                <a:latin typeface="Courier" pitchFamily="49" charset="0"/>
              </a:rPr>
              <a:t>node_from</a:t>
            </a:r>
            <a:r>
              <a:rPr lang="fr-FR" sz="700" dirty="0">
                <a:latin typeface="Courier" pitchFamily="49" charset="0"/>
              </a:rPr>
              <a:t> = data[0]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</a:t>
            </a:r>
            <a:r>
              <a:rPr lang="fr-FR" sz="700" dirty="0" err="1">
                <a:latin typeface="Courier" pitchFamily="49" charset="0"/>
              </a:rPr>
              <a:t>node_to</a:t>
            </a:r>
            <a:r>
              <a:rPr lang="fr-FR" sz="700" dirty="0">
                <a:latin typeface="Courier" pitchFamily="49" charset="0"/>
              </a:rPr>
              <a:t> = data[1]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</a:t>
            </a:r>
            <a:r>
              <a:rPr lang="fr-FR" sz="700" dirty="0" err="1">
                <a:latin typeface="Courier" pitchFamily="49" charset="0"/>
              </a:rPr>
              <a:t>nodeset.add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node_from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</a:t>
            </a:r>
            <a:r>
              <a:rPr lang="fr-FR" sz="700" dirty="0" err="1">
                <a:latin typeface="Courier" pitchFamily="49" charset="0"/>
              </a:rPr>
              <a:t>nodeset.add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node_to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    </a:t>
            </a:r>
            <a:r>
              <a:rPr lang="fr-FR" sz="700" dirty="0" err="1">
                <a:latin typeface="Courier" pitchFamily="49" charset="0"/>
              </a:rPr>
              <a:t>edgelist.append</a:t>
            </a:r>
            <a:r>
              <a:rPr lang="fr-FR" sz="700" dirty="0">
                <a:latin typeface="Courier" pitchFamily="49" charset="0"/>
              </a:rPr>
              <a:t>([</a:t>
            </a:r>
            <a:r>
              <a:rPr lang="fr-FR" sz="700" dirty="0" err="1">
                <a:latin typeface="Courier" pitchFamily="49" charset="0"/>
              </a:rPr>
              <a:t>node_from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node_to</a:t>
            </a:r>
            <a:r>
              <a:rPr lang="fr-FR" sz="700" dirty="0">
                <a:latin typeface="Courier" pitchFamily="49" charset="0"/>
              </a:rPr>
              <a:t>])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b="1" dirty="0">
                <a:latin typeface="Courier" pitchFamily="49" charset="0"/>
              </a:rPr>
              <a:t>return </a:t>
            </a:r>
            <a:r>
              <a:rPr lang="fr-FR" sz="700" dirty="0" err="1">
                <a:latin typeface="Courier" pitchFamily="49" charset="0"/>
              </a:rPr>
              <a:t>nodeset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edgelist</a:t>
            </a: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b="1" dirty="0" err="1">
                <a:latin typeface="Courier" pitchFamily="49" charset="0"/>
              </a:rPr>
              <a:t>def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 err="1">
                <a:latin typeface="Courier" pitchFamily="49" charset="0"/>
              </a:rPr>
              <a:t>write_csv_nodes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file_nodes</a:t>
            </a:r>
            <a:r>
              <a:rPr lang="fr-FR" sz="700" dirty="0">
                <a:latin typeface="Courier" pitchFamily="49" charset="0"/>
              </a:rPr>
              <a:t>):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b="1" dirty="0" err="1">
                <a:latin typeface="Courier" pitchFamily="49" charset="0"/>
              </a:rPr>
              <a:t>with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>
                <a:latin typeface="Courier" pitchFamily="49" charset="0"/>
              </a:rPr>
              <a:t>open(</a:t>
            </a:r>
            <a:r>
              <a:rPr lang="fr-FR" sz="700" dirty="0" err="1">
                <a:latin typeface="Courier" pitchFamily="49" charset="0"/>
              </a:rPr>
              <a:t>file_nodes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b="1" dirty="0">
                <a:latin typeface="Courier" pitchFamily="49" charset="0"/>
              </a:rPr>
              <a:t>'w'</a:t>
            </a:r>
            <a:r>
              <a:rPr lang="fr-FR" sz="700" dirty="0">
                <a:latin typeface="Courier" pitchFamily="49" charset="0"/>
              </a:rPr>
              <a:t>) </a:t>
            </a:r>
            <a:r>
              <a:rPr lang="fr-FR" sz="700" b="1" dirty="0">
                <a:latin typeface="Courier" pitchFamily="49" charset="0"/>
              </a:rPr>
              <a:t>as </a:t>
            </a:r>
            <a:r>
              <a:rPr lang="fr-FR" sz="700" dirty="0" err="1">
                <a:latin typeface="Courier" pitchFamily="49" charset="0"/>
              </a:rPr>
              <a:t>file_handle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</a:t>
            </a:r>
            <a:r>
              <a:rPr lang="fr-FR" sz="700" dirty="0" err="1">
                <a:latin typeface="Courier" pitchFamily="49" charset="0"/>
              </a:rPr>
              <a:t>file_handle.write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b="1" dirty="0">
                <a:latin typeface="Courier" pitchFamily="49" charset="0"/>
              </a:rPr>
              <a:t>"</a:t>
            </a:r>
            <a:r>
              <a:rPr lang="fr-FR" sz="700" b="1" dirty="0" err="1">
                <a:latin typeface="Courier" pitchFamily="49" charset="0"/>
              </a:rPr>
              <a:t>NodeID</a:t>
            </a:r>
            <a:r>
              <a:rPr lang="fr-FR" sz="700" b="1" dirty="0">
                <a:latin typeface="Courier" pitchFamily="49" charset="0"/>
              </a:rPr>
              <a:t>\n"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</a:t>
            </a:r>
            <a:r>
              <a:rPr lang="fr-FR" sz="700" b="1" dirty="0">
                <a:latin typeface="Courier" pitchFamily="49" charset="0"/>
              </a:rPr>
              <a:t>for </a:t>
            </a:r>
            <a:r>
              <a:rPr lang="fr-FR" sz="700" dirty="0" err="1">
                <a:latin typeface="Courier" pitchFamily="49" charset="0"/>
              </a:rPr>
              <a:t>node</a:t>
            </a:r>
            <a:r>
              <a:rPr lang="fr-FR" sz="700" dirty="0">
                <a:latin typeface="Courier" pitchFamily="49" charset="0"/>
              </a:rPr>
              <a:t> </a:t>
            </a:r>
            <a:r>
              <a:rPr lang="fr-FR" sz="700" b="1" dirty="0">
                <a:latin typeface="Courier" pitchFamily="49" charset="0"/>
              </a:rPr>
              <a:t>in </a:t>
            </a:r>
            <a:r>
              <a:rPr lang="fr-FR" sz="700" dirty="0" err="1">
                <a:latin typeface="Courier" pitchFamily="49" charset="0"/>
              </a:rPr>
              <a:t>nodes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</a:t>
            </a:r>
            <a:r>
              <a:rPr lang="fr-FR" sz="700" dirty="0" err="1">
                <a:latin typeface="Courier" pitchFamily="49" charset="0"/>
              </a:rPr>
              <a:t>file_handle.write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b="1" dirty="0">
                <a:latin typeface="Courier" pitchFamily="49" charset="0"/>
              </a:rPr>
              <a:t>'{0}\n'</a:t>
            </a:r>
            <a:r>
              <a:rPr lang="fr-FR" sz="700" dirty="0">
                <a:latin typeface="Courier" pitchFamily="49" charset="0"/>
              </a:rPr>
              <a:t>.format(</a:t>
            </a:r>
            <a:r>
              <a:rPr lang="fr-FR" sz="700" dirty="0" err="1">
                <a:latin typeface="Courier" pitchFamily="49" charset="0"/>
              </a:rPr>
              <a:t>node</a:t>
            </a:r>
            <a:r>
              <a:rPr lang="fr-FR" sz="700" dirty="0">
                <a:latin typeface="Courier" pitchFamily="49" charset="0"/>
              </a:rPr>
              <a:t>))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b="1" dirty="0" err="1">
                <a:latin typeface="Courier" pitchFamily="49" charset="0"/>
              </a:rPr>
              <a:t>def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 err="1">
                <a:latin typeface="Courier" pitchFamily="49" charset="0"/>
              </a:rPr>
              <a:t>write_csv_edges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edges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file_nodes</a:t>
            </a:r>
            <a:r>
              <a:rPr lang="fr-FR" sz="700" dirty="0">
                <a:latin typeface="Courier" pitchFamily="49" charset="0"/>
              </a:rPr>
              <a:t>):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</a:t>
            </a:r>
            <a:r>
              <a:rPr lang="fr-FR" sz="700" b="1" dirty="0" err="1">
                <a:latin typeface="Courier" pitchFamily="49" charset="0"/>
              </a:rPr>
              <a:t>with</a:t>
            </a:r>
            <a:r>
              <a:rPr lang="fr-FR" sz="700" b="1" dirty="0">
                <a:latin typeface="Courier" pitchFamily="49" charset="0"/>
              </a:rPr>
              <a:t> </a:t>
            </a:r>
            <a:r>
              <a:rPr lang="fr-FR" sz="700" dirty="0">
                <a:latin typeface="Courier" pitchFamily="49" charset="0"/>
              </a:rPr>
              <a:t>open(</a:t>
            </a:r>
            <a:r>
              <a:rPr lang="fr-FR" sz="700" dirty="0" err="1">
                <a:latin typeface="Courier" pitchFamily="49" charset="0"/>
              </a:rPr>
              <a:t>file_nodes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b="1" dirty="0">
                <a:latin typeface="Courier" pitchFamily="49" charset="0"/>
              </a:rPr>
              <a:t>'w'</a:t>
            </a:r>
            <a:r>
              <a:rPr lang="fr-FR" sz="700" dirty="0">
                <a:latin typeface="Courier" pitchFamily="49" charset="0"/>
              </a:rPr>
              <a:t>) </a:t>
            </a:r>
            <a:r>
              <a:rPr lang="fr-FR" sz="700" b="1" dirty="0">
                <a:latin typeface="Courier" pitchFamily="49" charset="0"/>
              </a:rPr>
              <a:t>as </a:t>
            </a:r>
            <a:r>
              <a:rPr lang="fr-FR" sz="700" dirty="0" err="1">
                <a:latin typeface="Courier" pitchFamily="49" charset="0"/>
              </a:rPr>
              <a:t>file_handle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</a:t>
            </a:r>
            <a:r>
              <a:rPr lang="fr-FR" sz="700" dirty="0" err="1">
                <a:latin typeface="Courier" pitchFamily="49" charset="0"/>
              </a:rPr>
              <a:t>file_handle.write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b="1" dirty="0">
                <a:latin typeface="Courier" pitchFamily="49" charset="0"/>
              </a:rPr>
              <a:t>"</a:t>
            </a:r>
            <a:r>
              <a:rPr lang="fr-FR" sz="700" b="1" dirty="0" err="1">
                <a:latin typeface="Courier" pitchFamily="49" charset="0"/>
              </a:rPr>
              <a:t>EdgeFrom,EdgeTo</a:t>
            </a:r>
            <a:r>
              <a:rPr lang="fr-FR" sz="700" b="1" dirty="0">
                <a:latin typeface="Courier" pitchFamily="49" charset="0"/>
              </a:rPr>
              <a:t>\n"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</a:t>
            </a:r>
            <a:r>
              <a:rPr lang="fr-FR" sz="700" b="1" dirty="0">
                <a:latin typeface="Courier" pitchFamily="49" charset="0"/>
              </a:rPr>
              <a:t>for </a:t>
            </a:r>
            <a:r>
              <a:rPr lang="fr-FR" sz="700" dirty="0" err="1">
                <a:latin typeface="Courier" pitchFamily="49" charset="0"/>
              </a:rPr>
              <a:t>edge</a:t>
            </a:r>
            <a:r>
              <a:rPr lang="fr-FR" sz="700" dirty="0">
                <a:latin typeface="Courier" pitchFamily="49" charset="0"/>
              </a:rPr>
              <a:t> </a:t>
            </a:r>
            <a:r>
              <a:rPr lang="fr-FR" sz="700" b="1" dirty="0">
                <a:latin typeface="Courier" pitchFamily="49" charset="0"/>
              </a:rPr>
              <a:t>in </a:t>
            </a:r>
            <a:r>
              <a:rPr lang="fr-FR" sz="700" dirty="0" err="1">
                <a:latin typeface="Courier" pitchFamily="49" charset="0"/>
              </a:rPr>
              <a:t>edges</a:t>
            </a:r>
            <a:r>
              <a:rPr lang="fr-FR" sz="700" dirty="0">
                <a:latin typeface="Courier" pitchFamily="49" charset="0"/>
              </a:rPr>
              <a:t>: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            </a:t>
            </a:r>
            <a:r>
              <a:rPr lang="fr-FR" sz="700" dirty="0" err="1">
                <a:latin typeface="Courier" pitchFamily="49" charset="0"/>
              </a:rPr>
              <a:t>file_handle.write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b="1" dirty="0">
                <a:latin typeface="Courier" pitchFamily="49" charset="0"/>
              </a:rPr>
              <a:t>'{0},{1}\n'</a:t>
            </a:r>
            <a:r>
              <a:rPr lang="fr-FR" sz="700" dirty="0">
                <a:latin typeface="Courier" pitchFamily="49" charset="0"/>
              </a:rPr>
              <a:t>.format(</a:t>
            </a:r>
            <a:r>
              <a:rPr lang="fr-FR" sz="700" dirty="0" err="1">
                <a:latin typeface="Courier" pitchFamily="49" charset="0"/>
              </a:rPr>
              <a:t>edge</a:t>
            </a:r>
            <a:r>
              <a:rPr lang="fr-FR" sz="700" dirty="0">
                <a:latin typeface="Courier" pitchFamily="49" charset="0"/>
              </a:rPr>
              <a:t>[0], </a:t>
            </a:r>
            <a:r>
              <a:rPr lang="fr-FR" sz="700" dirty="0" err="1">
                <a:latin typeface="Courier" pitchFamily="49" charset="0"/>
              </a:rPr>
              <a:t>edge</a:t>
            </a:r>
            <a:r>
              <a:rPr lang="fr-FR" sz="700" dirty="0">
                <a:latin typeface="Courier" pitchFamily="49" charset="0"/>
              </a:rPr>
              <a:t>[1]))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>
                <a:latin typeface="Courier" pitchFamily="49" charset="0"/>
              </a:rPr>
              <a:t>script, </a:t>
            </a:r>
            <a:r>
              <a:rPr lang="fr-FR" sz="700" dirty="0" err="1">
                <a:latin typeface="Courier" pitchFamily="49" charset="0"/>
              </a:rPr>
              <a:t>input_file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output_file_nodes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output_file_edges</a:t>
            </a:r>
            <a:r>
              <a:rPr lang="fr-FR" sz="700" dirty="0">
                <a:latin typeface="Courier" pitchFamily="49" charset="0"/>
              </a:rPr>
              <a:t> = </a:t>
            </a:r>
            <a:r>
              <a:rPr lang="fr-FR" sz="700" dirty="0" err="1">
                <a:latin typeface="Courier" pitchFamily="49" charset="0"/>
              </a:rPr>
              <a:t>argv</a:t>
            </a:r>
            <a:r>
              <a:rPr lang="fr-FR" sz="700" dirty="0">
                <a:latin typeface="Courier" pitchFamily="49" charset="0"/>
              </a:rPr>
              <a:t/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 err="1">
                <a:latin typeface="Courier" pitchFamily="49" charset="0"/>
              </a:rPr>
              <a:t>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edges</a:t>
            </a:r>
            <a:r>
              <a:rPr lang="fr-FR" sz="700" dirty="0">
                <a:latin typeface="Courier" pitchFamily="49" charset="0"/>
              </a:rPr>
              <a:t> = </a:t>
            </a:r>
            <a:r>
              <a:rPr lang="fr-FR" sz="700" dirty="0" err="1">
                <a:latin typeface="Courier" pitchFamily="49" charset="0"/>
              </a:rPr>
              <a:t>read_edge_list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input_file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 err="1">
                <a:latin typeface="Courier" pitchFamily="49" charset="0"/>
              </a:rPr>
              <a:t>write_csv_nodes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nodes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output_file_nodes</a:t>
            </a:r>
            <a:r>
              <a:rPr lang="fr-FR" sz="700" dirty="0">
                <a:latin typeface="Courier" pitchFamily="49" charset="0"/>
              </a:rPr>
              <a:t>)</a:t>
            </a:r>
            <a:br>
              <a:rPr lang="fr-FR" sz="700" dirty="0">
                <a:latin typeface="Courier" pitchFamily="49" charset="0"/>
              </a:rPr>
            </a:br>
            <a:r>
              <a:rPr lang="fr-FR" sz="700" dirty="0" err="1">
                <a:latin typeface="Courier" pitchFamily="49" charset="0"/>
              </a:rPr>
              <a:t>write_csv_edges</a:t>
            </a:r>
            <a:r>
              <a:rPr lang="fr-FR" sz="700" dirty="0">
                <a:latin typeface="Courier" pitchFamily="49" charset="0"/>
              </a:rPr>
              <a:t>(</a:t>
            </a:r>
            <a:r>
              <a:rPr lang="fr-FR" sz="700" dirty="0" err="1">
                <a:latin typeface="Courier" pitchFamily="49" charset="0"/>
              </a:rPr>
              <a:t>edges</a:t>
            </a:r>
            <a:r>
              <a:rPr lang="fr-FR" sz="700" dirty="0">
                <a:latin typeface="Courier" pitchFamily="49" charset="0"/>
              </a:rPr>
              <a:t>, </a:t>
            </a:r>
            <a:r>
              <a:rPr lang="fr-FR" sz="700" dirty="0" err="1">
                <a:latin typeface="Courier" pitchFamily="49" charset="0"/>
              </a:rPr>
              <a:t>output_file_edges</a:t>
            </a:r>
            <a:r>
              <a:rPr lang="fr-FR" sz="700" dirty="0" smtClean="0">
                <a:latin typeface="Courier" pitchFamily="49" charset="0"/>
              </a:rPr>
              <a:t>)</a:t>
            </a:r>
            <a:endParaRPr lang="ru-RU" sz="700" dirty="0"/>
          </a:p>
        </p:txBody>
      </p:sp>
    </p:spTree>
    <p:extLst>
      <p:ext uri="{BB962C8B-B14F-4D97-AF65-F5344CB8AC3E}">
        <p14:creationId xmlns:p14="http://schemas.microsoft.com/office/powerpoint/2010/main" val="850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Exporting Data From Neo4j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Click </a:t>
            </a:r>
            <a:r>
              <a:rPr lang="en-US" sz="2000" dirty="0">
                <a:latin typeface="Helvetica" pitchFamily="34" charset="0"/>
              </a:rPr>
              <a:t>the download icon on the table view </a:t>
            </a:r>
            <a:r>
              <a:rPr lang="en-US" sz="2000" dirty="0" smtClean="0">
                <a:latin typeface="Helvetica" pitchFamily="34" charset="0"/>
              </a:rPr>
              <a:t>of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the Cypher </a:t>
            </a:r>
            <a:r>
              <a:rPr lang="en-US" sz="2000" dirty="0">
                <a:latin typeface="Helvetica" pitchFamily="34" charset="0"/>
              </a:rPr>
              <a:t>query </a:t>
            </a:r>
            <a:r>
              <a:rPr lang="en-US" sz="2000" dirty="0" smtClean="0">
                <a:latin typeface="Helvetica" pitchFamily="34" charset="0"/>
              </a:rPr>
              <a:t>results</a:t>
            </a:r>
          </a:p>
          <a:p>
            <a:r>
              <a:rPr lang="en-US" sz="2000" dirty="0" smtClean="0">
                <a:latin typeface="Helvetica" pitchFamily="34" charset="0"/>
              </a:rPr>
              <a:t>Use neo4j-shell-tools </a:t>
            </a:r>
            <a:r>
              <a:rPr lang="en-US" sz="2000" dirty="0">
                <a:latin typeface="Helvetica" pitchFamily="34" charset="0"/>
              </a:rPr>
              <a:t>to export results of </a:t>
            </a:r>
            <a:r>
              <a:rPr lang="en-US" sz="2000" dirty="0" smtClean="0">
                <a:latin typeface="Helvetica" pitchFamily="34" charset="0"/>
              </a:rPr>
              <a:t>a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Cypher </a:t>
            </a:r>
            <a:r>
              <a:rPr lang="en-US" sz="2000" dirty="0">
                <a:latin typeface="Helvetica" pitchFamily="34" charset="0"/>
              </a:rPr>
              <a:t>query to a CSV </a:t>
            </a:r>
            <a:r>
              <a:rPr lang="en-US" sz="2000" dirty="0" smtClean="0">
                <a:latin typeface="Helvetica" pitchFamily="34" charset="0"/>
              </a:rPr>
              <a:t>or </a:t>
            </a:r>
            <a:r>
              <a:rPr lang="en-US" sz="2000" dirty="0" err="1" smtClean="0">
                <a:latin typeface="Helvetica" pitchFamily="34" charset="0"/>
              </a:rPr>
              <a:t>GraphML</a:t>
            </a:r>
            <a:r>
              <a:rPr lang="en-US" sz="2000" dirty="0" smtClean="0">
                <a:latin typeface="Helvetica" pitchFamily="34" charset="0"/>
              </a:rPr>
              <a:t> file</a:t>
            </a:r>
          </a:p>
          <a:p>
            <a:r>
              <a:rPr lang="en-US" sz="2000" dirty="0" smtClean="0">
                <a:latin typeface="Helvetica" pitchFamily="34" charset="0"/>
              </a:rPr>
              <a:t>Access the graph data with Neo4j API and save it in the desired format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19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EXPORT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628800"/>
            <a:ext cx="2569468" cy="130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CLASS PLAN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Main Topics</a:t>
            </a:r>
            <a:endParaRPr lang="ru-RU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Helvetica" pitchFamily="34" charset="0"/>
              </a:rPr>
              <a:t>Overview of graph databases</a:t>
            </a:r>
          </a:p>
          <a:p>
            <a:r>
              <a:rPr lang="en-US" dirty="0" smtClean="0">
                <a:latin typeface="Helvetica" pitchFamily="34" charset="0"/>
              </a:rPr>
              <a:t>Installing and using Neo4j</a:t>
            </a:r>
          </a:p>
          <a:p>
            <a:r>
              <a:rPr lang="en-US" dirty="0" smtClean="0">
                <a:latin typeface="Helvetica" pitchFamily="34" charset="0"/>
              </a:rPr>
              <a:t>Neo4j hands-on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5078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Analyzing Graph Data with MATLAB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Load CSV data exported from Neo4j into MATLAB</a:t>
            </a:r>
          </a:p>
          <a:p>
            <a:r>
              <a:rPr lang="en-US" sz="2000" dirty="0" smtClean="0">
                <a:latin typeface="Helvetica" pitchFamily="34" charset="0"/>
              </a:rPr>
              <a:t>Use MATLAB to perform additional analysis and to draw plots</a:t>
            </a:r>
          </a:p>
          <a:p>
            <a:r>
              <a:rPr lang="en-US" sz="2000" dirty="0" smtClean="0">
                <a:latin typeface="Helvetica" pitchFamily="34" charset="0"/>
              </a:rPr>
              <a:t>Export analysis results and plots for publication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20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USING EXPORTED DATA IN OTHER TOOLS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1700808"/>
            <a:ext cx="399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latin typeface="Courier" pitchFamily="49" charset="0"/>
              </a:rPr>
              <a:t>filename</a:t>
            </a:r>
            <a:r>
              <a:rPr lang="fr-FR" sz="1000" dirty="0">
                <a:latin typeface="Courier" pitchFamily="49" charset="0"/>
              </a:rPr>
              <a:t> = </a:t>
            </a:r>
            <a:r>
              <a:rPr lang="fr-FR" sz="1000" dirty="0" smtClean="0">
                <a:latin typeface="Courier" pitchFamily="49" charset="0"/>
              </a:rPr>
              <a:t>'filename.csv</a:t>
            </a:r>
            <a:r>
              <a:rPr lang="fr-FR" sz="1000" dirty="0">
                <a:latin typeface="Courier" pitchFamily="49" charset="0"/>
              </a:rPr>
              <a:t>';</a:t>
            </a:r>
          </a:p>
          <a:p>
            <a:r>
              <a:rPr lang="fr-FR" sz="1000" dirty="0">
                <a:latin typeface="Courier" pitchFamily="49" charset="0"/>
              </a:rPr>
              <a:t>M = </a:t>
            </a:r>
            <a:r>
              <a:rPr lang="fr-FR" sz="1000" dirty="0" err="1">
                <a:latin typeface="Courier" pitchFamily="49" charset="0"/>
              </a:rPr>
              <a:t>csvread</a:t>
            </a:r>
            <a:r>
              <a:rPr lang="fr-FR" sz="1000" dirty="0">
                <a:latin typeface="Courier" pitchFamily="49" charset="0"/>
              </a:rPr>
              <a:t>(filename,1,0);</a:t>
            </a:r>
          </a:p>
          <a:p>
            <a:r>
              <a:rPr lang="fr-FR" sz="1000" dirty="0">
                <a:latin typeface="Courier" pitchFamily="49" charset="0"/>
              </a:rPr>
              <a:t>x = M(:,1);</a:t>
            </a:r>
          </a:p>
          <a:p>
            <a:r>
              <a:rPr lang="fr-FR" sz="1000" dirty="0">
                <a:latin typeface="Courier" pitchFamily="49" charset="0"/>
              </a:rPr>
              <a:t>y = M(:,2);</a:t>
            </a:r>
          </a:p>
          <a:p>
            <a:r>
              <a:rPr lang="fr-FR" sz="1000" dirty="0">
                <a:latin typeface="Courier" pitchFamily="49" charset="0"/>
              </a:rPr>
              <a:t>plot(</a:t>
            </a:r>
            <a:r>
              <a:rPr lang="fr-FR" sz="1000" dirty="0" err="1">
                <a:latin typeface="Courier" pitchFamily="49" charset="0"/>
              </a:rPr>
              <a:t>x,y</a:t>
            </a:r>
            <a:r>
              <a:rPr lang="fr-FR" sz="1000" dirty="0">
                <a:latin typeface="Courier" pitchFamily="49" charset="0"/>
              </a:rPr>
              <a:t>)</a:t>
            </a:r>
          </a:p>
          <a:p>
            <a:r>
              <a:rPr lang="fr-FR" sz="1000" dirty="0">
                <a:latin typeface="Courier" pitchFamily="49" charset="0"/>
              </a:rPr>
              <a:t>f=fit(x,y,'poly2')</a:t>
            </a:r>
          </a:p>
          <a:p>
            <a:r>
              <a:rPr lang="fr-FR" sz="1000" dirty="0">
                <a:latin typeface="Courier" pitchFamily="49" charset="0"/>
              </a:rPr>
              <a:t>plot(</a:t>
            </a:r>
            <a:r>
              <a:rPr lang="fr-FR" sz="1000" dirty="0" err="1">
                <a:latin typeface="Courier" pitchFamily="49" charset="0"/>
              </a:rPr>
              <a:t>f,x,y</a:t>
            </a:r>
            <a:r>
              <a:rPr lang="fr-FR" sz="1000" dirty="0">
                <a:latin typeface="Courier" pitchFamily="49" charset="0"/>
              </a:rPr>
              <a:t>)</a:t>
            </a:r>
          </a:p>
          <a:p>
            <a:r>
              <a:rPr lang="fr-FR" sz="1000" dirty="0">
                <a:latin typeface="Courier" pitchFamily="49" charset="0"/>
              </a:rPr>
              <a:t>f=fit(x,y,'power1')</a:t>
            </a:r>
          </a:p>
          <a:p>
            <a:r>
              <a:rPr lang="fr-FR" sz="1000" dirty="0">
                <a:latin typeface="Courier" pitchFamily="49" charset="0"/>
              </a:rPr>
              <a:t>plot(</a:t>
            </a:r>
            <a:r>
              <a:rPr lang="fr-FR" sz="1000" dirty="0" err="1">
                <a:latin typeface="Courier" pitchFamily="49" charset="0"/>
              </a:rPr>
              <a:t>f,x,y</a:t>
            </a:r>
            <a:r>
              <a:rPr lang="fr-FR" sz="1000" dirty="0">
                <a:latin typeface="Courier" pitchFamily="49" charset="0"/>
              </a:rPr>
              <a:t>)</a:t>
            </a:r>
            <a:endParaRPr lang="ru-RU" sz="1000" dirty="0"/>
          </a:p>
        </p:txBody>
      </p:sp>
      <p:pic>
        <p:nvPicPr>
          <p:cNvPr id="1028" name="Picture 4" descr="F:\Downloads\2017-09-11_04-58-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68" y="3008887"/>
            <a:ext cx="2376264" cy="89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Downloads\Wiki_Degree_Distribution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1381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ownloads\Wiki_Degree_Distribution_Power1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1381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ownloads\Wiki_Degree_Distribution_Poly2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080" y="3901381"/>
            <a:ext cx="3240000" cy="2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Accessing Neo4j Data using REST API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>
                <a:latin typeface="Helvetica" pitchFamily="34" charset="0"/>
              </a:rPr>
              <a:t>Service root is the starting point to</a:t>
            </a:r>
            <a:br>
              <a:rPr lang="en-US" sz="1900" dirty="0" smtClean="0">
                <a:latin typeface="Helvetica" pitchFamily="34" charset="0"/>
              </a:rPr>
            </a:br>
            <a:r>
              <a:rPr lang="en-US" sz="1900" dirty="0" smtClean="0">
                <a:latin typeface="Helvetica" pitchFamily="34" charset="0"/>
              </a:rPr>
              <a:t>discover the REST API</a:t>
            </a:r>
          </a:p>
          <a:p>
            <a:pPr lvl="1"/>
            <a:r>
              <a:rPr lang="en-US" sz="1000" dirty="0">
                <a:latin typeface="Courier" pitchFamily="49" charset="0"/>
              </a:rPr>
              <a:t>GET http://localhost:7474/db/data/</a:t>
            </a:r>
          </a:p>
          <a:p>
            <a:pPr lvl="1"/>
            <a:r>
              <a:rPr lang="en-US" sz="1000" dirty="0">
                <a:latin typeface="Courier" pitchFamily="49" charset="0"/>
              </a:rPr>
              <a:t>Accept: application/</a:t>
            </a:r>
            <a:r>
              <a:rPr lang="en-US" sz="1000" dirty="0" err="1">
                <a:latin typeface="Courier" pitchFamily="49" charset="0"/>
              </a:rPr>
              <a:t>json</a:t>
            </a:r>
            <a:r>
              <a:rPr lang="en-US" sz="1000" dirty="0">
                <a:latin typeface="Courier" pitchFamily="49" charset="0"/>
              </a:rPr>
              <a:t>; charset=UTF-8</a:t>
            </a:r>
          </a:p>
          <a:p>
            <a:r>
              <a:rPr lang="en-US" sz="1900" dirty="0" smtClean="0">
                <a:latin typeface="Helvetica" pitchFamily="34" charset="0"/>
              </a:rPr>
              <a:t>Create node with properties</a:t>
            </a:r>
          </a:p>
          <a:p>
            <a:pPr lvl="1"/>
            <a:r>
              <a:rPr lang="en-US" sz="1000" dirty="0">
                <a:latin typeface="Courier" pitchFamily="49" charset="0"/>
              </a:rPr>
              <a:t>POST http://localhost:7474/db/data/node</a:t>
            </a:r>
          </a:p>
          <a:p>
            <a:pPr lvl="1"/>
            <a:r>
              <a:rPr lang="en-US" sz="1000" dirty="0">
                <a:latin typeface="Courier" pitchFamily="49" charset="0"/>
              </a:rPr>
              <a:t>Accept: application/</a:t>
            </a:r>
            <a:r>
              <a:rPr lang="en-US" sz="1000" dirty="0" err="1">
                <a:latin typeface="Courier" pitchFamily="49" charset="0"/>
              </a:rPr>
              <a:t>json</a:t>
            </a:r>
            <a:r>
              <a:rPr lang="en-US" sz="1000" dirty="0">
                <a:latin typeface="Courier" pitchFamily="49" charset="0"/>
              </a:rPr>
              <a:t>; charset=UTF-8</a:t>
            </a:r>
          </a:p>
          <a:p>
            <a:pPr lvl="1"/>
            <a:r>
              <a:rPr lang="en-US" sz="1000" dirty="0">
                <a:latin typeface="Courier" pitchFamily="49" charset="0"/>
              </a:rPr>
              <a:t>Content-Type: application/</a:t>
            </a:r>
            <a:r>
              <a:rPr lang="en-US" sz="1000" dirty="0" err="1">
                <a:latin typeface="Courier" pitchFamily="49" charset="0"/>
              </a:rPr>
              <a:t>json</a:t>
            </a:r>
            <a:endParaRPr lang="en-US" sz="1000" dirty="0">
              <a:latin typeface="Courier" pitchFamily="49" charset="0"/>
            </a:endParaRPr>
          </a:p>
          <a:p>
            <a:pPr lvl="1"/>
            <a:r>
              <a:rPr lang="en-US" sz="1000" dirty="0">
                <a:latin typeface="Courier" pitchFamily="49" charset="0"/>
              </a:rPr>
              <a:t>{ "foo" : "bar" </a:t>
            </a:r>
            <a:r>
              <a:rPr lang="en-US" sz="1000" dirty="0" smtClean="0">
                <a:latin typeface="Courier" pitchFamily="49" charset="0"/>
              </a:rPr>
              <a:t>}</a:t>
            </a:r>
          </a:p>
          <a:p>
            <a:pPr lvl="1"/>
            <a:endParaRPr lang="en-US" sz="1000" dirty="0">
              <a:latin typeface="Courier" pitchFamily="49" charset="0"/>
            </a:endParaRPr>
          </a:p>
          <a:p>
            <a:pPr lvl="1"/>
            <a:endParaRPr lang="en-US" sz="1000" dirty="0" smtClean="0">
              <a:latin typeface="Courier" pitchFamily="49" charset="0"/>
            </a:endParaRPr>
          </a:p>
          <a:p>
            <a:pPr lvl="1"/>
            <a:endParaRPr lang="en-US" sz="1000" dirty="0">
              <a:latin typeface="Courier" pitchFamily="49" charset="0"/>
            </a:endParaRPr>
          </a:p>
          <a:p>
            <a:pPr lvl="1"/>
            <a:endParaRPr lang="en-US" sz="1000" dirty="0" smtClean="0">
              <a:latin typeface="Courier" pitchFamily="49" charset="0"/>
            </a:endParaRPr>
          </a:p>
          <a:p>
            <a:pPr lvl="1"/>
            <a:endParaRPr lang="en-US" sz="1000" dirty="0">
              <a:latin typeface="Courier" pitchFamily="49" charset="0"/>
            </a:endParaRPr>
          </a:p>
          <a:p>
            <a:pPr lvl="1"/>
            <a:endParaRPr lang="en-US" sz="1000" dirty="0" smtClean="0">
              <a:latin typeface="Courier" pitchFamily="49" charset="0"/>
            </a:endParaRPr>
          </a:p>
          <a:p>
            <a:pPr lvl="1"/>
            <a:endParaRPr lang="en-US" sz="1000" dirty="0">
              <a:latin typeface="Courier" pitchFamily="49" charset="0"/>
            </a:endParaRPr>
          </a:p>
          <a:p>
            <a:r>
              <a:rPr lang="en-US" sz="1900" dirty="0" smtClean="0">
                <a:latin typeface="Helvetica" pitchFamily="34" charset="0"/>
              </a:rPr>
              <a:t>Create relationship</a:t>
            </a:r>
          </a:p>
          <a:p>
            <a:pPr lvl="1"/>
            <a:r>
              <a:rPr lang="en-US" sz="1000" dirty="0">
                <a:latin typeface="Courier" pitchFamily="49" charset="0"/>
              </a:rPr>
              <a:t>POST http://localhost:7474/db/data/node/66/relationships</a:t>
            </a:r>
          </a:p>
          <a:p>
            <a:pPr lvl="1"/>
            <a:r>
              <a:rPr lang="en-US" sz="1000" dirty="0">
                <a:latin typeface="Courier" pitchFamily="49" charset="0"/>
              </a:rPr>
              <a:t>Accept: application/</a:t>
            </a:r>
            <a:r>
              <a:rPr lang="en-US" sz="1000" dirty="0" err="1">
                <a:latin typeface="Courier" pitchFamily="49" charset="0"/>
              </a:rPr>
              <a:t>json</a:t>
            </a:r>
            <a:r>
              <a:rPr lang="en-US" sz="1000" dirty="0">
                <a:latin typeface="Courier" pitchFamily="49" charset="0"/>
              </a:rPr>
              <a:t>; charset=UTF-8</a:t>
            </a:r>
          </a:p>
          <a:p>
            <a:pPr lvl="1"/>
            <a:r>
              <a:rPr lang="en-US" sz="1000" dirty="0">
                <a:latin typeface="Courier" pitchFamily="49" charset="0"/>
              </a:rPr>
              <a:t>Content-Type: application/</a:t>
            </a:r>
            <a:r>
              <a:rPr lang="en-US" sz="1000" dirty="0" err="1">
                <a:latin typeface="Courier" pitchFamily="49" charset="0"/>
              </a:rPr>
              <a:t>json</a:t>
            </a:r>
            <a:endParaRPr lang="en-US" sz="1000" dirty="0">
              <a:latin typeface="Courier" pitchFamily="49" charset="0"/>
            </a:endParaRPr>
          </a:p>
          <a:p>
            <a:pPr lvl="1"/>
            <a:r>
              <a:rPr lang="en-US" sz="1000" dirty="0">
                <a:latin typeface="Courier" pitchFamily="49" charset="0"/>
              </a:rPr>
              <a:t>{ "to" : "http://localhost:7474/</a:t>
            </a:r>
            <a:r>
              <a:rPr lang="en-US" sz="1000" dirty="0" err="1">
                <a:latin typeface="Courier" pitchFamily="49" charset="0"/>
              </a:rPr>
              <a:t>db</a:t>
            </a:r>
            <a:r>
              <a:rPr lang="en-US" sz="1000" dirty="0">
                <a:latin typeface="Courier" pitchFamily="49" charset="0"/>
              </a:rPr>
              <a:t>/data/node/67</a:t>
            </a:r>
            <a:r>
              <a:rPr lang="en-US" sz="1000" dirty="0" smtClean="0">
                <a:latin typeface="Courier" pitchFamily="49" charset="0"/>
              </a:rPr>
              <a:t>", "type" : "FRIENDS_WITH" }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21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REST API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931436" cy="10801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46" y="2708920"/>
            <a:ext cx="3816424" cy="25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Using Transactional Cypher HTTP Endpoint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pitchFamily="34" charset="0"/>
              </a:rPr>
              <a:t>Allows you to execute a series of Cypher statements within the scope of a transaction</a:t>
            </a:r>
          </a:p>
          <a:p>
            <a:r>
              <a:rPr lang="en-US" sz="2000" dirty="0" smtClean="0">
                <a:latin typeface="Helvetica" pitchFamily="34" charset="0"/>
              </a:rPr>
              <a:t>The </a:t>
            </a:r>
            <a:r>
              <a:rPr lang="en-US" sz="2000" dirty="0">
                <a:latin typeface="Helvetica" pitchFamily="34" charset="0"/>
              </a:rPr>
              <a:t>transaction may be kept open across multiple HTTP requests, until the client chooses to commit or roll </a:t>
            </a:r>
            <a:r>
              <a:rPr lang="en-US" sz="2000" dirty="0" smtClean="0">
                <a:latin typeface="Helvetica" pitchFamily="34" charset="0"/>
              </a:rPr>
              <a:t>back</a:t>
            </a:r>
          </a:p>
          <a:p>
            <a:r>
              <a:rPr lang="en-US" sz="2000" dirty="0">
                <a:latin typeface="Helvetica" pitchFamily="34" charset="0"/>
              </a:rPr>
              <a:t>Each HTTP request can include a list of </a:t>
            </a:r>
            <a:r>
              <a:rPr lang="en-US" sz="2000" dirty="0" smtClean="0">
                <a:latin typeface="Helvetica" pitchFamily="34" charset="0"/>
              </a:rPr>
              <a:t>statements</a:t>
            </a:r>
          </a:p>
          <a:p>
            <a:r>
              <a:rPr lang="en-US" sz="2000" dirty="0">
                <a:latin typeface="Helvetica" pitchFamily="34" charset="0"/>
              </a:rPr>
              <a:t>Requests should include an Authorization header, with a value of Basic &lt;payload&gt;, where "payload" is a base64 encoded string of "</a:t>
            </a:r>
            <a:r>
              <a:rPr lang="en-US" sz="2000" dirty="0" err="1">
                <a:latin typeface="Helvetica" pitchFamily="34" charset="0"/>
              </a:rPr>
              <a:t>username:password</a:t>
            </a:r>
            <a:r>
              <a:rPr lang="en-US" sz="2000" dirty="0">
                <a:latin typeface="Helvetica" pitchFamily="34" charset="0"/>
              </a:rPr>
              <a:t>"</a:t>
            </a:r>
            <a:endParaRPr lang="fr-FR" sz="2000" b="1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22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HTTP ENDPOINT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1700808"/>
            <a:ext cx="39964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Courier" pitchFamily="49" charset="0"/>
              </a:rPr>
              <a:t>import </a:t>
            </a:r>
            <a:r>
              <a:rPr lang="fr-FR" sz="800" dirty="0" err="1">
                <a:latin typeface="Courier" pitchFamily="49" charset="0"/>
              </a:rPr>
              <a:t>requests</a:t>
            </a: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from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requests.exceptions</a:t>
            </a:r>
            <a:r>
              <a:rPr lang="fr-FR" sz="800" dirty="0">
                <a:latin typeface="Courier" pitchFamily="49" charset="0"/>
              </a:rPr>
              <a:t> import </a:t>
            </a:r>
            <a:r>
              <a:rPr lang="fr-FR" sz="800" dirty="0" err="1">
                <a:latin typeface="Courier" pitchFamily="49" charset="0"/>
              </a:rPr>
              <a:t>ConnectionError</a:t>
            </a: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import </a:t>
            </a:r>
            <a:r>
              <a:rPr lang="fr-FR" sz="800" dirty="0" err="1">
                <a:latin typeface="Courier" pitchFamily="49" charset="0"/>
              </a:rPr>
              <a:t>json</a:t>
            </a: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NEO4J_SERVER = 'http://ganxis.nest.rpi.edu:7474'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NEO4J_COMMIT_ENDPOINT = '/</a:t>
            </a:r>
            <a:r>
              <a:rPr lang="fr-FR" sz="800" dirty="0" err="1">
                <a:latin typeface="Courier" pitchFamily="49" charset="0"/>
              </a:rPr>
              <a:t>db</a:t>
            </a:r>
            <a:r>
              <a:rPr lang="fr-FR" sz="800" dirty="0">
                <a:latin typeface="Courier" pitchFamily="49" charset="0"/>
              </a:rPr>
              <a:t>/data/transaction/commit'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NEO4J_CREDENTIALS = 'bmVvNGo6bmVvNGo='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def</a:t>
            </a:r>
            <a:r>
              <a:rPr lang="fr-FR" sz="800" dirty="0">
                <a:latin typeface="Courier" pitchFamily="49" charset="0"/>
              </a:rPr>
              <a:t> execute_neo4j_cypher(url, </a:t>
            </a:r>
            <a:r>
              <a:rPr lang="fr-FR" sz="800" dirty="0" err="1">
                <a:latin typeface="Courier" pitchFamily="49" charset="0"/>
              </a:rPr>
              <a:t>credentials</a:t>
            </a:r>
            <a:r>
              <a:rPr lang="fr-FR" sz="800" dirty="0">
                <a:latin typeface="Courier" pitchFamily="49" charset="0"/>
              </a:rPr>
              <a:t>, </a:t>
            </a: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, </a:t>
            </a: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):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> = None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</a:t>
            </a:r>
            <a:r>
              <a:rPr lang="fr-FR" sz="800" dirty="0" err="1">
                <a:latin typeface="Courier" pitchFamily="49" charset="0"/>
              </a:rPr>
              <a:t>query_text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json.dumps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dict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statements</a:t>
            </a:r>
            <a:r>
              <a:rPr lang="fr-FR" sz="800" dirty="0">
                <a:latin typeface="Courier" pitchFamily="49" charset="0"/>
              </a:rPr>
              <a:t> = [</a:t>
            </a:r>
            <a:r>
              <a:rPr lang="fr-FR" sz="800" dirty="0" err="1">
                <a:latin typeface="Courier" pitchFamily="49" charset="0"/>
              </a:rPr>
              <a:t>dict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statement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, </a:t>
            </a: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)]))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headers = {'</a:t>
            </a:r>
            <a:r>
              <a:rPr lang="fr-FR" sz="800" dirty="0" err="1">
                <a:latin typeface="Courier" pitchFamily="49" charset="0"/>
              </a:rPr>
              <a:t>Accept</a:t>
            </a:r>
            <a:r>
              <a:rPr lang="fr-FR" sz="800" dirty="0">
                <a:latin typeface="Courier" pitchFamily="49" charset="0"/>
              </a:rPr>
              <a:t>' : 'application/</a:t>
            </a:r>
            <a:r>
              <a:rPr lang="fr-FR" sz="800" dirty="0" err="1">
                <a:latin typeface="Courier" pitchFamily="49" charset="0"/>
              </a:rPr>
              <a:t>json</a:t>
            </a:r>
            <a:r>
              <a:rPr lang="fr-FR" sz="800" dirty="0">
                <a:latin typeface="Courier" pitchFamily="49" charset="0"/>
              </a:rPr>
              <a:t>', 'Content-type' : 'application/</a:t>
            </a:r>
            <a:r>
              <a:rPr lang="fr-FR" sz="800" dirty="0" err="1">
                <a:latin typeface="Courier" pitchFamily="49" charset="0"/>
              </a:rPr>
              <a:t>json</a:t>
            </a:r>
            <a:r>
              <a:rPr lang="fr-FR" sz="800" dirty="0">
                <a:latin typeface="Courier" pitchFamily="49" charset="0"/>
              </a:rPr>
              <a:t>', '</a:t>
            </a:r>
            <a:r>
              <a:rPr lang="fr-FR" sz="800" dirty="0" err="1">
                <a:latin typeface="Courier" pitchFamily="49" charset="0"/>
              </a:rPr>
              <a:t>Authorization</a:t>
            </a:r>
            <a:r>
              <a:rPr lang="fr-FR" sz="800" dirty="0">
                <a:latin typeface="Courier" pitchFamily="49" charset="0"/>
              </a:rPr>
              <a:t>:' : 'Basic ' + </a:t>
            </a:r>
            <a:r>
              <a:rPr lang="fr-FR" sz="800" dirty="0" err="1">
                <a:latin typeface="Courier" pitchFamily="49" charset="0"/>
              </a:rPr>
              <a:t>credentials</a:t>
            </a:r>
            <a:r>
              <a:rPr lang="fr-FR" sz="800" dirty="0">
                <a:latin typeface="Courier" pitchFamily="49" charset="0"/>
              </a:rPr>
              <a:t>}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</a:t>
            </a:r>
            <a:r>
              <a:rPr lang="fr-FR" sz="800" dirty="0" err="1">
                <a:latin typeface="Courier" pitchFamily="49" charset="0"/>
              </a:rPr>
              <a:t>try</a:t>
            </a:r>
            <a:r>
              <a:rPr lang="fr-FR" sz="800" dirty="0">
                <a:latin typeface="Courier" pitchFamily="49" charset="0"/>
              </a:rPr>
              <a:t>: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resp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requests.post</a:t>
            </a:r>
            <a:r>
              <a:rPr lang="fr-FR" sz="800" dirty="0">
                <a:latin typeface="Courier" pitchFamily="49" charset="0"/>
              </a:rPr>
              <a:t>(url, headers = headers, data = </a:t>
            </a:r>
            <a:r>
              <a:rPr lang="fr-FR" sz="800" dirty="0" err="1">
                <a:latin typeface="Courier" pitchFamily="49" charset="0"/>
              </a:rPr>
              <a:t>query_text</a:t>
            </a:r>
            <a:r>
              <a:rPr lang="fr-FR" sz="800" dirty="0">
                <a:latin typeface="Courier" pitchFamily="49" charset="0"/>
              </a:rPr>
              <a:t>)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resp.json</a:t>
            </a:r>
            <a:r>
              <a:rPr lang="fr-FR" sz="800" dirty="0">
                <a:latin typeface="Courier" pitchFamily="49" charset="0"/>
              </a:rPr>
              <a:t>()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</a:t>
            </a:r>
            <a:r>
              <a:rPr lang="fr-FR" sz="800" dirty="0" err="1">
                <a:latin typeface="Courier" pitchFamily="49" charset="0"/>
              </a:rPr>
              <a:t>except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ConnectionError</a:t>
            </a:r>
            <a:r>
              <a:rPr lang="fr-FR" sz="800" dirty="0">
                <a:latin typeface="Courier" pitchFamily="49" charset="0"/>
              </a:rPr>
              <a:t> as exception: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print</a:t>
            </a:r>
            <a:r>
              <a:rPr lang="fr-FR" sz="800" dirty="0">
                <a:latin typeface="Courier" pitchFamily="49" charset="0"/>
              </a:rPr>
              <a:t> exception </a:t>
            </a:r>
            <a:r>
              <a:rPr lang="fr-FR" sz="800" i="1" dirty="0">
                <a:latin typeface="Courier" pitchFamily="49" charset="0"/>
              </a:rPr>
              <a:t># Log </a:t>
            </a:r>
            <a:r>
              <a:rPr lang="fr-FR" sz="800" i="1" dirty="0" err="1">
                <a:latin typeface="Courier" pitchFamily="49" charset="0"/>
              </a:rPr>
              <a:t>error</a:t>
            </a:r>
            <a:r>
              <a:rPr lang="fr-FR" sz="800" i="1" dirty="0">
                <a:latin typeface="Courier" pitchFamily="49" charset="0"/>
              </a:rPr>
              <a:t/>
            </a:r>
            <a:br>
              <a:rPr lang="fr-FR" sz="800" i="1" dirty="0">
                <a:latin typeface="Courier" pitchFamily="49" charset="0"/>
              </a:rPr>
            </a:br>
            <a:r>
              <a:rPr lang="fr-FR" sz="800" i="1" dirty="0">
                <a:latin typeface="Courier" pitchFamily="49" charset="0"/>
              </a:rPr>
              <a:t>    </a:t>
            </a:r>
            <a:r>
              <a:rPr lang="fr-FR" sz="800" dirty="0">
                <a:latin typeface="Courier" pitchFamily="49" charset="0"/>
              </a:rPr>
              <a:t>if </a:t>
            </a:r>
            <a:r>
              <a:rPr lang="fr-FR" sz="800" dirty="0" err="1">
                <a:latin typeface="Courier" pitchFamily="49" charset="0"/>
              </a:rPr>
              <a:t>len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>['</a:t>
            </a:r>
            <a:r>
              <a:rPr lang="fr-FR" sz="800" dirty="0" err="1">
                <a:latin typeface="Courier" pitchFamily="49" charset="0"/>
              </a:rPr>
              <a:t>errors</a:t>
            </a:r>
            <a:r>
              <a:rPr lang="fr-FR" sz="800" dirty="0">
                <a:latin typeface="Courier" pitchFamily="49" charset="0"/>
              </a:rPr>
              <a:t>']) &gt; 0: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print</a:t>
            </a:r>
            <a:r>
              <a:rPr lang="fr-FR" sz="800" dirty="0">
                <a:latin typeface="Courier" pitchFamily="49" charset="0"/>
              </a:rPr>
              <a:t> '@@@ ERROR! </a:t>
            </a:r>
            <a:r>
              <a:rPr lang="fr-FR" sz="800" dirty="0" err="1">
                <a:latin typeface="Courier" pitchFamily="49" charset="0"/>
              </a:rPr>
              <a:t>Error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executing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Cypher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' </a:t>
            </a:r>
            <a:r>
              <a:rPr lang="fr-FR" sz="800" i="1" dirty="0">
                <a:latin typeface="Courier" pitchFamily="49" charset="0"/>
              </a:rPr>
              <a:t># Log </a:t>
            </a:r>
            <a:r>
              <a:rPr lang="fr-FR" sz="800" i="1" dirty="0" err="1">
                <a:latin typeface="Courier" pitchFamily="49" charset="0"/>
              </a:rPr>
              <a:t>error</a:t>
            </a:r>
            <a:r>
              <a:rPr lang="fr-FR" sz="800" i="1" dirty="0">
                <a:latin typeface="Courier" pitchFamily="49" charset="0"/>
              </a:rPr>
              <a:t/>
            </a:r>
            <a:br>
              <a:rPr lang="fr-FR" sz="800" i="1" dirty="0">
                <a:latin typeface="Courier" pitchFamily="49" charset="0"/>
              </a:rPr>
            </a:br>
            <a:r>
              <a:rPr lang="fr-FR" sz="800" i="1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print</a:t>
            </a:r>
            <a:r>
              <a:rPr lang="fr-FR" sz="800" dirty="0">
                <a:latin typeface="Courier" pitchFamily="49" charset="0"/>
              </a:rPr>
              <a:t> '@@@ ', </a:t>
            </a: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, '&lt;-', </a:t>
            </a: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    </a:t>
            </a:r>
            <a:r>
              <a:rPr lang="fr-FR" sz="800" dirty="0" err="1">
                <a:latin typeface="Courier" pitchFamily="49" charset="0"/>
              </a:rPr>
              <a:t>print</a:t>
            </a:r>
            <a:r>
              <a:rPr lang="fr-FR" sz="800" dirty="0">
                <a:latin typeface="Courier" pitchFamily="49" charset="0"/>
              </a:rPr>
              <a:t> '@@@ ' + </a:t>
            </a:r>
            <a:r>
              <a:rPr lang="fr-FR" sz="800" dirty="0" err="1">
                <a:latin typeface="Courier" pitchFamily="49" charset="0"/>
              </a:rPr>
              <a:t>str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>)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    return 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/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 = 'MERGE (p: Person {id:{</a:t>
            </a:r>
            <a:r>
              <a:rPr lang="fr-FR" sz="800" dirty="0" err="1">
                <a:latin typeface="Courier" pitchFamily="49" charset="0"/>
              </a:rPr>
              <a:t>userid</a:t>
            </a:r>
            <a:r>
              <a:rPr lang="fr-FR" sz="800" dirty="0">
                <a:latin typeface="Courier" pitchFamily="49" charset="0"/>
              </a:rPr>
              <a:t>}, </a:t>
            </a:r>
            <a:r>
              <a:rPr lang="fr-FR" sz="800" dirty="0" err="1">
                <a:latin typeface="Courier" pitchFamily="49" charset="0"/>
              </a:rPr>
              <a:t>name</a:t>
            </a:r>
            <a:r>
              <a:rPr lang="fr-FR" sz="800" dirty="0">
                <a:latin typeface="Courier" pitchFamily="49" charset="0"/>
              </a:rPr>
              <a:t>:{</a:t>
            </a:r>
            <a:r>
              <a:rPr lang="fr-FR" sz="800" dirty="0" err="1">
                <a:latin typeface="Courier" pitchFamily="49" charset="0"/>
              </a:rPr>
              <a:t>name</a:t>
            </a:r>
            <a:r>
              <a:rPr lang="fr-FR" sz="800" dirty="0">
                <a:latin typeface="Courier" pitchFamily="49" charset="0"/>
              </a:rPr>
              <a:t>}}) ON CREATE SET </a:t>
            </a:r>
            <a:r>
              <a:rPr lang="fr-FR" sz="800" dirty="0" err="1">
                <a:latin typeface="Courier" pitchFamily="49" charset="0"/>
              </a:rPr>
              <a:t>p.created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timestamp</a:t>
            </a:r>
            <a:r>
              <a:rPr lang="fr-FR" sz="800" dirty="0">
                <a:latin typeface="Courier" pitchFamily="49" charset="0"/>
              </a:rPr>
              <a:t>() ON MATCH SET </a:t>
            </a:r>
            <a:r>
              <a:rPr lang="fr-FR" sz="800" dirty="0" err="1">
                <a:latin typeface="Courier" pitchFamily="49" charset="0"/>
              </a:rPr>
              <a:t>p.matched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timestamp</a:t>
            </a:r>
            <a:r>
              <a:rPr lang="fr-FR" sz="800" dirty="0">
                <a:latin typeface="Courier" pitchFamily="49" charset="0"/>
              </a:rPr>
              <a:t>() RETURN p'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dict</a:t>
            </a:r>
            <a:r>
              <a:rPr lang="fr-FR" sz="800" dirty="0">
                <a:latin typeface="Courier" pitchFamily="49" charset="0"/>
              </a:rPr>
              <a:t>()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['</a:t>
            </a:r>
            <a:r>
              <a:rPr lang="fr-FR" sz="800" dirty="0" err="1">
                <a:latin typeface="Courier" pitchFamily="49" charset="0"/>
              </a:rPr>
              <a:t>userid</a:t>
            </a:r>
            <a:r>
              <a:rPr lang="fr-FR" sz="800" dirty="0">
                <a:latin typeface="Courier" pitchFamily="49" charset="0"/>
              </a:rPr>
              <a:t>'] = 17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>
                <a:latin typeface="Courier" pitchFamily="49" charset="0"/>
              </a:rPr>
              <a:t>['</a:t>
            </a:r>
            <a:r>
              <a:rPr lang="fr-FR" sz="800" dirty="0" err="1">
                <a:latin typeface="Courier" pitchFamily="49" charset="0"/>
              </a:rPr>
              <a:t>name</a:t>
            </a:r>
            <a:r>
              <a:rPr lang="fr-FR" sz="800" dirty="0">
                <a:latin typeface="Courier" pitchFamily="49" charset="0"/>
              </a:rPr>
              <a:t>'] = 'J </a:t>
            </a:r>
            <a:r>
              <a:rPr lang="fr-FR" sz="800" dirty="0" err="1">
                <a:latin typeface="Courier" pitchFamily="49" charset="0"/>
              </a:rPr>
              <a:t>J</a:t>
            </a:r>
            <a:r>
              <a:rPr lang="fr-FR" sz="800" dirty="0">
                <a:latin typeface="Courier" pitchFamily="49" charset="0"/>
              </a:rPr>
              <a:t>'</a:t>
            </a:r>
            <a:br>
              <a:rPr lang="fr-FR" sz="800" dirty="0">
                <a:latin typeface="Courier" pitchFamily="49" charset="0"/>
              </a:rPr>
            </a:br>
            <a:r>
              <a:rPr lang="fr-FR" sz="800" dirty="0">
                <a:latin typeface="Courier" pitchFamily="49" charset="0"/>
              </a:rPr>
              <a:t>execute_neo4j_cypher(NEO4J_SERVER + NEO4J_COMMIT_ENDPOINT, NEO4J_CREDENTIALS, </a:t>
            </a:r>
            <a:r>
              <a:rPr lang="fr-FR" sz="800" dirty="0" err="1">
                <a:latin typeface="Courier" pitchFamily="49" charset="0"/>
              </a:rPr>
              <a:t>query</a:t>
            </a:r>
            <a:r>
              <a:rPr lang="fr-FR" sz="800" dirty="0">
                <a:latin typeface="Courier" pitchFamily="49" charset="0"/>
              </a:rPr>
              <a:t>, </a:t>
            </a:r>
            <a:r>
              <a:rPr lang="fr-FR" sz="800" dirty="0" err="1">
                <a:latin typeface="Courier" pitchFamily="49" charset="0"/>
              </a:rPr>
              <a:t>parameters</a:t>
            </a:r>
            <a:r>
              <a:rPr lang="fr-FR" sz="800" dirty="0" smtClean="0">
                <a:latin typeface="Courier" pitchFamily="49" charset="0"/>
              </a:rPr>
              <a:t>)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1118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Using Drivers to Access Neo4j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0"/>
            <a:ext cx="8309266" cy="262088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pitchFamily="34" charset="0"/>
              </a:rPr>
              <a:t>Binary Bolt protocol (starting with Neo4j 3.0)</a:t>
            </a:r>
          </a:p>
          <a:p>
            <a:r>
              <a:rPr lang="en-US" sz="2000" dirty="0" smtClean="0">
                <a:latin typeface="Helvetica" pitchFamily="34" charset="0"/>
              </a:rPr>
              <a:t>Binary protocol is enabled in Neo4j by default and can be used in any language driver that supports it</a:t>
            </a:r>
          </a:p>
          <a:p>
            <a:r>
              <a:rPr lang="en-US" sz="2000" dirty="0" smtClean="0">
                <a:latin typeface="Helvetica" pitchFamily="34" charset="0"/>
              </a:rPr>
              <a:t>Native Java driver officially supported by Neo4j</a:t>
            </a:r>
          </a:p>
          <a:p>
            <a:r>
              <a:rPr lang="en-US" sz="2000" dirty="0" smtClean="0">
                <a:latin typeface="Helvetica" pitchFamily="34" charset="0"/>
              </a:rPr>
              <a:t>Drivers implement all low level connection and communication tasks</a:t>
            </a:r>
          </a:p>
          <a:p>
            <a:endParaRPr lang="en-US" sz="2000" b="1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23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DRIVER API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874" y="3451860"/>
            <a:ext cx="83889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import org.neo4j.driver.v1.*;</a:t>
            </a:r>
          </a:p>
          <a:p>
            <a:pPr>
              <a:tabLst>
                <a:tab pos="92075" algn="l"/>
                <a:tab pos="266700" algn="l"/>
              </a:tabLst>
            </a:pPr>
            <a:endParaRPr lang="fr-FR" sz="800" dirty="0" smtClean="0">
              <a:latin typeface="Courier" pitchFamily="49" charset="0"/>
            </a:endParaRP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public class Neo4j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{</a:t>
            </a:r>
            <a:endParaRPr lang="fr-FR" sz="800" dirty="0" smtClean="0">
              <a:latin typeface="Courier" pitchFamily="49" charset="0"/>
            </a:endParaRP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public </a:t>
            </a:r>
            <a:r>
              <a:rPr lang="fr-FR" sz="800" dirty="0" err="1">
                <a:latin typeface="Courier" pitchFamily="49" charset="0"/>
              </a:rPr>
              <a:t>static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void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javaDriverDemo</a:t>
            </a:r>
            <a:r>
              <a:rPr lang="fr-FR" sz="800" dirty="0">
                <a:latin typeface="Courier" pitchFamily="49" charset="0"/>
              </a:rPr>
              <a:t>() {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Driver </a:t>
            </a:r>
            <a:r>
              <a:rPr lang="fr-FR" sz="800" dirty="0" err="1">
                <a:latin typeface="Courier" pitchFamily="49" charset="0"/>
              </a:rPr>
              <a:t>driver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smtClean="0">
                <a:latin typeface="Courier" pitchFamily="49" charset="0"/>
              </a:rPr>
              <a:t>= </a:t>
            </a:r>
            <a:r>
              <a:rPr lang="fr-FR" sz="800" dirty="0" err="1" smtClean="0">
                <a:latin typeface="Courier" pitchFamily="49" charset="0"/>
              </a:rPr>
              <a:t>GraphDatabase.driver</a:t>
            </a:r>
            <a:r>
              <a:rPr lang="fr-FR" sz="800" dirty="0">
                <a:latin typeface="Courier" pitchFamily="49" charset="0"/>
              </a:rPr>
              <a:t>("</a:t>
            </a:r>
            <a:r>
              <a:rPr lang="fr-FR" sz="800" dirty="0" err="1">
                <a:latin typeface="Courier" pitchFamily="49" charset="0"/>
              </a:rPr>
              <a:t>bolt</a:t>
            </a:r>
            <a:r>
              <a:rPr lang="fr-FR" sz="800" dirty="0">
                <a:latin typeface="Courier" pitchFamily="49" charset="0"/>
              </a:rPr>
              <a:t>://ganxis.nest.rpi.edu", "neo4j", "neo4j"));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Session </a:t>
            </a:r>
            <a:r>
              <a:rPr lang="fr-FR" sz="800" dirty="0" err="1">
                <a:latin typeface="Courier" pitchFamily="49" charset="0"/>
              </a:rPr>
              <a:t>session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driver.session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92075" algn="l"/>
                <a:tab pos="266700" algn="l"/>
              </a:tabLst>
            </a:pPr>
            <a:endParaRPr lang="fr-FR" sz="800" dirty="0">
              <a:latin typeface="Courier" pitchFamily="49" charset="0"/>
            </a:endParaRP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StatementResult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result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session.run</a:t>
            </a:r>
            <a:r>
              <a:rPr lang="fr-FR" sz="800" dirty="0">
                <a:latin typeface="Courier" pitchFamily="49" charset="0"/>
              </a:rPr>
              <a:t>("MATCH (a)-[]-(b)-[]-(c)-[]-(a) WHERE a.id &lt; b.id AND b.id &lt; c.id RETURN DISTINCT </a:t>
            </a:r>
            <a:r>
              <a:rPr lang="fr-FR" sz="800" dirty="0" err="1">
                <a:latin typeface="Courier" pitchFamily="49" charset="0"/>
              </a:rPr>
              <a:t>a,b,c</a:t>
            </a:r>
            <a:r>
              <a:rPr lang="fr-FR" sz="800" dirty="0">
                <a:latin typeface="Courier" pitchFamily="49" charset="0"/>
              </a:rPr>
              <a:t>");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int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counter</a:t>
            </a:r>
            <a:r>
              <a:rPr lang="fr-FR" sz="800" dirty="0">
                <a:latin typeface="Courier" pitchFamily="49" charset="0"/>
              </a:rPr>
              <a:t> = 0;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while</a:t>
            </a:r>
            <a:r>
              <a:rPr lang="fr-FR" sz="800" dirty="0">
                <a:latin typeface="Courier" pitchFamily="49" charset="0"/>
              </a:rPr>
              <a:t> (</a:t>
            </a:r>
            <a:r>
              <a:rPr lang="fr-FR" sz="800" dirty="0" err="1">
                <a:latin typeface="Courier" pitchFamily="49" charset="0"/>
              </a:rPr>
              <a:t>result.hasNext</a:t>
            </a:r>
            <a:r>
              <a:rPr lang="fr-FR" sz="800" dirty="0">
                <a:latin typeface="Courier" pitchFamily="49" charset="0"/>
              </a:rPr>
              <a:t>())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{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	</a:t>
            </a:r>
            <a:r>
              <a:rPr lang="fr-FR" sz="800" dirty="0" err="1">
                <a:latin typeface="Courier" pitchFamily="49" charset="0"/>
              </a:rPr>
              <a:t>counter</a:t>
            </a:r>
            <a:r>
              <a:rPr lang="fr-FR" sz="800" dirty="0">
                <a:latin typeface="Courier" pitchFamily="49" charset="0"/>
              </a:rPr>
              <a:t>++;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	Record </a:t>
            </a:r>
            <a:r>
              <a:rPr lang="fr-FR" sz="800" dirty="0" err="1">
                <a:latin typeface="Courier" pitchFamily="49" charset="0"/>
              </a:rPr>
              <a:t>record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result.next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	</a:t>
            </a:r>
            <a:r>
              <a:rPr lang="fr-FR" sz="800" dirty="0" err="1">
                <a:latin typeface="Courier" pitchFamily="49" charset="0"/>
              </a:rPr>
              <a:t>System.out.println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record.get</a:t>
            </a:r>
            <a:r>
              <a:rPr lang="fr-FR" sz="800" dirty="0">
                <a:latin typeface="Courier" pitchFamily="49" charset="0"/>
              </a:rPr>
              <a:t>("a").</a:t>
            </a:r>
            <a:r>
              <a:rPr lang="fr-FR" sz="800" dirty="0" err="1">
                <a:latin typeface="Courier" pitchFamily="49" charset="0"/>
              </a:rPr>
              <a:t>get</a:t>
            </a:r>
            <a:r>
              <a:rPr lang="fr-FR" sz="800" dirty="0">
                <a:latin typeface="Courier" pitchFamily="49" charset="0"/>
              </a:rPr>
              <a:t>("id") + " \t" + </a:t>
            </a:r>
            <a:r>
              <a:rPr lang="fr-FR" sz="800" dirty="0" err="1">
                <a:latin typeface="Courier" pitchFamily="49" charset="0"/>
              </a:rPr>
              <a:t>record.get</a:t>
            </a:r>
            <a:r>
              <a:rPr lang="fr-FR" sz="800" dirty="0">
                <a:latin typeface="Courier" pitchFamily="49" charset="0"/>
              </a:rPr>
              <a:t>("b").</a:t>
            </a:r>
            <a:r>
              <a:rPr lang="fr-FR" sz="800" dirty="0" err="1">
                <a:latin typeface="Courier" pitchFamily="49" charset="0"/>
              </a:rPr>
              <a:t>get</a:t>
            </a:r>
            <a:r>
              <a:rPr lang="fr-FR" sz="800" dirty="0">
                <a:latin typeface="Courier" pitchFamily="49" charset="0"/>
              </a:rPr>
              <a:t>("id") + " \t" + </a:t>
            </a:r>
            <a:r>
              <a:rPr lang="fr-FR" sz="800" dirty="0" err="1">
                <a:latin typeface="Courier" pitchFamily="49" charset="0"/>
              </a:rPr>
              <a:t>record.get</a:t>
            </a:r>
            <a:r>
              <a:rPr lang="fr-FR" sz="800" dirty="0">
                <a:latin typeface="Courier" pitchFamily="49" charset="0"/>
              </a:rPr>
              <a:t>("c").</a:t>
            </a:r>
            <a:r>
              <a:rPr lang="fr-FR" sz="800" dirty="0" err="1">
                <a:latin typeface="Courier" pitchFamily="49" charset="0"/>
              </a:rPr>
              <a:t>get</a:t>
            </a:r>
            <a:r>
              <a:rPr lang="fr-FR" sz="800" dirty="0">
                <a:latin typeface="Courier" pitchFamily="49" charset="0"/>
              </a:rPr>
              <a:t>("id"));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}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System.out.println</a:t>
            </a:r>
            <a:r>
              <a:rPr lang="fr-FR" sz="800" dirty="0">
                <a:latin typeface="Courier" pitchFamily="49" charset="0"/>
              </a:rPr>
              <a:t>("Count: " + </a:t>
            </a:r>
            <a:r>
              <a:rPr lang="fr-FR" sz="800" dirty="0" err="1">
                <a:latin typeface="Courier" pitchFamily="49" charset="0"/>
              </a:rPr>
              <a:t>counter</a:t>
            </a:r>
            <a:r>
              <a:rPr lang="fr-FR" sz="800" dirty="0">
                <a:latin typeface="Courier" pitchFamily="49" charset="0"/>
              </a:rPr>
              <a:t>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session.close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driver.close</a:t>
            </a:r>
            <a:r>
              <a:rPr lang="fr-FR" sz="800" dirty="0">
                <a:latin typeface="Courier" pitchFamily="49" charset="0"/>
              </a:rPr>
              <a:t>();		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</a:t>
            </a:r>
            <a:r>
              <a:rPr lang="fr-FR" sz="800" dirty="0" smtClean="0">
                <a:latin typeface="Courier" pitchFamily="49" charset="0"/>
              </a:rPr>
              <a:t>}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public </a:t>
            </a:r>
            <a:r>
              <a:rPr lang="fr-FR" sz="800" dirty="0" err="1">
                <a:latin typeface="Courier" pitchFamily="49" charset="0"/>
              </a:rPr>
              <a:t>static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void</a:t>
            </a:r>
            <a:r>
              <a:rPr lang="fr-FR" sz="800" dirty="0">
                <a:latin typeface="Courier" pitchFamily="49" charset="0"/>
              </a:rPr>
              <a:t> main(String [] </a:t>
            </a:r>
            <a:r>
              <a:rPr lang="fr-FR" sz="800" dirty="0" err="1">
                <a:latin typeface="Courier" pitchFamily="49" charset="0"/>
              </a:rPr>
              <a:t>args</a:t>
            </a:r>
            <a:r>
              <a:rPr lang="fr-FR" sz="800" dirty="0">
                <a:latin typeface="Courier" pitchFamily="49" charset="0"/>
              </a:rPr>
              <a:t>)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</a:t>
            </a:r>
            <a:r>
              <a:rPr lang="fr-FR" sz="800" dirty="0" smtClean="0">
                <a:latin typeface="Courier" pitchFamily="49" charset="0"/>
              </a:rPr>
              <a:t>{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 smtClean="0">
                <a:latin typeface="Courier" pitchFamily="49" charset="0"/>
              </a:rPr>
              <a:t>		</a:t>
            </a:r>
            <a:r>
              <a:rPr lang="fr-FR" sz="800" dirty="0" err="1" smtClean="0">
                <a:latin typeface="Courier" pitchFamily="49" charset="0"/>
              </a:rPr>
              <a:t>javaDriverDemo</a:t>
            </a:r>
            <a:r>
              <a:rPr lang="fr-FR" sz="800" dirty="0" smtClean="0">
                <a:latin typeface="Courier" pitchFamily="49" charset="0"/>
              </a:rPr>
              <a:t>();</a:t>
            </a:r>
            <a:endParaRPr lang="fr-FR" sz="800" dirty="0">
              <a:latin typeface="Courier" pitchFamily="49" charset="0"/>
            </a:endParaRP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	}</a:t>
            </a:r>
          </a:p>
          <a:p>
            <a:pPr>
              <a:tabLst>
                <a:tab pos="92075" algn="l"/>
                <a:tab pos="266700" algn="l"/>
              </a:tabLst>
            </a:pPr>
            <a:r>
              <a:rPr lang="fr-FR" sz="800" dirty="0">
                <a:latin typeface="Courier" pitchFamily="49" charset="0"/>
              </a:rPr>
              <a:t>}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64107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Using Core Java API</a:t>
            </a:r>
            <a:endParaRPr lang="en-US" sz="3200" dirty="0">
              <a:latin typeface="Helvetica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260848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Helvetica" pitchFamily="34" charset="0"/>
              </a:rPr>
              <a:t>Native Java </a:t>
            </a:r>
            <a:r>
              <a:rPr lang="en-US" sz="2000" dirty="0">
                <a:latin typeface="Helvetica" pitchFamily="34" charset="0"/>
              </a:rPr>
              <a:t>API </a:t>
            </a:r>
            <a:r>
              <a:rPr lang="en-US" sz="2000" dirty="0" smtClean="0">
                <a:latin typeface="Helvetica" pitchFamily="34" charset="0"/>
              </a:rPr>
              <a:t>performs database operations directly with Neo4j core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24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     CORE JAVA API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 flipH="1">
            <a:off x="1115616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172" y="2282984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import java.io.*;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import </a:t>
            </a:r>
            <a:r>
              <a:rPr lang="fr-FR" sz="800" dirty="0" err="1">
                <a:latin typeface="Courier" pitchFamily="49" charset="0"/>
              </a:rPr>
              <a:t>java.util</a:t>
            </a:r>
            <a:r>
              <a:rPr lang="fr-FR" sz="800" dirty="0">
                <a:latin typeface="Courier" pitchFamily="49" charset="0"/>
              </a:rPr>
              <a:t>.*;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import org.neo4j.graphdb</a:t>
            </a:r>
            <a:r>
              <a:rPr lang="fr-FR" sz="800" dirty="0" smtClean="0">
                <a:latin typeface="Courier" pitchFamily="49" charset="0"/>
              </a:rPr>
              <a:t>.*</a:t>
            </a:r>
            <a:endParaRPr lang="fr-FR" sz="800" dirty="0">
              <a:latin typeface="Courier" pitchFamily="49" charset="0"/>
            </a:endParaRP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endParaRPr lang="fr-FR" sz="800" dirty="0" smtClean="0">
              <a:latin typeface="Courier" pitchFamily="49" charset="0"/>
            </a:endParaRP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public class Neo4j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public </a:t>
            </a:r>
            <a:r>
              <a:rPr lang="fr-FR" sz="800" dirty="0" err="1">
                <a:latin typeface="Courier" pitchFamily="49" charset="0"/>
              </a:rPr>
              <a:t>enum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NodeLabels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implements</a:t>
            </a:r>
            <a:r>
              <a:rPr lang="fr-FR" sz="800" dirty="0">
                <a:latin typeface="Courier" pitchFamily="49" charset="0"/>
              </a:rPr>
              <a:t> Label </a:t>
            </a:r>
            <a:r>
              <a:rPr lang="fr-FR" sz="800" dirty="0" smtClean="0">
                <a:latin typeface="Courier" pitchFamily="49" charset="0"/>
              </a:rPr>
              <a:t>{ NODE; }</a:t>
            </a:r>
            <a:endParaRPr lang="fr-FR" sz="800" dirty="0">
              <a:latin typeface="Courier" pitchFamily="49" charset="0"/>
            </a:endParaRP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public </a:t>
            </a:r>
            <a:r>
              <a:rPr lang="fr-FR" sz="800" dirty="0" err="1">
                <a:latin typeface="Courier" pitchFamily="49" charset="0"/>
              </a:rPr>
              <a:t>enum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EdgeLabels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implements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 smtClean="0">
                <a:latin typeface="Courier" pitchFamily="49" charset="0"/>
              </a:rPr>
              <a:t>RelationshipType</a:t>
            </a:r>
            <a:r>
              <a:rPr lang="fr-FR" sz="800" dirty="0" smtClean="0">
                <a:latin typeface="Courier" pitchFamily="49" charset="0"/>
              </a:rPr>
              <a:t>{ CONNECTED; 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public </a:t>
            </a:r>
            <a:r>
              <a:rPr lang="fr-FR" sz="800" dirty="0" err="1">
                <a:latin typeface="Courier" pitchFamily="49" charset="0"/>
              </a:rPr>
              <a:t>static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void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javaNativeDemo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int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nodes</a:t>
            </a:r>
            <a:r>
              <a:rPr lang="fr-FR" sz="800" dirty="0">
                <a:latin typeface="Courier" pitchFamily="49" charset="0"/>
              </a:rPr>
              <a:t>, double p) 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Node</a:t>
            </a:r>
            <a:r>
              <a:rPr lang="fr-FR" sz="800" dirty="0">
                <a:latin typeface="Courier" pitchFamily="49" charset="0"/>
              </a:rPr>
              <a:t> node1, </a:t>
            </a:r>
            <a:r>
              <a:rPr lang="fr-FR" sz="800" dirty="0" smtClean="0">
                <a:latin typeface="Courier" pitchFamily="49" charset="0"/>
              </a:rPr>
              <a:t>node2; </a:t>
            </a:r>
            <a:r>
              <a:rPr lang="fr-FR" sz="800" dirty="0" err="1" smtClean="0">
                <a:latin typeface="Courier" pitchFamily="49" charset="0"/>
              </a:rPr>
              <a:t>Random</a:t>
            </a:r>
            <a:r>
              <a:rPr lang="fr-FR" sz="800" dirty="0" smtClean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randomgen</a:t>
            </a:r>
            <a:r>
              <a:rPr lang="fr-FR" sz="800" dirty="0">
                <a:latin typeface="Courier" pitchFamily="49" charset="0"/>
              </a:rPr>
              <a:t> = new </a:t>
            </a:r>
            <a:r>
              <a:rPr lang="fr-FR" sz="800" dirty="0" err="1">
                <a:latin typeface="Courier" pitchFamily="49" charset="0"/>
              </a:rPr>
              <a:t>Random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GraphDatabaseFactory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dbFactory</a:t>
            </a:r>
            <a:r>
              <a:rPr lang="fr-FR" sz="800" dirty="0">
                <a:latin typeface="Courier" pitchFamily="49" charset="0"/>
              </a:rPr>
              <a:t> = new </a:t>
            </a:r>
            <a:r>
              <a:rPr lang="fr-FR" sz="800" dirty="0" err="1">
                <a:latin typeface="Courier" pitchFamily="49" charset="0"/>
              </a:rPr>
              <a:t>GraphDatabaseFactory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GraphDatabaseService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db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dbFactory.newEmbeddedDatabase</a:t>
            </a:r>
            <a:r>
              <a:rPr lang="fr-FR" sz="800" dirty="0">
                <a:latin typeface="Courier" pitchFamily="49" charset="0"/>
              </a:rPr>
              <a:t>(new File("TestNeo4jDB</a:t>
            </a:r>
            <a:r>
              <a:rPr lang="fr-FR" sz="800" dirty="0" smtClean="0">
                <a:latin typeface="Courier" pitchFamily="49" charset="0"/>
              </a:rPr>
              <a:t>"));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 smtClean="0">
                <a:latin typeface="Courier" pitchFamily="49" charset="0"/>
              </a:rPr>
              <a:t>		</a:t>
            </a:r>
            <a:r>
              <a:rPr lang="fr-FR" sz="800" dirty="0" err="1" smtClean="0">
                <a:latin typeface="Courier" pitchFamily="49" charset="0"/>
              </a:rPr>
              <a:t>try</a:t>
            </a:r>
            <a:r>
              <a:rPr lang="fr-FR" sz="800" dirty="0" smtClean="0">
                <a:latin typeface="Courier" pitchFamily="49" charset="0"/>
              </a:rPr>
              <a:t> (Transaction </a:t>
            </a:r>
            <a:r>
              <a:rPr lang="fr-FR" sz="800" dirty="0" err="1" smtClean="0">
                <a:latin typeface="Courier" pitchFamily="49" charset="0"/>
              </a:rPr>
              <a:t>tx</a:t>
            </a:r>
            <a:r>
              <a:rPr lang="fr-FR" sz="800" dirty="0" smtClean="0">
                <a:latin typeface="Courier" pitchFamily="49" charset="0"/>
              </a:rPr>
              <a:t> = </a:t>
            </a:r>
            <a:r>
              <a:rPr lang="fr-FR" sz="800" dirty="0" err="1" smtClean="0">
                <a:latin typeface="Courier" pitchFamily="49" charset="0"/>
              </a:rPr>
              <a:t>db.beginTx</a:t>
            </a:r>
            <a:r>
              <a:rPr lang="fr-FR" sz="800" dirty="0" smtClean="0">
                <a:latin typeface="Courier" pitchFamily="49" charset="0"/>
              </a:rPr>
              <a:t>()) 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for (</a:t>
            </a:r>
            <a:r>
              <a:rPr lang="fr-FR" sz="800" dirty="0" err="1">
                <a:latin typeface="Courier" pitchFamily="49" charset="0"/>
              </a:rPr>
              <a:t>int</a:t>
            </a:r>
            <a:r>
              <a:rPr lang="fr-FR" sz="800" dirty="0">
                <a:latin typeface="Courier" pitchFamily="49" charset="0"/>
              </a:rPr>
              <a:t> i = 1; i &lt;= </a:t>
            </a:r>
            <a:r>
              <a:rPr lang="fr-FR" sz="800" dirty="0" err="1">
                <a:latin typeface="Courier" pitchFamily="49" charset="0"/>
              </a:rPr>
              <a:t>nodes</a:t>
            </a:r>
            <a:r>
              <a:rPr lang="fr-FR" sz="800" dirty="0">
                <a:latin typeface="Courier" pitchFamily="49" charset="0"/>
              </a:rPr>
              <a:t>; i++) 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</a:t>
            </a:r>
            <a:r>
              <a:rPr lang="fr-FR" sz="800" dirty="0" err="1">
                <a:latin typeface="Courier" pitchFamily="49" charset="0"/>
              </a:rPr>
              <a:t>Node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node</a:t>
            </a:r>
            <a:r>
              <a:rPr lang="fr-FR" sz="800" dirty="0">
                <a:latin typeface="Courier" pitchFamily="49" charset="0"/>
              </a:rPr>
              <a:t> = </a:t>
            </a:r>
            <a:r>
              <a:rPr lang="fr-FR" sz="800" dirty="0" err="1">
                <a:latin typeface="Courier" pitchFamily="49" charset="0"/>
              </a:rPr>
              <a:t>db.createNode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NodeLabels.NODE</a:t>
            </a:r>
            <a:r>
              <a:rPr lang="fr-FR" sz="800" dirty="0">
                <a:latin typeface="Courier" pitchFamily="49" charset="0"/>
              </a:rPr>
              <a:t>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</a:t>
            </a:r>
            <a:r>
              <a:rPr lang="fr-FR" sz="800" dirty="0" err="1">
                <a:latin typeface="Courier" pitchFamily="49" charset="0"/>
              </a:rPr>
              <a:t>node.setProperty</a:t>
            </a:r>
            <a:r>
              <a:rPr lang="fr-FR" sz="800" dirty="0">
                <a:latin typeface="Courier" pitchFamily="49" charset="0"/>
              </a:rPr>
              <a:t>("id", i);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for (</a:t>
            </a:r>
            <a:r>
              <a:rPr lang="fr-FR" sz="800" dirty="0" err="1">
                <a:latin typeface="Courier" pitchFamily="49" charset="0"/>
              </a:rPr>
              <a:t>int</a:t>
            </a:r>
            <a:r>
              <a:rPr lang="fr-FR" sz="800" dirty="0">
                <a:latin typeface="Courier" pitchFamily="49" charset="0"/>
              </a:rPr>
              <a:t> i = 1; i &lt;= </a:t>
            </a:r>
            <a:r>
              <a:rPr lang="fr-FR" sz="800" dirty="0" err="1">
                <a:latin typeface="Courier" pitchFamily="49" charset="0"/>
              </a:rPr>
              <a:t>nodes</a:t>
            </a:r>
            <a:r>
              <a:rPr lang="fr-FR" sz="800" dirty="0">
                <a:latin typeface="Courier" pitchFamily="49" charset="0"/>
              </a:rPr>
              <a:t>; i++)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for (</a:t>
            </a:r>
            <a:r>
              <a:rPr lang="fr-FR" sz="800" dirty="0" err="1">
                <a:latin typeface="Courier" pitchFamily="49" charset="0"/>
              </a:rPr>
              <a:t>int</a:t>
            </a:r>
            <a:r>
              <a:rPr lang="fr-FR" sz="800" dirty="0">
                <a:latin typeface="Courier" pitchFamily="49" charset="0"/>
              </a:rPr>
              <a:t> j = i + 1; j &lt;= </a:t>
            </a:r>
            <a:r>
              <a:rPr lang="fr-FR" sz="800" dirty="0" err="1">
                <a:latin typeface="Courier" pitchFamily="49" charset="0"/>
              </a:rPr>
              <a:t>nodes</a:t>
            </a:r>
            <a:r>
              <a:rPr lang="fr-FR" sz="800" dirty="0">
                <a:latin typeface="Courier" pitchFamily="49" charset="0"/>
              </a:rPr>
              <a:t>; j++) 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if (</a:t>
            </a:r>
            <a:r>
              <a:rPr lang="fr-FR" sz="800" dirty="0" err="1">
                <a:latin typeface="Courier" pitchFamily="49" charset="0"/>
              </a:rPr>
              <a:t>randomgen.nextDouble</a:t>
            </a:r>
            <a:r>
              <a:rPr lang="fr-FR" sz="800" dirty="0">
                <a:latin typeface="Courier" pitchFamily="49" charset="0"/>
              </a:rPr>
              <a:t>() &lt; p) {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	node1 = </a:t>
            </a:r>
            <a:r>
              <a:rPr lang="fr-FR" sz="800" dirty="0" err="1">
                <a:latin typeface="Courier" pitchFamily="49" charset="0"/>
              </a:rPr>
              <a:t>db.findNode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NodeLabels.NODE</a:t>
            </a:r>
            <a:r>
              <a:rPr lang="fr-FR" sz="800" dirty="0">
                <a:latin typeface="Courier" pitchFamily="49" charset="0"/>
              </a:rPr>
              <a:t>, "id", i);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	node2 = </a:t>
            </a:r>
            <a:r>
              <a:rPr lang="fr-FR" sz="800" dirty="0" err="1">
                <a:latin typeface="Courier" pitchFamily="49" charset="0"/>
              </a:rPr>
              <a:t>db.findNode</a:t>
            </a:r>
            <a:r>
              <a:rPr lang="fr-FR" sz="800" dirty="0">
                <a:latin typeface="Courier" pitchFamily="49" charset="0"/>
              </a:rPr>
              <a:t>(</a:t>
            </a:r>
            <a:r>
              <a:rPr lang="fr-FR" sz="800" dirty="0" err="1">
                <a:latin typeface="Courier" pitchFamily="49" charset="0"/>
              </a:rPr>
              <a:t>NodeLabels.NODE</a:t>
            </a:r>
            <a:r>
              <a:rPr lang="fr-FR" sz="800" dirty="0">
                <a:latin typeface="Courier" pitchFamily="49" charset="0"/>
              </a:rPr>
              <a:t>, "id", j);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	Relationship </a:t>
            </a:r>
            <a:r>
              <a:rPr lang="fr-FR" sz="800" dirty="0" err="1">
                <a:latin typeface="Courier" pitchFamily="49" charset="0"/>
              </a:rPr>
              <a:t>relationship</a:t>
            </a:r>
            <a:r>
              <a:rPr lang="fr-FR" sz="800" dirty="0">
                <a:latin typeface="Courier" pitchFamily="49" charset="0"/>
              </a:rPr>
              <a:t> = node1.createRelationshipTo(node2,EdgeLabels.CONNECTED);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	</a:t>
            </a:r>
            <a:r>
              <a:rPr lang="fr-FR" sz="800" dirty="0" err="1">
                <a:latin typeface="Courier" pitchFamily="49" charset="0"/>
              </a:rPr>
              <a:t>relationship</a:t>
            </a:r>
            <a:r>
              <a:rPr lang="fr-FR" sz="800" dirty="0">
                <a:latin typeface="Courier" pitchFamily="49" charset="0"/>
              </a:rPr>
              <a:t> = node2.createRelationshipTo(node1,EdgeLabels.CONNECTED);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	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	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	</a:t>
            </a:r>
            <a:r>
              <a:rPr lang="fr-FR" sz="800" dirty="0" err="1">
                <a:latin typeface="Courier" pitchFamily="49" charset="0"/>
              </a:rPr>
              <a:t>tx.success</a:t>
            </a:r>
            <a:r>
              <a:rPr lang="fr-FR" sz="800" dirty="0">
                <a:latin typeface="Courier" pitchFamily="49" charset="0"/>
              </a:rPr>
              <a:t>();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smtClean="0">
                <a:latin typeface="Courier" pitchFamily="49" charset="0"/>
              </a:rPr>
              <a:t>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db.shutdown</a:t>
            </a:r>
            <a:r>
              <a:rPr lang="fr-FR" sz="800" dirty="0">
                <a:latin typeface="Courier" pitchFamily="49" charset="0"/>
              </a:rPr>
              <a:t>();		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</a:t>
            </a:r>
            <a:r>
              <a:rPr lang="fr-FR" sz="800" dirty="0" smtClean="0">
                <a:latin typeface="Courier" pitchFamily="49" charset="0"/>
              </a:rPr>
              <a:t>public </a:t>
            </a:r>
            <a:r>
              <a:rPr lang="fr-FR" sz="800" dirty="0" err="1">
                <a:latin typeface="Courier" pitchFamily="49" charset="0"/>
              </a:rPr>
              <a:t>static</a:t>
            </a:r>
            <a:r>
              <a:rPr lang="fr-FR" sz="800" dirty="0">
                <a:latin typeface="Courier" pitchFamily="49" charset="0"/>
              </a:rPr>
              <a:t> </a:t>
            </a:r>
            <a:r>
              <a:rPr lang="fr-FR" sz="800" dirty="0" err="1">
                <a:latin typeface="Courier" pitchFamily="49" charset="0"/>
              </a:rPr>
              <a:t>void</a:t>
            </a:r>
            <a:r>
              <a:rPr lang="fr-FR" sz="800" dirty="0">
                <a:latin typeface="Courier" pitchFamily="49" charset="0"/>
              </a:rPr>
              <a:t> main(String [] </a:t>
            </a:r>
            <a:r>
              <a:rPr lang="fr-FR" sz="800" dirty="0" err="1">
                <a:latin typeface="Courier" pitchFamily="49" charset="0"/>
              </a:rPr>
              <a:t>args</a:t>
            </a:r>
            <a:r>
              <a:rPr lang="fr-FR" sz="800" dirty="0" smtClean="0">
                <a:latin typeface="Courier" pitchFamily="49" charset="0"/>
              </a:rPr>
              <a:t>) {</a:t>
            </a:r>
            <a:endParaRPr lang="fr-FR" sz="800" dirty="0">
              <a:latin typeface="Courier" pitchFamily="49" charset="0"/>
            </a:endParaRP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		</a:t>
            </a:r>
            <a:r>
              <a:rPr lang="fr-FR" sz="800" dirty="0" err="1">
                <a:latin typeface="Courier" pitchFamily="49" charset="0"/>
              </a:rPr>
              <a:t>javaNativeDemo</a:t>
            </a:r>
            <a:r>
              <a:rPr lang="fr-FR" sz="800" dirty="0">
                <a:latin typeface="Courier" pitchFamily="49" charset="0"/>
              </a:rPr>
              <a:t>(100, 0.2</a:t>
            </a:r>
            <a:r>
              <a:rPr lang="fr-FR" sz="800" dirty="0" smtClean="0">
                <a:latin typeface="Courier" pitchFamily="49" charset="0"/>
              </a:rPr>
              <a:t>); }</a:t>
            </a:r>
          </a:p>
          <a:p>
            <a:pPr>
              <a:tabLst>
                <a:tab pos="182563" algn="l"/>
                <a:tab pos="358775" algn="l"/>
                <a:tab pos="541338" algn="l"/>
                <a:tab pos="715963" algn="l"/>
                <a:tab pos="898525" algn="l"/>
                <a:tab pos="1074738" algn="l"/>
                <a:tab pos="1257300" algn="l"/>
              </a:tabLst>
            </a:pPr>
            <a:r>
              <a:rPr lang="fr-FR" sz="800" dirty="0">
                <a:latin typeface="Courier" pitchFamily="49" charset="0"/>
              </a:rPr>
              <a:t>}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24192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CLASS PLAN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Main Topics</a:t>
            </a:r>
            <a:endParaRPr lang="ru-RU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</a:rPr>
              <a:t>Overview of graph databases</a:t>
            </a:r>
          </a:p>
          <a:p>
            <a:r>
              <a:rPr lang="en-US" dirty="0" smtClean="0">
                <a:latin typeface="Helvetica" pitchFamily="34" charset="0"/>
              </a:rPr>
              <a:t>Installing and using Neo4j</a:t>
            </a:r>
          </a:p>
          <a:p>
            <a:r>
              <a:rPr lang="en-US" dirty="0" smtClean="0">
                <a:solidFill>
                  <a:srgbClr val="FFC000"/>
                </a:solidFill>
                <a:latin typeface="Helvetica" pitchFamily="34" charset="0"/>
              </a:rPr>
              <a:t>Neo4j </a:t>
            </a:r>
            <a:r>
              <a:rPr lang="en-US" dirty="0">
                <a:solidFill>
                  <a:srgbClr val="FFC000"/>
                </a:solidFill>
                <a:latin typeface="Helvetica" pitchFamily="34" charset="0"/>
              </a:rPr>
              <a:t>hands-on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25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3273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Hands-on Labs</a:t>
            </a:r>
            <a:endParaRPr lang="en-US" sz="1600" b="1" dirty="0" smtClean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20080"/>
          </a:xfrm>
        </p:spPr>
        <p:txBody>
          <a:bodyPr>
            <a:noAutofit/>
          </a:bodyPr>
          <a:lstStyle/>
          <a:p>
            <a:r>
              <a:rPr lang="en-US" sz="3200" dirty="0" smtClean="0"/>
              <a:t>Neo4j Exercises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Grading: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 3pts,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3pts,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4 pts, due 10/9/18 before midnight </a:t>
            </a:r>
            <a:endParaRPr lang="ru-RU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1256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b="1" dirty="0" smtClean="0"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Helvetica" pitchFamily="34" charset="0"/>
              </a:rPr>
              <a:t>Exercise </a:t>
            </a:r>
            <a:r>
              <a:rPr lang="en-US" b="1" dirty="0">
                <a:latin typeface="Helvetica" pitchFamily="34" charset="0"/>
              </a:rPr>
              <a:t>1</a:t>
            </a:r>
          </a:p>
          <a:p>
            <a:r>
              <a:rPr lang="en-US" b="1" dirty="0" smtClean="0">
                <a:latin typeface="Helvetica" pitchFamily="34" charset="0"/>
              </a:rPr>
              <a:t>Learn how to use Neo4j interface</a:t>
            </a:r>
          </a:p>
          <a:p>
            <a:r>
              <a:rPr lang="en-US" dirty="0" smtClean="0">
                <a:latin typeface="Helvetica" pitchFamily="34" charset="0"/>
              </a:rPr>
              <a:t>Import a network </a:t>
            </a:r>
            <a:r>
              <a:rPr lang="en-US" dirty="0" smtClean="0">
                <a:latin typeface="Helvetica" pitchFamily="34" charset="0"/>
              </a:rPr>
              <a:t>file for the German </a:t>
            </a:r>
            <a:r>
              <a:rPr lang="en-US" dirty="0" smtClean="0">
                <a:latin typeface="Helvetica" pitchFamily="34" charset="0"/>
              </a:rPr>
              <a:t>school class from 1880-81 (see Gephi slides)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Visualize </a:t>
            </a:r>
            <a:r>
              <a:rPr lang="en-US" dirty="0" smtClean="0">
                <a:latin typeface="Helvetica" pitchFamily="34" charset="0"/>
              </a:rPr>
              <a:t>the graph</a:t>
            </a:r>
          </a:p>
          <a:p>
            <a:pPr marL="0" indent="0" algn="ctr">
              <a:buNone/>
            </a:pPr>
            <a:r>
              <a:rPr lang="en-US" b="1" dirty="0" smtClean="0">
                <a:latin typeface="Helvetica" pitchFamily="34" charset="0"/>
              </a:rPr>
              <a:t>Exercise </a:t>
            </a:r>
            <a:r>
              <a:rPr lang="en-US" b="1" dirty="0">
                <a:latin typeface="Helvetica" pitchFamily="34" charset="0"/>
              </a:rPr>
              <a:t>2</a:t>
            </a:r>
            <a:endParaRPr lang="ru-RU" b="1" dirty="0"/>
          </a:p>
          <a:p>
            <a:r>
              <a:rPr lang="en-US" b="1" dirty="0" smtClean="0">
                <a:latin typeface="Helvetica" pitchFamily="34" charset="0"/>
              </a:rPr>
              <a:t>Learn the basics of Cypher</a:t>
            </a:r>
          </a:p>
          <a:p>
            <a:r>
              <a:rPr lang="en-US" dirty="0">
                <a:latin typeface="Helvetica" pitchFamily="34" charset="0"/>
              </a:rPr>
              <a:t>Compute simple network </a:t>
            </a:r>
            <a:r>
              <a:rPr lang="en-US" dirty="0" smtClean="0">
                <a:latin typeface="Helvetica" pitchFamily="34" charset="0"/>
              </a:rPr>
              <a:t>measures for the graph imported in Exercise 1: number of nodes, of edges, average degree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Compute additional network measures </a:t>
            </a:r>
            <a:r>
              <a:rPr lang="en-US" dirty="0" smtClean="0">
                <a:latin typeface="Helvetica" pitchFamily="34" charset="0"/>
              </a:rPr>
              <a:t>for the same graph using </a:t>
            </a:r>
            <a:r>
              <a:rPr lang="en-US" dirty="0" smtClean="0">
                <a:latin typeface="Helvetica" pitchFamily="34" charset="0"/>
              </a:rPr>
              <a:t>more advanced Cypher </a:t>
            </a:r>
            <a:r>
              <a:rPr lang="en-US" dirty="0" smtClean="0">
                <a:latin typeface="Helvetica" pitchFamily="34" charset="0"/>
              </a:rPr>
              <a:t>queries: diameter, eccentricity and radius</a:t>
            </a:r>
          </a:p>
          <a:p>
            <a:pPr marL="0" indent="0" algn="ctr">
              <a:buNone/>
            </a:pPr>
            <a:r>
              <a:rPr lang="en-US" b="1" dirty="0" smtClean="0">
                <a:latin typeface="Helvetica" pitchFamily="34" charset="0"/>
              </a:rPr>
              <a:t>Exercise </a:t>
            </a:r>
            <a:r>
              <a:rPr lang="en-US" b="1" dirty="0" smtClean="0">
                <a:latin typeface="Helvetica" pitchFamily="34" charset="0"/>
              </a:rPr>
              <a:t>3</a:t>
            </a:r>
            <a:endParaRPr lang="ru-RU" b="1" dirty="0"/>
          </a:p>
          <a:p>
            <a:r>
              <a:rPr lang="en-US" b="1" dirty="0" smtClean="0">
                <a:latin typeface="Helvetica" pitchFamily="34" charset="0"/>
              </a:rPr>
              <a:t>Access Neo4j graph database using an </a:t>
            </a:r>
            <a:r>
              <a:rPr lang="en-US" b="1" dirty="0" smtClean="0">
                <a:latin typeface="Helvetica" pitchFamily="34" charset="0"/>
              </a:rPr>
              <a:t>API</a:t>
            </a:r>
          </a:p>
          <a:p>
            <a:r>
              <a:rPr lang="en-US" dirty="0">
                <a:latin typeface="Helvetica" pitchFamily="34" charset="0"/>
              </a:rPr>
              <a:t>Generate ER random graph with the same number of nodes and the same average degree as the graph imported in Exercise 1. </a:t>
            </a:r>
            <a:endParaRPr lang="en-US" dirty="0" smtClean="0">
              <a:latin typeface="Helvetica" pitchFamily="34" charset="0"/>
            </a:endParaRPr>
          </a:p>
          <a:p>
            <a:r>
              <a:rPr lang="en-US" dirty="0" smtClean="0">
                <a:latin typeface="Helvetica" pitchFamily="34" charset="0"/>
              </a:rPr>
              <a:t>Generate </a:t>
            </a:r>
            <a:r>
              <a:rPr lang="en-US" dirty="0">
                <a:latin typeface="Helvetica" pitchFamily="34" charset="0"/>
              </a:rPr>
              <a:t>a Barabási–Albert </a:t>
            </a:r>
            <a:r>
              <a:rPr lang="en-US" dirty="0" smtClean="0">
                <a:latin typeface="Helvetica" pitchFamily="34" charset="0"/>
              </a:rPr>
              <a:t>graph with the same number of nodes as graph imported in Exercise 1 and with (a) </a:t>
            </a:r>
            <a:r>
              <a:rPr lang="en-US" dirty="0" err="1" smtClean="0">
                <a:latin typeface="Helvetica" pitchFamily="34" charset="0"/>
              </a:rPr>
              <a:t>k</a:t>
            </a:r>
            <a:r>
              <a:rPr lang="en-US" baseline="-25000" dirty="0" err="1" smtClean="0">
                <a:latin typeface="Helvetica" pitchFamily="34" charset="0"/>
              </a:rPr>
              <a:t>min</a:t>
            </a:r>
            <a:r>
              <a:rPr lang="en-US" dirty="0" smtClean="0">
                <a:latin typeface="Helvetica" pitchFamily="34" charset="0"/>
              </a:rPr>
              <a:t> = 2 and (b) </a:t>
            </a:r>
            <a:r>
              <a:rPr lang="en-US" dirty="0" err="1" smtClean="0">
                <a:latin typeface="Helvetica" pitchFamily="34" charset="0"/>
              </a:rPr>
              <a:t>k</a:t>
            </a:r>
            <a:r>
              <a:rPr lang="en-US" baseline="-25000" dirty="0" err="1" smtClean="0">
                <a:latin typeface="Helvetica" pitchFamily="34" charset="0"/>
              </a:rPr>
              <a:t>mi</a:t>
            </a:r>
            <a:r>
              <a:rPr lang="en-US" baseline="-25000" dirty="0" err="1" smtClean="0">
                <a:latin typeface="Helvetica" pitchFamily="34" charset="0"/>
              </a:rPr>
              <a:t>n</a:t>
            </a:r>
            <a:r>
              <a:rPr lang="en-US" dirty="0" smtClean="0">
                <a:latin typeface="Helvetica" pitchFamily="34" charset="0"/>
              </a:rPr>
              <a:t> = 3. Report number of edges for both created files.</a:t>
            </a:r>
          </a:p>
          <a:p>
            <a:r>
              <a:rPr lang="en-US" dirty="0" smtClean="0">
                <a:latin typeface="Helvetica" pitchFamily="34" charset="0"/>
              </a:rPr>
              <a:t>Export ER graph.</a:t>
            </a:r>
            <a:endParaRPr lang="en-US" dirty="0" smtClean="0">
              <a:latin typeface="Helvetic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26</a:t>
            </a:fld>
            <a:endParaRPr lang="ru-R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solidFill>
                  <a:srgbClr val="BFBFBF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Frontiers of Network Science: Introduction to Gephi 2018</a:t>
            </a:r>
          </a:p>
        </p:txBody>
      </p:sp>
    </p:spTree>
    <p:extLst>
      <p:ext uri="{BB962C8B-B14F-4D97-AF65-F5344CB8AC3E}">
        <p14:creationId xmlns:p14="http://schemas.microsoft.com/office/powerpoint/2010/main" val="242965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OVERVIEW</a:t>
            </a:r>
            <a:endParaRPr lang="en-US" sz="1600" b="1" dirty="0" smtClean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Graph Databases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Use graph structures for semantic queries with nodes, edges, and properties to represent and store data</a:t>
            </a:r>
          </a:p>
          <a:p>
            <a:r>
              <a:rPr lang="en-US" sz="2000" dirty="0" smtClean="0">
                <a:latin typeface="Helvetica" pitchFamily="34" charset="0"/>
              </a:rPr>
              <a:t>Use the Property Graph Model: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Connected entities (nodes) can hold any number of attributes (key-value-pairs) and can be tagged with labels representing their different roles in your domain</a:t>
            </a:r>
          </a:p>
          <a:p>
            <a:pPr lvl="1"/>
            <a:r>
              <a:rPr lang="en-US" sz="2000" dirty="0" smtClean="0">
                <a:latin typeface="Helvetica" pitchFamily="34" charset="0"/>
              </a:rPr>
              <a:t>Relationships provide directed, named connections between two node-entities. A relationship always has a direction, a type, a start node, and an end node.</a:t>
            </a:r>
          </a:p>
          <a:p>
            <a:r>
              <a:rPr lang="en-US" sz="2000" dirty="0" smtClean="0">
                <a:latin typeface="Helvetica" pitchFamily="34" charset="0"/>
              </a:rPr>
              <a:t>Well suited for semi-structured </a:t>
            </a:r>
            <a:r>
              <a:rPr lang="en-US" sz="2000" dirty="0">
                <a:latin typeface="Helvetica" pitchFamily="34" charset="0"/>
              </a:rPr>
              <a:t>and highly connected </a:t>
            </a:r>
            <a:r>
              <a:rPr lang="en-US" sz="2000" dirty="0" smtClean="0">
                <a:latin typeface="Helvetica" pitchFamily="34" charset="0"/>
              </a:rPr>
              <a:t>data</a:t>
            </a:r>
          </a:p>
          <a:p>
            <a:r>
              <a:rPr lang="en-US" sz="2000" dirty="0" smtClean="0">
                <a:latin typeface="Helvetica" pitchFamily="34" charset="0"/>
              </a:rPr>
              <a:t>Require a new query language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3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3848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COMPARISON WITH RELATIONAL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Relational vs. Graph Databases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dirty="0" smtClean="0">
                <a:latin typeface="Helvetica" pitchFamily="34" charset="0"/>
              </a:rPr>
              <a:t>Relational</a:t>
            </a:r>
          </a:p>
          <a:p>
            <a:pPr lvl="1"/>
            <a:r>
              <a:rPr lang="en-US" sz="1700" dirty="0" smtClean="0">
                <a:latin typeface="Helvetica" pitchFamily="34" charset="0"/>
              </a:rPr>
              <a:t>Store </a:t>
            </a:r>
            <a:r>
              <a:rPr lang="en-US" sz="1700" dirty="0">
                <a:latin typeface="Helvetica" pitchFamily="34" charset="0"/>
              </a:rPr>
              <a:t>highly structured data in tables with predetermined columns of certain types and many rows of the same type of </a:t>
            </a:r>
            <a:r>
              <a:rPr lang="en-US" sz="1700" dirty="0" smtClean="0">
                <a:latin typeface="Helvetica" pitchFamily="34" charset="0"/>
              </a:rPr>
              <a:t>information</a:t>
            </a:r>
          </a:p>
          <a:p>
            <a:pPr lvl="1"/>
            <a:r>
              <a:rPr lang="en-US" sz="1700" dirty="0" smtClean="0">
                <a:latin typeface="Helvetica" pitchFamily="34" charset="0"/>
              </a:rPr>
              <a:t>Require </a:t>
            </a:r>
            <a:r>
              <a:rPr lang="en-US" sz="1700" dirty="0">
                <a:latin typeface="Helvetica" pitchFamily="34" charset="0"/>
              </a:rPr>
              <a:t>developers and applications to strictly structure the data used in their </a:t>
            </a:r>
            <a:r>
              <a:rPr lang="en-US" sz="1700" dirty="0" smtClean="0">
                <a:latin typeface="Helvetica" pitchFamily="34" charset="0"/>
              </a:rPr>
              <a:t>applications</a:t>
            </a:r>
          </a:p>
          <a:p>
            <a:pPr lvl="1"/>
            <a:r>
              <a:rPr lang="en-US" sz="1700" dirty="0" smtClean="0">
                <a:latin typeface="Helvetica" pitchFamily="34" charset="0"/>
              </a:rPr>
              <a:t>References </a:t>
            </a:r>
            <a:r>
              <a:rPr lang="en-US" sz="1700" dirty="0">
                <a:latin typeface="Helvetica" pitchFamily="34" charset="0"/>
              </a:rPr>
              <a:t>to other rows and tables are indicated by referring to their (primary-)key attributes via foreign-key </a:t>
            </a:r>
            <a:r>
              <a:rPr lang="en-US" sz="1700" dirty="0" smtClean="0">
                <a:latin typeface="Helvetica" pitchFamily="34" charset="0"/>
              </a:rPr>
              <a:t>columns</a:t>
            </a:r>
          </a:p>
          <a:p>
            <a:pPr lvl="1"/>
            <a:r>
              <a:rPr lang="en-US" sz="1700" dirty="0" smtClean="0">
                <a:latin typeface="Helvetica" pitchFamily="34" charset="0"/>
              </a:rPr>
              <a:t>In case of many-to-many </a:t>
            </a:r>
            <a:r>
              <a:rPr lang="en-US" sz="1700" dirty="0">
                <a:latin typeface="Helvetica" pitchFamily="34" charset="0"/>
              </a:rPr>
              <a:t>relationships, you have to introduce a JOIN table (or junction table) that holds foreign keys of both participating tables which further increases join operation costs</a:t>
            </a:r>
            <a:endParaRPr lang="en-US" sz="1700" dirty="0" smtClean="0">
              <a:latin typeface="Helvetica" pitchFamily="34" charset="0"/>
            </a:endParaRPr>
          </a:p>
          <a:p>
            <a:r>
              <a:rPr lang="en-US" sz="1700" dirty="0" smtClean="0">
                <a:latin typeface="Helvetica" pitchFamily="34" charset="0"/>
              </a:rPr>
              <a:t>Graph</a:t>
            </a:r>
          </a:p>
          <a:p>
            <a:pPr lvl="1"/>
            <a:r>
              <a:rPr lang="en-US" sz="1700" dirty="0">
                <a:latin typeface="Helvetica" pitchFamily="34" charset="0"/>
              </a:rPr>
              <a:t>Relationships are first-class citizens of the graph data </a:t>
            </a:r>
            <a:r>
              <a:rPr lang="en-US" sz="1700" dirty="0" smtClean="0">
                <a:latin typeface="Helvetica" pitchFamily="34" charset="0"/>
              </a:rPr>
              <a:t>model</a:t>
            </a:r>
          </a:p>
          <a:p>
            <a:pPr lvl="1"/>
            <a:r>
              <a:rPr lang="en-US" sz="1700" dirty="0">
                <a:latin typeface="Helvetica" pitchFamily="34" charset="0"/>
              </a:rPr>
              <a:t>Each node (entity or attribute) </a:t>
            </a:r>
            <a:r>
              <a:rPr lang="en-US" sz="1700" dirty="0" smtClean="0">
                <a:latin typeface="Helvetica" pitchFamily="34" charset="0"/>
              </a:rPr>
              <a:t>directly </a:t>
            </a:r>
            <a:r>
              <a:rPr lang="en-US" sz="1700" dirty="0">
                <a:latin typeface="Helvetica" pitchFamily="34" charset="0"/>
              </a:rPr>
              <a:t>and physically contains a list of relationship-records that represent its relationships to other </a:t>
            </a:r>
            <a:r>
              <a:rPr lang="en-US" sz="1700" dirty="0" smtClean="0">
                <a:latin typeface="Helvetica" pitchFamily="34" charset="0"/>
              </a:rPr>
              <a:t>nodes</a:t>
            </a:r>
          </a:p>
          <a:p>
            <a:pPr lvl="1"/>
            <a:r>
              <a:rPr lang="en-US" sz="1700" dirty="0" smtClean="0">
                <a:latin typeface="Helvetica" pitchFamily="34" charset="0"/>
              </a:rPr>
              <a:t>The ability to pre-materialize </a:t>
            </a:r>
            <a:r>
              <a:rPr lang="en-US" sz="1700" dirty="0">
                <a:latin typeface="Helvetica" pitchFamily="34" charset="0"/>
              </a:rPr>
              <a:t>relationships into database structures </a:t>
            </a:r>
            <a:r>
              <a:rPr lang="en-US" sz="1700" dirty="0" smtClean="0">
                <a:latin typeface="Helvetica" pitchFamily="34" charset="0"/>
              </a:rPr>
              <a:t>provides </a:t>
            </a:r>
            <a:r>
              <a:rPr lang="en-US" sz="1700" dirty="0">
                <a:latin typeface="Helvetica" pitchFamily="34" charset="0"/>
              </a:rPr>
              <a:t>performances of several orders of </a:t>
            </a:r>
            <a:r>
              <a:rPr lang="en-US" sz="1700" dirty="0" smtClean="0">
                <a:latin typeface="Helvetica" pitchFamily="34" charset="0"/>
              </a:rPr>
              <a:t>magnitude advantage</a:t>
            </a:r>
            <a:endParaRPr lang="en-US" sz="1700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4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8314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Neo4j Graph Database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NoSQL Graph Database</a:t>
            </a:r>
          </a:p>
          <a:p>
            <a:r>
              <a:rPr lang="en-US" sz="2000" dirty="0" smtClean="0">
                <a:latin typeface="Helvetica" pitchFamily="34" charset="0"/>
              </a:rPr>
              <a:t>Implemented </a:t>
            </a:r>
            <a:r>
              <a:rPr lang="en-US" sz="2000" dirty="0">
                <a:latin typeface="Helvetica" pitchFamily="34" charset="0"/>
              </a:rPr>
              <a:t>in Java and </a:t>
            </a:r>
            <a:r>
              <a:rPr lang="en-US" sz="2000" dirty="0" smtClean="0">
                <a:latin typeface="Helvetica" pitchFamily="34" charset="0"/>
              </a:rPr>
              <a:t>Scala</a:t>
            </a:r>
          </a:p>
          <a:p>
            <a:r>
              <a:rPr lang="en-US" sz="2000" dirty="0" smtClean="0">
                <a:latin typeface="Helvetica" pitchFamily="34" charset="0"/>
              </a:rPr>
              <a:t>Open source</a:t>
            </a:r>
          </a:p>
          <a:p>
            <a:r>
              <a:rPr lang="en-US" sz="2000" dirty="0" smtClean="0">
                <a:latin typeface="Helvetica" pitchFamily="34" charset="0"/>
              </a:rPr>
              <a:t>Free </a:t>
            </a:r>
            <a:r>
              <a:rPr lang="en-US" sz="2000" dirty="0">
                <a:latin typeface="Helvetica" pitchFamily="34" charset="0"/>
              </a:rPr>
              <a:t>and open-source Community </a:t>
            </a:r>
            <a:r>
              <a:rPr lang="en-US" sz="2000" dirty="0" smtClean="0">
                <a:latin typeface="Helvetica" pitchFamily="34" charset="0"/>
              </a:rPr>
              <a:t>edition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and </a:t>
            </a:r>
            <a:r>
              <a:rPr lang="en-US" sz="2000" dirty="0">
                <a:latin typeface="Helvetica" pitchFamily="34" charset="0"/>
              </a:rPr>
              <a:t>Enterprise </a:t>
            </a:r>
            <a:r>
              <a:rPr lang="en-US" sz="2000" dirty="0" smtClean="0">
                <a:latin typeface="Helvetica" pitchFamily="34" charset="0"/>
              </a:rPr>
              <a:t>editions which </a:t>
            </a:r>
            <a:r>
              <a:rPr lang="en-US" sz="2000" dirty="0">
                <a:latin typeface="Helvetica" pitchFamily="34" charset="0"/>
              </a:rPr>
              <a:t>provide </a:t>
            </a:r>
            <a:r>
              <a:rPr lang="en-US" sz="2000" dirty="0" smtClean="0">
                <a:latin typeface="Helvetica" pitchFamily="34" charset="0"/>
              </a:rPr>
              <a:t>all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of </a:t>
            </a:r>
            <a:r>
              <a:rPr lang="en-US" sz="2000" dirty="0">
                <a:latin typeface="Helvetica" pitchFamily="34" charset="0"/>
              </a:rPr>
              <a:t>the functionality of the </a:t>
            </a:r>
            <a:r>
              <a:rPr lang="en-US" sz="2000" dirty="0" smtClean="0">
                <a:latin typeface="Helvetica" pitchFamily="34" charset="0"/>
              </a:rPr>
              <a:t>Community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edition </a:t>
            </a:r>
            <a:r>
              <a:rPr lang="en-US" sz="2000" dirty="0">
                <a:latin typeface="Helvetica" pitchFamily="34" charset="0"/>
              </a:rPr>
              <a:t>in addition to scalable clustering</a:t>
            </a:r>
            <a:r>
              <a:rPr lang="en-US" sz="2000" dirty="0" smtClean="0">
                <a:latin typeface="Helvetica" pitchFamily="34" charset="0"/>
              </a:rPr>
              <a:t>,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fail-over</a:t>
            </a:r>
            <a:r>
              <a:rPr lang="en-US" sz="2000" dirty="0">
                <a:latin typeface="Helvetica" pitchFamily="34" charset="0"/>
              </a:rPr>
              <a:t>, high-availability, live backups</a:t>
            </a:r>
            <a:r>
              <a:rPr lang="en-US" sz="2000" dirty="0" smtClean="0">
                <a:latin typeface="Helvetica" pitchFamily="34" charset="0"/>
              </a:rPr>
              <a:t>,</a:t>
            </a:r>
            <a:br>
              <a:rPr lang="en-US" sz="2000" dirty="0" smtClean="0">
                <a:latin typeface="Helvetica" pitchFamily="34" charset="0"/>
              </a:rPr>
            </a:br>
            <a:r>
              <a:rPr lang="en-US" sz="2000" dirty="0" smtClean="0">
                <a:latin typeface="Helvetica" pitchFamily="34" charset="0"/>
              </a:rPr>
              <a:t>and </a:t>
            </a:r>
            <a:r>
              <a:rPr lang="en-US" sz="2000" dirty="0">
                <a:latin typeface="Helvetica" pitchFamily="34" charset="0"/>
              </a:rPr>
              <a:t>comprehensive monitoring.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Full </a:t>
            </a:r>
            <a:r>
              <a:rPr lang="en-US" sz="2000" dirty="0">
                <a:latin typeface="Helvetica" pitchFamily="34" charset="0"/>
              </a:rPr>
              <a:t>database characteristics including ACID transaction compliance, cluster support, and runtime </a:t>
            </a:r>
            <a:r>
              <a:rPr lang="en-US" sz="2000" dirty="0" smtClean="0">
                <a:latin typeface="Helvetica" pitchFamily="34" charset="0"/>
              </a:rPr>
              <a:t>failover</a:t>
            </a:r>
          </a:p>
          <a:p>
            <a:r>
              <a:rPr lang="en-US" sz="2000" dirty="0">
                <a:latin typeface="Helvetica" pitchFamily="34" charset="0"/>
              </a:rPr>
              <a:t>Constant time traversals for relationships in the graph both in depth and in breadth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5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84784"/>
            <a:ext cx="3103930" cy="299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GRAPH QUERY LANGUAGE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Cypher Query Language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>
                <a:latin typeface="Helvetica" pitchFamily="34" charset="0"/>
              </a:rPr>
              <a:t>SQL-inspired </a:t>
            </a:r>
            <a:r>
              <a:rPr lang="en-US" sz="2000" dirty="0">
                <a:latin typeface="Helvetica" pitchFamily="34" charset="0"/>
              </a:rPr>
              <a:t>language for describing patterns in graphs visually using an </a:t>
            </a:r>
            <a:r>
              <a:rPr lang="en-US" sz="2000" dirty="0" smtClean="0">
                <a:latin typeface="Helvetica" pitchFamily="34" charset="0"/>
              </a:rPr>
              <a:t>ASCII-art syntax</a:t>
            </a:r>
          </a:p>
          <a:p>
            <a:r>
              <a:rPr lang="en-US" sz="2000" dirty="0" smtClean="0">
                <a:latin typeface="Helvetica" pitchFamily="34" charset="0"/>
              </a:rPr>
              <a:t>Declarative – </a:t>
            </a:r>
            <a:r>
              <a:rPr lang="en-US" sz="2000" dirty="0">
                <a:latin typeface="Helvetica" pitchFamily="34" charset="0"/>
              </a:rPr>
              <a:t>allows us to state </a:t>
            </a:r>
            <a:r>
              <a:rPr lang="en-US" sz="2000" b="1" dirty="0">
                <a:latin typeface="Helvetica" pitchFamily="34" charset="0"/>
              </a:rPr>
              <a:t>what</a:t>
            </a:r>
            <a:r>
              <a:rPr lang="en-US" sz="2000" dirty="0">
                <a:latin typeface="Helvetica" pitchFamily="34" charset="0"/>
              </a:rPr>
              <a:t> we want to select, insert, update or delete from our graph data without requiring us to describe exactly </a:t>
            </a:r>
            <a:r>
              <a:rPr lang="en-US" sz="2000" b="1" dirty="0">
                <a:latin typeface="Helvetica" pitchFamily="34" charset="0"/>
              </a:rPr>
              <a:t>how</a:t>
            </a:r>
            <a:r>
              <a:rPr lang="en-US" sz="2000" dirty="0">
                <a:latin typeface="Helvetica" pitchFamily="34" charset="0"/>
              </a:rPr>
              <a:t> to do </a:t>
            </a:r>
            <a:r>
              <a:rPr lang="en-US" sz="2000" dirty="0" smtClean="0">
                <a:latin typeface="Helvetica" pitchFamily="34" charset="0"/>
              </a:rPr>
              <a:t>it</a:t>
            </a:r>
          </a:p>
          <a:p>
            <a:r>
              <a:rPr lang="en-US" sz="2000" dirty="0" smtClean="0">
                <a:latin typeface="Helvetica" pitchFamily="34" charset="0"/>
              </a:rPr>
              <a:t>Contains </a:t>
            </a:r>
            <a:r>
              <a:rPr lang="en-US" sz="2000" dirty="0">
                <a:latin typeface="Helvetica" pitchFamily="34" charset="0"/>
              </a:rPr>
              <a:t>clauses for </a:t>
            </a:r>
            <a:r>
              <a:rPr lang="en-US" sz="2000" dirty="0" smtClean="0">
                <a:latin typeface="Helvetica" pitchFamily="34" charset="0"/>
              </a:rPr>
              <a:t>searching for patterns, writing</a:t>
            </a:r>
            <a:r>
              <a:rPr lang="en-US" sz="2000" dirty="0">
                <a:latin typeface="Helvetica" pitchFamily="34" charset="0"/>
              </a:rPr>
              <a:t>, updating, and deleting </a:t>
            </a:r>
            <a:r>
              <a:rPr lang="en-US" sz="2000" dirty="0" smtClean="0">
                <a:latin typeface="Helvetica" pitchFamily="34" charset="0"/>
              </a:rPr>
              <a:t>data</a:t>
            </a:r>
          </a:p>
          <a:p>
            <a:r>
              <a:rPr lang="en-US" sz="2000" dirty="0">
                <a:latin typeface="Helvetica" pitchFamily="34" charset="0"/>
              </a:rPr>
              <a:t>Q</a:t>
            </a:r>
            <a:r>
              <a:rPr lang="en-US" sz="2000" dirty="0" smtClean="0">
                <a:latin typeface="Helvetica" pitchFamily="34" charset="0"/>
              </a:rPr>
              <a:t>ueries </a:t>
            </a:r>
            <a:r>
              <a:rPr lang="en-US" sz="2000" dirty="0">
                <a:latin typeface="Helvetica" pitchFamily="34" charset="0"/>
              </a:rPr>
              <a:t>are built up using various clauses. Clauses are chained together, and the they feed intermediate result sets between each </a:t>
            </a:r>
            <a:r>
              <a:rPr lang="en-US" sz="2000" dirty="0" smtClean="0">
                <a:latin typeface="Helvetica" pitchFamily="34" charset="0"/>
              </a:rPr>
              <a:t>other</a:t>
            </a:r>
          </a:p>
          <a:p>
            <a:r>
              <a:rPr lang="en-US" sz="2000" dirty="0">
                <a:latin typeface="Helvetica" pitchFamily="34" charset="0"/>
              </a:rPr>
              <a:t>Cypher </a:t>
            </a:r>
            <a:r>
              <a:rPr lang="en-US" sz="2000" dirty="0" smtClean="0">
                <a:latin typeface="Helvetica" pitchFamily="34" charset="0"/>
              </a:rPr>
              <a:t>query gets </a:t>
            </a:r>
            <a:r>
              <a:rPr lang="en-US" sz="2000" dirty="0">
                <a:latin typeface="Helvetica" pitchFamily="34" charset="0"/>
              </a:rPr>
              <a:t>compiled to an execution plan </a:t>
            </a:r>
            <a:r>
              <a:rPr lang="en-US" sz="2000" dirty="0" smtClean="0">
                <a:latin typeface="Helvetica" pitchFamily="34" charset="0"/>
              </a:rPr>
              <a:t>that </a:t>
            </a:r>
            <a:r>
              <a:rPr lang="en-US" sz="2000" dirty="0">
                <a:latin typeface="Helvetica" pitchFamily="34" charset="0"/>
              </a:rPr>
              <a:t>can run and </a:t>
            </a:r>
            <a:r>
              <a:rPr lang="en-US" sz="2000" dirty="0" smtClean="0">
                <a:latin typeface="Helvetica" pitchFamily="34" charset="0"/>
              </a:rPr>
              <a:t>produce the desired result</a:t>
            </a:r>
          </a:p>
          <a:p>
            <a:r>
              <a:rPr lang="en-US" sz="2000" dirty="0" smtClean="0">
                <a:latin typeface="Helvetica" pitchFamily="34" charset="0"/>
              </a:rPr>
              <a:t>Statistical </a:t>
            </a:r>
            <a:r>
              <a:rPr lang="en-US" sz="2000" dirty="0">
                <a:latin typeface="Helvetica" pitchFamily="34" charset="0"/>
              </a:rPr>
              <a:t>information </a:t>
            </a:r>
            <a:r>
              <a:rPr lang="en-US" sz="2000" dirty="0" smtClean="0">
                <a:latin typeface="Helvetica" pitchFamily="34" charset="0"/>
              </a:rPr>
              <a:t>about the database </a:t>
            </a:r>
            <a:r>
              <a:rPr lang="en-US" sz="2000" dirty="0">
                <a:latin typeface="Helvetica" pitchFamily="34" charset="0"/>
              </a:rPr>
              <a:t>is kept </a:t>
            </a:r>
            <a:r>
              <a:rPr lang="en-US" sz="2000" dirty="0" smtClean="0">
                <a:latin typeface="Helvetica" pitchFamily="34" charset="0"/>
              </a:rPr>
              <a:t>up to date to </a:t>
            </a:r>
            <a:r>
              <a:rPr lang="en-US" sz="2000" dirty="0">
                <a:latin typeface="Helvetica" pitchFamily="34" charset="0"/>
              </a:rPr>
              <a:t>optimize the execution </a:t>
            </a:r>
            <a:r>
              <a:rPr lang="en-US" sz="2000" dirty="0" smtClean="0">
                <a:latin typeface="Helvetica" pitchFamily="34" charset="0"/>
              </a:rPr>
              <a:t>plan</a:t>
            </a:r>
          </a:p>
          <a:p>
            <a:r>
              <a:rPr lang="en-US" sz="2000" dirty="0">
                <a:latin typeface="Helvetica" pitchFamily="34" charset="0"/>
              </a:rPr>
              <a:t>Indexes on Node or Relationships properties </a:t>
            </a:r>
            <a:r>
              <a:rPr lang="en-US" sz="2000" dirty="0" smtClean="0">
                <a:latin typeface="Helvetica" pitchFamily="34" charset="0"/>
              </a:rPr>
              <a:t>are supported to </a:t>
            </a:r>
            <a:r>
              <a:rPr lang="en-US" sz="2000" dirty="0">
                <a:latin typeface="Helvetica" pitchFamily="34" charset="0"/>
              </a:rPr>
              <a:t>improve the performance of the </a:t>
            </a:r>
            <a:r>
              <a:rPr lang="en-US" sz="2000" dirty="0" smtClean="0">
                <a:latin typeface="Helvetica" pitchFamily="34" charset="0"/>
              </a:rPr>
              <a:t>application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6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4777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API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Neo4j API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400" dirty="0" smtClean="0">
                <a:latin typeface="Helvetica" pitchFamily="34" charset="0"/>
              </a:rPr>
              <a:t>REST API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Designed with discoverability in mind (discover URIs where possible)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Stateless interactions store no client context on the server between requests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Supports streaming results, with better performance and lower memory overhead</a:t>
            </a:r>
          </a:p>
          <a:p>
            <a:r>
              <a:rPr lang="en-US" sz="1400" dirty="0" smtClean="0">
                <a:latin typeface="Helvetica" pitchFamily="34" charset="0"/>
              </a:rPr>
              <a:t>HTTP API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Transactional Cypher HTTP endpoint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POST to a HTTP URL to send queries, and to receive responses from Neo4j</a:t>
            </a:r>
          </a:p>
          <a:p>
            <a:r>
              <a:rPr lang="en-US" sz="1400" dirty="0" smtClean="0">
                <a:latin typeface="Helvetica" pitchFamily="34" charset="0"/>
              </a:rPr>
              <a:t>Drivers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The preferred way to access a Neo4j server from an application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Use the Bolt protocol and have uniform design and use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Available in four languages: C# .NET, Java, JavaScript, and Python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Additional community drivers for: Spring, Ruby, PHP, R, Go, </a:t>
            </a:r>
            <a:r>
              <a:rPr lang="en-US" sz="1400" dirty="0" err="1" smtClean="0">
                <a:latin typeface="Helvetica" pitchFamily="34" charset="0"/>
              </a:rPr>
              <a:t>Erlang</a:t>
            </a:r>
            <a:r>
              <a:rPr lang="en-US" sz="1400" dirty="0" smtClean="0">
                <a:latin typeface="Helvetica" pitchFamily="34" charset="0"/>
              </a:rPr>
              <a:t> / Elixir, C/C++, </a:t>
            </a:r>
            <a:r>
              <a:rPr lang="en-US" sz="1400" dirty="0" err="1" smtClean="0">
                <a:latin typeface="Helvetica" pitchFamily="34" charset="0"/>
              </a:rPr>
              <a:t>Clojure</a:t>
            </a:r>
            <a:r>
              <a:rPr lang="en-US" sz="1400" dirty="0" smtClean="0">
                <a:latin typeface="Helvetica" pitchFamily="34" charset="0"/>
              </a:rPr>
              <a:t>, Perl, Haskell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API is defined independently of any programming language</a:t>
            </a:r>
          </a:p>
          <a:p>
            <a:r>
              <a:rPr lang="en-US" sz="1400" dirty="0" smtClean="0">
                <a:latin typeface="Helvetica" pitchFamily="34" charset="0"/>
              </a:rPr>
              <a:t>Procedures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Allow Neo4j to be extended by writing custom code which can be invoked directly from Cypher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Written in Java and compiled into jar files</a:t>
            </a:r>
          </a:p>
          <a:p>
            <a:pPr lvl="1"/>
            <a:r>
              <a:rPr lang="en-US" sz="1400" dirty="0" smtClean="0">
                <a:latin typeface="Helvetica" pitchFamily="34" charset="0"/>
              </a:rPr>
              <a:t>To call a stored procedure, use a Cypher CALL clause</a:t>
            </a:r>
            <a:endParaRPr lang="en-US" sz="1400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7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6499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GRAPH DATABASES      </a:t>
            </a:r>
            <a:r>
              <a:rPr lang="en-US" sz="2000" b="1" dirty="0" smtClean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NEO4J RESOURCES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 flipH="1">
            <a:off x="2843808" y="182881"/>
            <a:ext cx="45719" cy="5029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endParaRPr lang="en-US" sz="1600" b="1" dirty="0" smtClean="0">
              <a:solidFill>
                <a:schemeClr val="bg1"/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Neo4j Resources</a:t>
            </a:r>
            <a:endParaRPr lang="en-US" sz="3200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Helvetica" pitchFamily="34" charset="0"/>
              </a:rPr>
              <a:t>Neo4j Web site: </a:t>
            </a:r>
            <a:r>
              <a:rPr lang="en-US" sz="2000" dirty="0" smtClean="0">
                <a:latin typeface="Helvetica" pitchFamily="34" charset="0"/>
                <a:hlinkClick r:id="rId2"/>
              </a:rPr>
              <a:t>https://neo4j.com/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Neo4j installation manual: </a:t>
            </a:r>
            <a:r>
              <a:rPr lang="en-US" sz="2000" dirty="0" smtClean="0">
                <a:latin typeface="Helvetica" pitchFamily="34" charset="0"/>
                <a:hlinkClick r:id="rId3"/>
              </a:rPr>
              <a:t>https://neo4j.com/docs/operations-manual/current/deployment/single-instance/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Cypher </a:t>
            </a:r>
            <a:r>
              <a:rPr lang="en-US" sz="2000" dirty="0" err="1" smtClean="0">
                <a:latin typeface="Helvetica" pitchFamily="34" charset="0"/>
              </a:rPr>
              <a:t>Refcard</a:t>
            </a:r>
            <a:r>
              <a:rPr lang="en-US" sz="2000" dirty="0" smtClean="0">
                <a:latin typeface="Helvetica" pitchFamily="34" charset="0"/>
              </a:rPr>
              <a:t> </a:t>
            </a:r>
            <a:r>
              <a:rPr lang="en-US" sz="2000" dirty="0" smtClean="0">
                <a:latin typeface="Helvetica" pitchFamily="34" charset="0"/>
                <a:hlinkClick r:id="rId4"/>
              </a:rPr>
              <a:t>https://neo4j.com/docs/cypher-refcard/current/</a:t>
            </a:r>
            <a:endParaRPr lang="en-US" sz="2000" dirty="0" smtClean="0">
              <a:latin typeface="Helvetica" pitchFamily="34" charset="0"/>
            </a:endParaRPr>
          </a:p>
          <a:p>
            <a:r>
              <a:rPr lang="en-US" sz="2000" dirty="0" smtClean="0">
                <a:latin typeface="Helvetica" pitchFamily="34" charset="0"/>
              </a:rPr>
              <a:t>Coursera course “Graph Analytics for Big Data” from the University of California, San Diego (</a:t>
            </a:r>
            <a:r>
              <a:rPr lang="en-US" sz="2000" dirty="0" smtClean="0">
                <a:latin typeface="Helvetica" pitchFamily="34" charset="0"/>
                <a:hlinkClick r:id="rId5"/>
              </a:rPr>
              <a:t>https://www.coursera.org/learn/big-data-graph-analytics</a:t>
            </a:r>
            <a:r>
              <a:rPr lang="en-US" sz="2000" dirty="0" smtClean="0">
                <a:latin typeface="Helvetica" pitchFamily="34" charset="0"/>
              </a:rPr>
              <a:t>) has a lesson “Graph Analytics With Neo4j”</a:t>
            </a:r>
          </a:p>
          <a:p>
            <a:r>
              <a:rPr lang="en-US" sz="2000" dirty="0" smtClean="0">
                <a:latin typeface="Helvetica" pitchFamily="34" charset="0"/>
              </a:rPr>
              <a:t>Webber, Jim. "A programmatic introduction to Neo4j." </a:t>
            </a:r>
            <a:r>
              <a:rPr lang="en-US" sz="2000" i="1" dirty="0" smtClean="0">
                <a:latin typeface="Helvetica" pitchFamily="34" charset="0"/>
              </a:rPr>
              <a:t>Proceedings of the 3rd annual conference on Systems, programming, and applications: software for humanity</a:t>
            </a:r>
            <a:r>
              <a:rPr lang="en-US" sz="2000" dirty="0" smtClean="0">
                <a:latin typeface="Helvetica" pitchFamily="34" charset="0"/>
              </a:rPr>
              <a:t>. ACM, 2012.</a:t>
            </a:r>
          </a:p>
          <a:p>
            <a:r>
              <a:rPr lang="en-US" sz="2000" dirty="0" smtClean="0">
                <a:latin typeface="Helvetica" pitchFamily="34" charset="0"/>
              </a:rPr>
              <a:t>Robinson, Ian, James Webber, and Emil </a:t>
            </a:r>
            <a:r>
              <a:rPr lang="en-US" sz="2000" dirty="0" err="1" smtClean="0">
                <a:latin typeface="Helvetica" pitchFamily="34" charset="0"/>
              </a:rPr>
              <a:t>Eifrem</a:t>
            </a:r>
            <a:r>
              <a:rPr lang="en-US" sz="2000" dirty="0" smtClean="0">
                <a:latin typeface="Helvetica" pitchFamily="34" charset="0"/>
              </a:rPr>
              <a:t>. </a:t>
            </a:r>
            <a:r>
              <a:rPr lang="en-US" sz="2000" i="1" dirty="0" smtClean="0">
                <a:latin typeface="Helvetica" pitchFamily="34" charset="0"/>
              </a:rPr>
              <a:t>Graph databases</a:t>
            </a:r>
            <a:r>
              <a:rPr lang="en-US" sz="2000" dirty="0" smtClean="0">
                <a:latin typeface="Helvetica" pitchFamily="34" charset="0"/>
              </a:rPr>
              <a:t>. Sebastopol, CA: O'Reilly, 2015</a:t>
            </a:r>
          </a:p>
          <a:p>
            <a:r>
              <a:rPr lang="en-US" sz="2000" dirty="0" err="1" smtClean="0">
                <a:latin typeface="Helvetica" pitchFamily="34" charset="0"/>
              </a:rPr>
              <a:t>Bruggen</a:t>
            </a:r>
            <a:r>
              <a:rPr lang="en-US" sz="2000" dirty="0" smtClean="0">
                <a:latin typeface="Helvetica" pitchFamily="34" charset="0"/>
              </a:rPr>
              <a:t>, Rik. </a:t>
            </a:r>
            <a:r>
              <a:rPr lang="en-US" sz="2000" i="1" dirty="0" smtClean="0">
                <a:latin typeface="Helvetica" pitchFamily="34" charset="0"/>
              </a:rPr>
              <a:t>Learning Neo4j</a:t>
            </a:r>
            <a:r>
              <a:rPr lang="en-US" sz="2000" dirty="0" smtClean="0">
                <a:latin typeface="Helvetica" pitchFamily="34" charset="0"/>
              </a:rPr>
              <a:t>. Birmingham, UK: </a:t>
            </a:r>
            <a:r>
              <a:rPr lang="en-US" sz="2000" dirty="0" err="1" smtClean="0">
                <a:latin typeface="Helvetica" pitchFamily="34" charset="0"/>
              </a:rPr>
              <a:t>Packt</a:t>
            </a:r>
            <a:r>
              <a:rPr lang="en-US" sz="2000" dirty="0" smtClean="0">
                <a:latin typeface="Helvetica" pitchFamily="34" charset="0"/>
              </a:rPr>
              <a:t> Pub, 2014</a:t>
            </a:r>
            <a:endParaRPr lang="en-US" sz="2000" dirty="0">
              <a:latin typeface="Helvetica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8</a:t>
            </a:fld>
            <a:endParaRPr lang="ru-RU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11389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182880"/>
            <a:ext cx="9144000" cy="50292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  <a:latin typeface="Helvetica" pitchFamily="34" charset="0"/>
                <a:ea typeface="Helvetica" pitchFamily="36" charset="0"/>
                <a:cs typeface="Helvetica" pitchFamily="36" charset="0"/>
              </a:rPr>
              <a:t>CLASS PLAN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Helvetica" pitchFamily="34" charset="0"/>
              </a:rPr>
              <a:t>Main Topics</a:t>
            </a:r>
            <a:endParaRPr lang="ru-RU" sz="32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itchFamily="34" charset="0"/>
              </a:rPr>
              <a:t>Overview of graph databases</a:t>
            </a:r>
          </a:p>
          <a:p>
            <a:r>
              <a:rPr lang="en-US" dirty="0">
                <a:solidFill>
                  <a:srgbClr val="FFC000"/>
                </a:solidFill>
                <a:latin typeface="Helvetica" pitchFamily="34" charset="0"/>
              </a:rPr>
              <a:t>Installing and using Neo4j</a:t>
            </a:r>
          </a:p>
          <a:p>
            <a:r>
              <a:rPr lang="en-US" dirty="0" smtClean="0">
                <a:latin typeface="Helvetica" pitchFamily="34" charset="0"/>
              </a:rPr>
              <a:t>Neo4j hands-on labs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44CF4-E734-4CD7-89CC-C6716656D037}" type="slidenum">
              <a:rPr lang="ru-RU" smtClean="0"/>
              <a:t>9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87824" y="6356352"/>
            <a:ext cx="3312368" cy="365125"/>
          </a:xfrm>
        </p:spPr>
        <p:txBody>
          <a:bodyPr/>
          <a:lstStyle/>
          <a:p>
            <a:r>
              <a:rPr lang="en-US" sz="900" b="1" dirty="0" smtClean="0">
                <a:latin typeface="Helvetica" pitchFamily="34" charset="0"/>
              </a:rPr>
              <a:t>Frontiers of Network Science: Introduction to Neo4j 2018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33273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3M_CLASS_2015_Introduction_to_CIN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8496</TotalTime>
  <Words>2108</Words>
  <Application>Microsoft Office PowerPoint</Application>
  <PresentationFormat>On-screen Show (4:3)</PresentationFormat>
  <Paragraphs>380</Paragraphs>
  <Slides>26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03M_CLASS_2015_Introduction_to_CINET</vt:lpstr>
      <vt:lpstr>PowerPoint Presentation</vt:lpstr>
      <vt:lpstr>Main Topics</vt:lpstr>
      <vt:lpstr>Graph Databases</vt:lpstr>
      <vt:lpstr>Relational vs. Graph Databases</vt:lpstr>
      <vt:lpstr>Neo4j Graph Database</vt:lpstr>
      <vt:lpstr>Cypher Query Language</vt:lpstr>
      <vt:lpstr>Neo4j API</vt:lpstr>
      <vt:lpstr>Neo4j Resources</vt:lpstr>
      <vt:lpstr>Main Topics</vt:lpstr>
      <vt:lpstr>Neo4j Installation</vt:lpstr>
      <vt:lpstr>Neo4j Browser</vt:lpstr>
      <vt:lpstr>The Structure of a Cypher Query</vt:lpstr>
      <vt:lpstr>Writing Cypher Queries</vt:lpstr>
      <vt:lpstr>Importing and Exporting Data</vt:lpstr>
      <vt:lpstr>Loading Data from CSV</vt:lpstr>
      <vt:lpstr>Loading Data from a Spreadsheet</vt:lpstr>
      <vt:lpstr>Loading Data from a GraphML file</vt:lpstr>
      <vt:lpstr>Loading Data from an Arbitrary Format</vt:lpstr>
      <vt:lpstr>Exporting Data From Neo4j</vt:lpstr>
      <vt:lpstr>Analyzing Graph Data with MATLAB</vt:lpstr>
      <vt:lpstr>Accessing Neo4j Data using REST API</vt:lpstr>
      <vt:lpstr>Using Transactional Cypher HTTP Endpoint</vt:lpstr>
      <vt:lpstr>Using Drivers to Access Neo4j</vt:lpstr>
      <vt:lpstr>Using Core Java API</vt:lpstr>
      <vt:lpstr>Main Topics</vt:lpstr>
      <vt:lpstr>Neo4j Exercises Grading: 1st  3pts, 2nd 3pts, 3rd 4 pts, due 10/9/18 before midnight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 Kuzmin</dc:creator>
  <cp:lastModifiedBy>szymansk</cp:lastModifiedBy>
  <cp:revision>776</cp:revision>
  <dcterms:created xsi:type="dcterms:W3CDTF">2015-09-09T15:57:39Z</dcterms:created>
  <dcterms:modified xsi:type="dcterms:W3CDTF">2018-10-05T04:18:36Z</dcterms:modified>
</cp:coreProperties>
</file>