
<file path=[Content_Types].xml><?xml version="1.0" encoding="utf-8"?>
<Types xmlns="http://schemas.openxmlformats.org/package/2006/content-types">
  <Default Extension="png" ContentType="image/png"/>
  <Default Extension="mov" ContentType="vide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5"/>
  </p:notesMasterIdLst>
  <p:handoutMasterIdLst>
    <p:handoutMasterId r:id="rId26"/>
  </p:handoutMasterIdLst>
  <p:sldIdLst>
    <p:sldId id="627" r:id="rId3"/>
    <p:sldId id="591" r:id="rId4"/>
    <p:sldId id="626" r:id="rId5"/>
    <p:sldId id="625" r:id="rId6"/>
    <p:sldId id="594" r:id="rId7"/>
    <p:sldId id="595" r:id="rId8"/>
    <p:sldId id="596" r:id="rId9"/>
    <p:sldId id="597" r:id="rId10"/>
    <p:sldId id="598" r:id="rId11"/>
    <p:sldId id="599" r:id="rId12"/>
    <p:sldId id="600" r:id="rId13"/>
    <p:sldId id="601" r:id="rId14"/>
    <p:sldId id="602" r:id="rId15"/>
    <p:sldId id="603" r:id="rId16"/>
    <p:sldId id="604" r:id="rId17"/>
    <p:sldId id="609" r:id="rId18"/>
    <p:sldId id="605" r:id="rId19"/>
    <p:sldId id="553" r:id="rId20"/>
    <p:sldId id="554" r:id="rId21"/>
    <p:sldId id="556" r:id="rId22"/>
    <p:sldId id="470" r:id="rId23"/>
    <p:sldId id="469" r:id="rId2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CC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64" autoAdjust="0"/>
    <p:restoredTop sz="89746" autoAdjust="0"/>
  </p:normalViewPr>
  <p:slideViewPr>
    <p:cSldViewPr snapToGrid="0">
      <p:cViewPr>
        <p:scale>
          <a:sx n="101" d="100"/>
          <a:sy n="101" d="100"/>
        </p:scale>
        <p:origin x="-638" y="34"/>
      </p:cViewPr>
      <p:guideLst>
        <p:guide orient="horz" pos="1800"/>
        <p:guide pos="2880"/>
      </p:guideLst>
    </p:cSldViewPr>
  </p:slideViewPr>
  <p:outlineViewPr>
    <p:cViewPr>
      <p:scale>
        <a:sx n="33" d="100"/>
        <a:sy n="33" d="100"/>
      </p:scale>
      <p:origin x="0" y="3024"/>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9F750C-16AB-2046-83AF-A45310E0C083}" type="datetimeFigureOut">
              <a:rPr lang="hu-HU" smtClean="0"/>
              <a:pPr/>
              <a:t>2018.09.09.</a:t>
            </a:fld>
            <a:endParaRPr lang="hu-H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7D49FA-A279-CF4C-92BF-9A296BA95CDA}" type="slidenum">
              <a:rPr lang="hu-HU" smtClean="0"/>
              <a:pPr/>
              <a:t>‹#›</a:t>
            </a:fld>
            <a:endParaRPr lang="hu-HU"/>
          </a:p>
        </p:txBody>
      </p:sp>
    </p:spTree>
    <p:extLst>
      <p:ext uri="{BB962C8B-B14F-4D97-AF65-F5344CB8AC3E}">
        <p14:creationId xmlns:p14="http://schemas.microsoft.com/office/powerpoint/2010/main" val="75426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506785-8B48-E04D-BC69-57B5A40B7594}" type="datetimeFigureOut">
              <a:rPr lang="en-US" smtClean="0"/>
              <a:pPr/>
              <a:t>9/9/2018</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52619D-DD23-404E-8C9A-479CEC797285}" type="slidenum">
              <a:rPr lang="en-US" smtClean="0"/>
              <a:pPr/>
              <a:t>‹#›</a:t>
            </a:fld>
            <a:endParaRPr lang="en-US"/>
          </a:p>
        </p:txBody>
      </p:sp>
    </p:spTree>
    <p:extLst>
      <p:ext uri="{BB962C8B-B14F-4D97-AF65-F5344CB8AC3E}">
        <p14:creationId xmlns:p14="http://schemas.microsoft.com/office/powerpoint/2010/main" val="309254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xfrm>
            <a:off x="685800" y="685800"/>
            <a:ext cx="5486400" cy="3429000"/>
          </a:xfrm>
          <a:ln/>
        </p:spPr>
      </p:sp>
      <p:sp>
        <p:nvSpPr>
          <p:cNvPr id="178179" name="Notes Placeholder 2"/>
          <p:cNvSpPr>
            <a:spLocks noGrp="1"/>
          </p:cNvSpPr>
          <p:nvPr>
            <p:ph type="body" idx="1"/>
          </p:nvPr>
        </p:nvSpPr>
        <p:spPr>
          <a:noFill/>
          <a:ln/>
        </p:spPr>
        <p:txBody>
          <a:bodyPr/>
          <a:lstStyle/>
          <a:p>
            <a:endParaRPr lang="en-US" dirty="0" smtClean="0">
              <a:latin typeface="Times New Roman" charset="0"/>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7A908E00-6592-2642-B910-4C1491EDF6D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Nowhere is the impact of network thinking more evident than in the scientific community. The most prominent scientific journals, from </a:t>
            </a:r>
            <a:r>
              <a:rPr lang="en-US" sz="1200" i="1" kern="1200" dirty="0" smtClean="0">
                <a:solidFill>
                  <a:schemeClr val="tx1"/>
                </a:solidFill>
                <a:latin typeface="+mn-lt"/>
                <a:ea typeface="+mn-ea"/>
                <a:cs typeface="+mn-cs"/>
              </a:rPr>
              <a:t>Nature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Science </a:t>
            </a:r>
            <a:r>
              <a:rPr lang="en-US" sz="1200" kern="1200" dirty="0" smtClean="0">
                <a:solidFill>
                  <a:schemeClr val="tx1"/>
                </a:solidFill>
                <a:latin typeface="+mn-lt"/>
                <a:ea typeface="+mn-ea"/>
                <a:cs typeface="+mn-cs"/>
              </a:rPr>
              <a:t>to </a:t>
            </a:r>
            <a:r>
              <a:rPr lang="en-US" sz="1200" i="1" kern="1200" dirty="0" smtClean="0">
                <a:solidFill>
                  <a:schemeClr val="tx1"/>
                </a:solidFill>
                <a:latin typeface="+mn-lt"/>
                <a:ea typeface="+mn-ea"/>
                <a:cs typeface="+mn-cs"/>
              </a:rPr>
              <a:t>Cell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PNAS</a:t>
            </a:r>
            <a:r>
              <a:rPr lang="en-US" sz="1200" kern="1200" dirty="0" smtClean="0">
                <a:solidFill>
                  <a:schemeClr val="tx1"/>
                </a:solidFill>
                <a:latin typeface="+mn-lt"/>
                <a:ea typeface="+mn-ea"/>
                <a:cs typeface="+mn-cs"/>
              </a:rPr>
              <a:t>, have devoted special issues, reviews, or editorials address- </a:t>
            </a:r>
            <a:r>
              <a:rPr lang="en-US" sz="1200" kern="1200" dirty="0" err="1" smtClean="0">
                <a:solidFill>
                  <a:schemeClr val="tx1"/>
                </a:solidFill>
                <a:latin typeface="+mn-lt"/>
                <a:ea typeface="+mn-ea"/>
                <a:cs typeface="+mn-cs"/>
              </a:rPr>
              <a:t>ing</a:t>
            </a:r>
            <a:r>
              <a:rPr lang="en-US" sz="1200" kern="1200" dirty="0" smtClean="0">
                <a:solidFill>
                  <a:schemeClr val="tx1"/>
                </a:solidFill>
                <a:latin typeface="+mn-lt"/>
                <a:ea typeface="+mn-ea"/>
                <a:cs typeface="+mn-cs"/>
              </a:rPr>
              <a:t> the impact of networks on various topics from biology to social sciences. During the past decade, each year several dozen international conferences, workshops, summer and winter schools have focused exclusively on network </a:t>
            </a:r>
            <a:r>
              <a:rPr lang="en-US" sz="1200" kern="1200" dirty="0" err="1" smtClean="0">
                <a:solidFill>
                  <a:schemeClr val="tx1"/>
                </a:solidFill>
                <a:latin typeface="+mn-lt"/>
                <a:ea typeface="+mn-ea"/>
                <a:cs typeface="+mn-cs"/>
              </a:rPr>
              <a:t>sci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ence</a:t>
            </a:r>
            <a:r>
              <a:rPr lang="en-US" sz="1200" kern="1200" dirty="0" smtClean="0">
                <a:solidFill>
                  <a:schemeClr val="tx1"/>
                </a:solidFill>
                <a:latin typeface="+mn-lt"/>
                <a:ea typeface="+mn-ea"/>
                <a:cs typeface="+mn-cs"/>
              </a:rPr>
              <a:t>. A successful network science meeting series, called </a:t>
            </a:r>
            <a:r>
              <a:rPr lang="en-US" sz="1200" i="1" kern="1200" dirty="0" err="1" smtClean="0">
                <a:solidFill>
                  <a:schemeClr val="tx1"/>
                </a:solidFill>
                <a:latin typeface="+mn-lt"/>
                <a:ea typeface="+mn-ea"/>
                <a:cs typeface="+mn-cs"/>
              </a:rPr>
              <a:t>NetSci</a:t>
            </a:r>
            <a:r>
              <a:rPr lang="en-US" sz="1200" kern="1200" dirty="0" smtClean="0">
                <a:solidFill>
                  <a:schemeClr val="tx1"/>
                </a:solidFill>
                <a:latin typeface="+mn-lt"/>
                <a:ea typeface="+mn-ea"/>
                <a:cs typeface="+mn-cs"/>
              </a:rPr>
              <a:t>, attracts the field’s practitioners since 2005. Several general-interest books, making the bestseller lists in many countries, have brought network science to the public. Most major universities offer network science courses, attracting a diverse student body.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13</a:t>
            </a:fld>
            <a:endParaRPr lang="en-US"/>
          </a:p>
        </p:txBody>
      </p:sp>
    </p:spTree>
    <p:extLst>
      <p:ext uri="{BB962C8B-B14F-4D97-AF65-F5344CB8AC3E}">
        <p14:creationId xmlns:p14="http://schemas.microsoft.com/office/powerpoint/2010/main" val="1983381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While the emergence of the scientific interest in networks was rather sudden, the enthusiasm for the field was responding to the emergence of a wider social awareness of the importance of networks. This is illustrated in Image 1.16, where we show the usage frequency of the words that represent two important scientific revolutions of the past two centuries: evolution, capturing the most common term to refer to Darwin’s theory of </a:t>
            </a:r>
            <a:r>
              <a:rPr lang="en-US" sz="1200" i="1" kern="1200" dirty="0" smtClean="0">
                <a:solidFill>
                  <a:schemeClr val="tx1"/>
                </a:solidFill>
                <a:latin typeface="+mn-lt"/>
                <a:ea typeface="+mn-ea"/>
                <a:cs typeface="+mn-cs"/>
              </a:rPr>
              <a:t>evolution</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quantum</a:t>
            </a:r>
            <a:r>
              <a:rPr lang="en-US" sz="1200" kern="1200" dirty="0" smtClean="0">
                <a:solidFill>
                  <a:schemeClr val="tx1"/>
                </a:solidFill>
                <a:latin typeface="+mn-lt"/>
                <a:ea typeface="+mn-ea"/>
                <a:cs typeface="+mn-cs"/>
              </a:rPr>
              <a:t>, the most frequently used term when one refers to </a:t>
            </a:r>
            <a:r>
              <a:rPr lang="en-US" sz="1200" i="1" kern="1200" dirty="0" smtClean="0">
                <a:solidFill>
                  <a:schemeClr val="tx1"/>
                </a:solidFill>
                <a:latin typeface="+mn-lt"/>
                <a:ea typeface="+mn-ea"/>
                <a:cs typeface="+mn-cs"/>
              </a:rPr>
              <a:t>quantum </a:t>
            </a:r>
            <a:r>
              <a:rPr lang="en-US" sz="1200" kern="1200" dirty="0" smtClean="0">
                <a:solidFill>
                  <a:schemeClr val="tx1"/>
                </a:solidFill>
                <a:latin typeface="+mn-lt"/>
                <a:ea typeface="+mn-ea"/>
                <a:cs typeface="+mn-cs"/>
              </a:rPr>
              <a:t>mechanics. The use of evolution increases only after the 1859 publication of Darwin’s </a:t>
            </a:r>
            <a:r>
              <a:rPr lang="en-US" sz="1200" i="1" kern="1200" dirty="0" smtClean="0">
                <a:solidFill>
                  <a:schemeClr val="tx1"/>
                </a:solidFill>
                <a:latin typeface="+mn-lt"/>
                <a:ea typeface="+mn-ea"/>
                <a:cs typeface="+mn-cs"/>
              </a:rPr>
              <a:t>On the Origins of Species</a:t>
            </a:r>
            <a:r>
              <a:rPr lang="en-US" sz="1200" kern="1200" dirty="0" smtClean="0">
                <a:solidFill>
                  <a:schemeClr val="tx1"/>
                </a:solidFill>
                <a:latin typeface="+mn-lt"/>
                <a:ea typeface="+mn-ea"/>
                <a:cs typeface="+mn-cs"/>
              </a:rPr>
              <a:t>. The word </a:t>
            </a:r>
            <a:r>
              <a:rPr lang="en-US" sz="1200" i="1" kern="1200" dirty="0" smtClean="0">
                <a:solidFill>
                  <a:schemeClr val="tx1"/>
                </a:solidFill>
                <a:latin typeface="+mn-lt"/>
                <a:ea typeface="+mn-ea"/>
                <a:cs typeface="+mn-cs"/>
              </a:rPr>
              <a:t>quantum</a:t>
            </a:r>
            <a:r>
              <a:rPr lang="en-US" sz="1200" kern="1200" dirty="0" smtClean="0">
                <a:solidFill>
                  <a:schemeClr val="tx1"/>
                </a:solidFill>
                <a:latin typeface="+mn-lt"/>
                <a:ea typeface="+mn-ea"/>
                <a:cs typeface="+mn-cs"/>
              </a:rPr>
              <a:t>, first used in 1902, is virtually absent until the 1920s, when quantum mechanics gains prominence. The use of the word network has increased dramatically following the 1980s. While the word has many uses (as do evolution and </a:t>
            </a:r>
            <a:r>
              <a:rPr lang="en-US" sz="1200" i="1" kern="1200" dirty="0" smtClean="0">
                <a:solidFill>
                  <a:schemeClr val="tx1"/>
                </a:solidFill>
                <a:latin typeface="+mn-lt"/>
                <a:ea typeface="+mn-ea"/>
                <a:cs typeface="+mn-cs"/>
              </a:rPr>
              <a:t>quantum</a:t>
            </a:r>
            <a:r>
              <a:rPr lang="en-US" sz="1200" kern="1200" dirty="0" smtClean="0">
                <a:solidFill>
                  <a:schemeClr val="tx1"/>
                </a:solidFill>
                <a:latin typeface="+mn-lt"/>
                <a:ea typeface="+mn-ea"/>
                <a:cs typeface="+mn-cs"/>
              </a:rPr>
              <a:t>), its dramatic rise captures the extraordinary awareness of networks in the society at large. Indeed, evolution and quantum mechanics are just as important as core scientific fields, as they are as enabling platforms: the current revolution in genetics is built on evolutionary theory, and quantum mechanics offers a platform for a wide range of advances in contemporary science, from chemistry to wireless communications. In a similar fashion, network science is an enabling science, offering new tools and perspective for a wide range of scientific fields from social networking to drug design. Given the wide importance and impact of networks, we need to develop the tools to study and quantify them. The rest of this book is devoted to this worthy subject. </a:t>
            </a:r>
            <a:endParaRPr lang="en-US" dirty="0" smtClean="0"/>
          </a:p>
          <a:p>
            <a:r>
              <a:rPr lang="en-US" sz="1200" b="1" kern="1200" dirty="0" smtClean="0">
                <a:solidFill>
                  <a:schemeClr val="tx1"/>
                </a:solidFill>
                <a:latin typeface="+mn-lt"/>
                <a:ea typeface="+mn-ea"/>
                <a:cs typeface="+mn-cs"/>
              </a:rPr>
              <a:t>Image 1.16 </a:t>
            </a:r>
            <a:endParaRPr lang="en-US" dirty="0" smtClean="0"/>
          </a:p>
          <a:p>
            <a:r>
              <a:rPr lang="en-US" sz="1200" b="1" kern="1200" dirty="0" smtClean="0">
                <a:solidFill>
                  <a:schemeClr val="tx1"/>
                </a:solidFill>
                <a:latin typeface="+mn-lt"/>
                <a:ea typeface="+mn-ea"/>
                <a:cs typeface="+mn-cs"/>
              </a:rPr>
              <a:t>The rise of networks. </a:t>
            </a:r>
            <a:endParaRPr lang="en-US" dirty="0" smtClean="0"/>
          </a:p>
          <a:p>
            <a:r>
              <a:rPr lang="en-US" sz="1200" kern="1200" dirty="0" smtClean="0">
                <a:solidFill>
                  <a:schemeClr val="tx1"/>
                </a:solidFill>
                <a:latin typeface="+mn-lt"/>
                <a:ea typeface="+mn-ea"/>
                <a:cs typeface="+mn-cs"/>
              </a:rPr>
              <a:t>The frequency of the use of the words </a:t>
            </a:r>
            <a:r>
              <a:rPr lang="en-US" sz="1200" i="1" kern="1200" dirty="0" smtClean="0">
                <a:solidFill>
                  <a:schemeClr val="tx1"/>
                </a:solidFill>
                <a:latin typeface="+mn-lt"/>
                <a:ea typeface="+mn-ea"/>
                <a:cs typeface="+mn-cs"/>
              </a:rPr>
              <a:t>evolution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quantum </a:t>
            </a:r>
            <a:r>
              <a:rPr lang="en-US" sz="1200" kern="1200" dirty="0" smtClean="0">
                <a:solidFill>
                  <a:schemeClr val="tx1"/>
                </a:solidFill>
                <a:latin typeface="+mn-lt"/>
                <a:ea typeface="+mn-ea"/>
                <a:cs typeface="+mn-cs"/>
              </a:rPr>
              <a:t>represents the major scientific advances of the 19th and 20th century, namely Dar- win’s theory of evolution and quantum mechanics. The plot indicates the exploding awareness of networks in the last decades of the 20th century, preparing a fertile ground for the emergence of network science. The plots were generated by using the </a:t>
            </a:r>
            <a:r>
              <a:rPr lang="en-US" sz="1200" kern="1200" dirty="0" err="1" smtClean="0">
                <a:solidFill>
                  <a:schemeClr val="tx1"/>
                </a:solidFill>
                <a:latin typeface="+mn-lt"/>
                <a:ea typeface="+mn-ea"/>
                <a:cs typeface="+mn-cs"/>
              </a:rPr>
              <a:t>ngram</a:t>
            </a:r>
            <a:r>
              <a:rPr lang="en-US" sz="1200" kern="1200" dirty="0" smtClean="0">
                <a:solidFill>
                  <a:schemeClr val="tx1"/>
                </a:solidFill>
                <a:latin typeface="+mn-lt"/>
                <a:ea typeface="+mn-ea"/>
                <a:cs typeface="+mn-cs"/>
              </a:rPr>
              <a:t> platform of Google: http://books. </a:t>
            </a:r>
            <a:r>
              <a:rPr lang="en-US" sz="1200" kern="1200" dirty="0" err="1" smtClean="0">
                <a:solidFill>
                  <a:schemeClr val="tx1"/>
                </a:solidFill>
                <a:latin typeface="+mn-lt"/>
                <a:ea typeface="+mn-ea"/>
                <a:cs typeface="+mn-cs"/>
              </a:rPr>
              <a:t>google.com/ngrams</a:t>
            </a:r>
            <a:r>
              <a:rPr lang="en-US" sz="1200" kern="1200" dirty="0" smtClean="0">
                <a:solidFill>
                  <a:schemeClr val="tx1"/>
                </a:solidFill>
                <a:latin typeface="+mn-lt"/>
                <a:ea typeface="+mn-ea"/>
                <a:cs typeface="+mn-cs"/>
              </a:rPr>
              <a:t>. </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pPr>
                <a:defRPr/>
              </a:pPr>
              <a:t>14</a:t>
            </a:fld>
            <a:endParaRPr lang="en-US"/>
          </a:p>
        </p:txBody>
      </p:sp>
    </p:spTree>
    <p:extLst>
      <p:ext uri="{BB962C8B-B14F-4D97-AF65-F5344CB8AC3E}">
        <p14:creationId xmlns:p14="http://schemas.microsoft.com/office/powerpoint/2010/main" val="145039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pPr>
                <a:defRPr/>
              </a:pPr>
              <a:t>15</a:t>
            </a:fld>
            <a:endParaRPr lang="en-US"/>
          </a:p>
        </p:txBody>
      </p:sp>
    </p:spTree>
    <p:extLst>
      <p:ext uri="{BB962C8B-B14F-4D97-AF65-F5344CB8AC3E}">
        <p14:creationId xmlns:p14="http://schemas.microsoft.com/office/powerpoint/2010/main" val="631634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Complex systems and networks. </a:t>
            </a:r>
            <a:endParaRPr lang="en-US" dirty="0" smtClean="0"/>
          </a:p>
          <a:p>
            <a:r>
              <a:rPr lang="en-US" sz="1200" kern="1200" dirty="0" smtClean="0">
                <a:solidFill>
                  <a:schemeClr val="tx1"/>
                </a:solidFill>
                <a:latin typeface="+mn-lt"/>
                <a:ea typeface="+mn-ea"/>
                <a:cs typeface="+mn-cs"/>
              </a:rPr>
              <a:t>Special issue of Science magazine</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on Complex Systems and Networks, published on July 24, 2009, marking the 10th anniversary of the 1999 discovery of scale-free networks [3].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16</a:t>
            </a:fld>
            <a:endParaRPr lang="en-US"/>
          </a:p>
        </p:txBody>
      </p:sp>
    </p:spTree>
    <p:extLst>
      <p:ext uri="{BB962C8B-B14F-4D97-AF65-F5344CB8AC3E}">
        <p14:creationId xmlns:p14="http://schemas.microsoft.com/office/powerpoint/2010/main" val="1365130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Nowhere is the impact of network thinking more evident than in the scientific community. The most prominent scientific journals, from </a:t>
            </a:r>
            <a:r>
              <a:rPr lang="en-US" sz="1200" i="1" kern="1200" dirty="0" smtClean="0">
                <a:solidFill>
                  <a:schemeClr val="tx1"/>
                </a:solidFill>
                <a:latin typeface="+mn-lt"/>
                <a:ea typeface="+mn-ea"/>
                <a:cs typeface="+mn-cs"/>
              </a:rPr>
              <a:t>Nature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Science </a:t>
            </a:r>
            <a:r>
              <a:rPr lang="en-US" sz="1200" kern="1200" dirty="0" smtClean="0">
                <a:solidFill>
                  <a:schemeClr val="tx1"/>
                </a:solidFill>
                <a:latin typeface="+mn-lt"/>
                <a:ea typeface="+mn-ea"/>
                <a:cs typeface="+mn-cs"/>
              </a:rPr>
              <a:t>to </a:t>
            </a:r>
            <a:r>
              <a:rPr lang="en-US" sz="1200" i="1" kern="1200" dirty="0" smtClean="0">
                <a:solidFill>
                  <a:schemeClr val="tx1"/>
                </a:solidFill>
                <a:latin typeface="+mn-lt"/>
                <a:ea typeface="+mn-ea"/>
                <a:cs typeface="+mn-cs"/>
              </a:rPr>
              <a:t>Cell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PNAS</a:t>
            </a:r>
            <a:r>
              <a:rPr lang="en-US" sz="1200" kern="1200" dirty="0" smtClean="0">
                <a:solidFill>
                  <a:schemeClr val="tx1"/>
                </a:solidFill>
                <a:latin typeface="+mn-lt"/>
                <a:ea typeface="+mn-ea"/>
                <a:cs typeface="+mn-cs"/>
              </a:rPr>
              <a:t>, have devoted special issues, reviews, or editorials address- </a:t>
            </a:r>
            <a:r>
              <a:rPr lang="en-US" sz="1200" kern="1200" dirty="0" err="1" smtClean="0">
                <a:solidFill>
                  <a:schemeClr val="tx1"/>
                </a:solidFill>
                <a:latin typeface="+mn-lt"/>
                <a:ea typeface="+mn-ea"/>
                <a:cs typeface="+mn-cs"/>
              </a:rPr>
              <a:t>ing</a:t>
            </a:r>
            <a:r>
              <a:rPr lang="en-US" sz="1200" kern="1200" dirty="0" smtClean="0">
                <a:solidFill>
                  <a:schemeClr val="tx1"/>
                </a:solidFill>
                <a:latin typeface="+mn-lt"/>
                <a:ea typeface="+mn-ea"/>
                <a:cs typeface="+mn-cs"/>
              </a:rPr>
              <a:t> the impact of networks on various topics from biology to social sciences. During the past decade, each year several dozen international conferences, workshops, summer and winter schools have focused exclusively on network </a:t>
            </a:r>
            <a:r>
              <a:rPr lang="en-US" sz="1200" kern="1200" dirty="0" err="1" smtClean="0">
                <a:solidFill>
                  <a:schemeClr val="tx1"/>
                </a:solidFill>
                <a:latin typeface="+mn-lt"/>
                <a:ea typeface="+mn-ea"/>
                <a:cs typeface="+mn-cs"/>
              </a:rPr>
              <a:t>sci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ence</a:t>
            </a:r>
            <a:r>
              <a:rPr lang="en-US" sz="1200" kern="1200" dirty="0" smtClean="0">
                <a:solidFill>
                  <a:schemeClr val="tx1"/>
                </a:solidFill>
                <a:latin typeface="+mn-lt"/>
                <a:ea typeface="+mn-ea"/>
                <a:cs typeface="+mn-cs"/>
              </a:rPr>
              <a:t>. A successful network science meeting series, called </a:t>
            </a:r>
            <a:r>
              <a:rPr lang="en-US" sz="1200" i="1" kern="1200" dirty="0" err="1" smtClean="0">
                <a:solidFill>
                  <a:schemeClr val="tx1"/>
                </a:solidFill>
                <a:latin typeface="+mn-lt"/>
                <a:ea typeface="+mn-ea"/>
                <a:cs typeface="+mn-cs"/>
              </a:rPr>
              <a:t>NetSci</a:t>
            </a:r>
            <a:r>
              <a:rPr lang="en-US" sz="1200" kern="1200" dirty="0" smtClean="0">
                <a:solidFill>
                  <a:schemeClr val="tx1"/>
                </a:solidFill>
                <a:latin typeface="+mn-lt"/>
                <a:ea typeface="+mn-ea"/>
                <a:cs typeface="+mn-cs"/>
              </a:rPr>
              <a:t>, attracts the field’s practitioners since 2005. Several general-interest books, making the bestseller lists in many countries, have brought network science to the public. Most major universities offer network science courses, attracting a diverse student body.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17</a:t>
            </a:fld>
            <a:endParaRPr lang="en-US"/>
          </a:p>
        </p:txBody>
      </p:sp>
    </p:spTree>
    <p:extLst>
      <p:ext uri="{BB962C8B-B14F-4D97-AF65-F5344CB8AC3E}">
        <p14:creationId xmlns:p14="http://schemas.microsoft.com/office/powerpoint/2010/main" val="87177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20</a:t>
            </a:fld>
            <a:endParaRPr lang="en-US"/>
          </a:p>
        </p:txBody>
      </p:sp>
    </p:spTree>
    <p:extLst>
      <p:ext uri="{BB962C8B-B14F-4D97-AF65-F5344CB8AC3E}">
        <p14:creationId xmlns:p14="http://schemas.microsoft.com/office/powerpoint/2010/main" val="883157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685800" y="685800"/>
            <a:ext cx="5486400" cy="3429000"/>
          </a:xfrm>
          <a:ln/>
        </p:spPr>
      </p:sp>
      <p:sp>
        <p:nvSpPr>
          <p:cNvPr id="209923" name="Rectangle 3"/>
          <p:cNvSpPr>
            <a:spLocks noGrp="1" noChangeArrowheads="1"/>
          </p:cNvSpPr>
          <p:nvPr>
            <p:ph type="body" idx="1"/>
          </p:nvPr>
        </p:nvSpPr>
        <p:spPr>
          <a:noFill/>
          <a:ln/>
        </p:spPr>
        <p:txBody>
          <a:bodyPr/>
          <a:lstStyle/>
          <a:p>
            <a:pPr eaLnBrk="1" hangingPunct="1"/>
            <a:endParaRPr lang="en-US" dirty="0">
              <a:latin typeface="Optima"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Nowhere is the impact of network thinking more evident than in the scientific community. The most prominent scientific journals, from </a:t>
            </a:r>
            <a:r>
              <a:rPr lang="en-US" sz="1200" i="1" kern="1200" dirty="0" smtClean="0">
                <a:solidFill>
                  <a:schemeClr val="tx1"/>
                </a:solidFill>
                <a:latin typeface="+mn-lt"/>
                <a:ea typeface="+mn-ea"/>
                <a:cs typeface="+mn-cs"/>
              </a:rPr>
              <a:t>Nature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Science </a:t>
            </a:r>
            <a:r>
              <a:rPr lang="en-US" sz="1200" kern="1200" dirty="0" smtClean="0">
                <a:solidFill>
                  <a:schemeClr val="tx1"/>
                </a:solidFill>
                <a:latin typeface="+mn-lt"/>
                <a:ea typeface="+mn-ea"/>
                <a:cs typeface="+mn-cs"/>
              </a:rPr>
              <a:t>to </a:t>
            </a:r>
            <a:r>
              <a:rPr lang="en-US" sz="1200" i="1" kern="1200" dirty="0" smtClean="0">
                <a:solidFill>
                  <a:schemeClr val="tx1"/>
                </a:solidFill>
                <a:latin typeface="+mn-lt"/>
                <a:ea typeface="+mn-ea"/>
                <a:cs typeface="+mn-cs"/>
              </a:rPr>
              <a:t>Cell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PNAS</a:t>
            </a:r>
            <a:r>
              <a:rPr lang="en-US" sz="1200" kern="1200" dirty="0" smtClean="0">
                <a:solidFill>
                  <a:schemeClr val="tx1"/>
                </a:solidFill>
                <a:latin typeface="+mn-lt"/>
                <a:ea typeface="+mn-ea"/>
                <a:cs typeface="+mn-cs"/>
              </a:rPr>
              <a:t>, have devoted special issues, reviews, or editorials address- </a:t>
            </a:r>
            <a:r>
              <a:rPr lang="en-US" sz="1200" kern="1200" dirty="0" err="1" smtClean="0">
                <a:solidFill>
                  <a:schemeClr val="tx1"/>
                </a:solidFill>
                <a:latin typeface="+mn-lt"/>
                <a:ea typeface="+mn-ea"/>
                <a:cs typeface="+mn-cs"/>
              </a:rPr>
              <a:t>ing</a:t>
            </a:r>
            <a:r>
              <a:rPr lang="en-US" sz="1200" kern="1200" dirty="0" smtClean="0">
                <a:solidFill>
                  <a:schemeClr val="tx1"/>
                </a:solidFill>
                <a:latin typeface="+mn-lt"/>
                <a:ea typeface="+mn-ea"/>
                <a:cs typeface="+mn-cs"/>
              </a:rPr>
              <a:t> the impact of networks on various topics from biology to social sciences. During the past decade, each year several dozen international conferences, workshops, summer and winter schools have focused exclusively on network </a:t>
            </a:r>
            <a:r>
              <a:rPr lang="en-US" sz="1200" kern="1200" dirty="0" err="1" smtClean="0">
                <a:solidFill>
                  <a:schemeClr val="tx1"/>
                </a:solidFill>
                <a:latin typeface="+mn-lt"/>
                <a:ea typeface="+mn-ea"/>
                <a:cs typeface="+mn-cs"/>
              </a:rPr>
              <a:t>sci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ence</a:t>
            </a:r>
            <a:r>
              <a:rPr lang="en-US" sz="1200" kern="1200" dirty="0" smtClean="0">
                <a:solidFill>
                  <a:schemeClr val="tx1"/>
                </a:solidFill>
                <a:latin typeface="+mn-lt"/>
                <a:ea typeface="+mn-ea"/>
                <a:cs typeface="+mn-cs"/>
              </a:rPr>
              <a:t>. A successful network science meeting series, called </a:t>
            </a:r>
            <a:r>
              <a:rPr lang="en-US" sz="1200" i="1" kern="1200" dirty="0" err="1" smtClean="0">
                <a:solidFill>
                  <a:schemeClr val="tx1"/>
                </a:solidFill>
                <a:latin typeface="+mn-lt"/>
                <a:ea typeface="+mn-ea"/>
                <a:cs typeface="+mn-cs"/>
              </a:rPr>
              <a:t>NetSci</a:t>
            </a:r>
            <a:r>
              <a:rPr lang="en-US" sz="1200" kern="1200" dirty="0" smtClean="0">
                <a:solidFill>
                  <a:schemeClr val="tx1"/>
                </a:solidFill>
                <a:latin typeface="+mn-lt"/>
                <a:ea typeface="+mn-ea"/>
                <a:cs typeface="+mn-cs"/>
              </a:rPr>
              <a:t>, attracts the field’s practitioners since 2005. Several general-interest books, making the bestseller lists in many countries, have brought network science to the public. Most major universities offer network science courses, attracting a diverse student body.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a:t>
            </a:fld>
            <a:endParaRPr lang="en-US"/>
          </a:p>
        </p:txBody>
      </p:sp>
    </p:spTree>
    <p:extLst>
      <p:ext uri="{BB962C8B-B14F-4D97-AF65-F5344CB8AC3E}">
        <p14:creationId xmlns:p14="http://schemas.microsoft.com/office/powerpoint/2010/main" val="101850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While the emergence of the scientific interest in networks was rather sudden, the enthusiasm for the field was responding to the emergence of a wider social awareness of the importance of networks. This is illustrated in Image 1.16, where we show the usage frequency of the words that represent two important scientific revolutions of the past two centuries: evolution, capturing the most common term to refer to Darwin’s theory of </a:t>
            </a:r>
            <a:r>
              <a:rPr lang="en-US" sz="1200" i="1" kern="1200" dirty="0" smtClean="0">
                <a:solidFill>
                  <a:schemeClr val="tx1"/>
                </a:solidFill>
                <a:latin typeface="+mn-lt"/>
                <a:ea typeface="+mn-ea"/>
                <a:cs typeface="+mn-cs"/>
              </a:rPr>
              <a:t>evolution</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quantum</a:t>
            </a:r>
            <a:r>
              <a:rPr lang="en-US" sz="1200" kern="1200" dirty="0" smtClean="0">
                <a:solidFill>
                  <a:schemeClr val="tx1"/>
                </a:solidFill>
                <a:latin typeface="+mn-lt"/>
                <a:ea typeface="+mn-ea"/>
                <a:cs typeface="+mn-cs"/>
              </a:rPr>
              <a:t>, the most frequently used term when one refers to </a:t>
            </a:r>
            <a:r>
              <a:rPr lang="en-US" sz="1200" i="1" kern="1200" dirty="0" smtClean="0">
                <a:solidFill>
                  <a:schemeClr val="tx1"/>
                </a:solidFill>
                <a:latin typeface="+mn-lt"/>
                <a:ea typeface="+mn-ea"/>
                <a:cs typeface="+mn-cs"/>
              </a:rPr>
              <a:t>quantum </a:t>
            </a:r>
            <a:r>
              <a:rPr lang="en-US" sz="1200" kern="1200" dirty="0" smtClean="0">
                <a:solidFill>
                  <a:schemeClr val="tx1"/>
                </a:solidFill>
                <a:latin typeface="+mn-lt"/>
                <a:ea typeface="+mn-ea"/>
                <a:cs typeface="+mn-cs"/>
              </a:rPr>
              <a:t>mechanics. The use of evolution increases only after the 1859 publication of Darwin’s </a:t>
            </a:r>
            <a:r>
              <a:rPr lang="en-US" sz="1200" i="1" kern="1200" dirty="0" smtClean="0">
                <a:solidFill>
                  <a:schemeClr val="tx1"/>
                </a:solidFill>
                <a:latin typeface="+mn-lt"/>
                <a:ea typeface="+mn-ea"/>
                <a:cs typeface="+mn-cs"/>
              </a:rPr>
              <a:t>On the Origins of Species</a:t>
            </a:r>
            <a:r>
              <a:rPr lang="en-US" sz="1200" kern="1200" dirty="0" smtClean="0">
                <a:solidFill>
                  <a:schemeClr val="tx1"/>
                </a:solidFill>
                <a:latin typeface="+mn-lt"/>
                <a:ea typeface="+mn-ea"/>
                <a:cs typeface="+mn-cs"/>
              </a:rPr>
              <a:t>. The word </a:t>
            </a:r>
            <a:r>
              <a:rPr lang="en-US" sz="1200" i="1" kern="1200" dirty="0" smtClean="0">
                <a:solidFill>
                  <a:schemeClr val="tx1"/>
                </a:solidFill>
                <a:latin typeface="+mn-lt"/>
                <a:ea typeface="+mn-ea"/>
                <a:cs typeface="+mn-cs"/>
              </a:rPr>
              <a:t>quantum</a:t>
            </a:r>
            <a:r>
              <a:rPr lang="en-US" sz="1200" kern="1200" dirty="0" smtClean="0">
                <a:solidFill>
                  <a:schemeClr val="tx1"/>
                </a:solidFill>
                <a:latin typeface="+mn-lt"/>
                <a:ea typeface="+mn-ea"/>
                <a:cs typeface="+mn-cs"/>
              </a:rPr>
              <a:t>, first used in 1902, is virtually absent until the 1920s, when quantum mechanics gains prominence. The use of the word network has increased dramatically following the 1980s. While the word has many uses (as do evolution and </a:t>
            </a:r>
            <a:r>
              <a:rPr lang="en-US" sz="1200" i="1" kern="1200" dirty="0" smtClean="0">
                <a:solidFill>
                  <a:schemeClr val="tx1"/>
                </a:solidFill>
                <a:latin typeface="+mn-lt"/>
                <a:ea typeface="+mn-ea"/>
                <a:cs typeface="+mn-cs"/>
              </a:rPr>
              <a:t>quantum</a:t>
            </a:r>
            <a:r>
              <a:rPr lang="en-US" sz="1200" kern="1200" dirty="0" smtClean="0">
                <a:solidFill>
                  <a:schemeClr val="tx1"/>
                </a:solidFill>
                <a:latin typeface="+mn-lt"/>
                <a:ea typeface="+mn-ea"/>
                <a:cs typeface="+mn-cs"/>
              </a:rPr>
              <a:t>), its dramatic rise captures the extraordinary awareness of networks in the society at large. Indeed, evolution and quantum mechanics are just as important as core scientific fields, as they are as enabling platforms: the current revolution in genetics is built on evolutionary theory, and quantum mechanics offers a platform for a wide range of advances in contemporary science, from chemistry to wireless communications. In a similar fashion, network science is an enabling science, offering new tools and perspective for a wide range of scientific fields from social networking to drug design. Given the wide importance and impact of networks, we need to develop the tools to study and quantify them. The rest of this book is devoted to this worthy subject. </a:t>
            </a:r>
            <a:endParaRPr lang="en-US" dirty="0" smtClean="0"/>
          </a:p>
          <a:p>
            <a:r>
              <a:rPr lang="en-US" sz="1200" b="1" kern="1200" dirty="0" smtClean="0">
                <a:solidFill>
                  <a:schemeClr val="tx1"/>
                </a:solidFill>
                <a:latin typeface="+mn-lt"/>
                <a:ea typeface="+mn-ea"/>
                <a:cs typeface="+mn-cs"/>
              </a:rPr>
              <a:t>Image 1.16 </a:t>
            </a:r>
            <a:endParaRPr lang="en-US" dirty="0" smtClean="0"/>
          </a:p>
          <a:p>
            <a:r>
              <a:rPr lang="en-US" sz="1200" b="1" kern="1200" dirty="0" smtClean="0">
                <a:solidFill>
                  <a:schemeClr val="tx1"/>
                </a:solidFill>
                <a:latin typeface="+mn-lt"/>
                <a:ea typeface="+mn-ea"/>
                <a:cs typeface="+mn-cs"/>
              </a:rPr>
              <a:t>The rise of networks. </a:t>
            </a:r>
            <a:endParaRPr lang="en-US" dirty="0" smtClean="0"/>
          </a:p>
          <a:p>
            <a:r>
              <a:rPr lang="en-US" sz="1200" kern="1200" dirty="0" smtClean="0">
                <a:solidFill>
                  <a:schemeClr val="tx1"/>
                </a:solidFill>
                <a:latin typeface="+mn-lt"/>
                <a:ea typeface="+mn-ea"/>
                <a:cs typeface="+mn-cs"/>
              </a:rPr>
              <a:t>The frequency of the use of the words </a:t>
            </a:r>
            <a:r>
              <a:rPr lang="en-US" sz="1200" i="1" kern="1200" dirty="0" smtClean="0">
                <a:solidFill>
                  <a:schemeClr val="tx1"/>
                </a:solidFill>
                <a:latin typeface="+mn-lt"/>
                <a:ea typeface="+mn-ea"/>
                <a:cs typeface="+mn-cs"/>
              </a:rPr>
              <a:t>evolution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quantum </a:t>
            </a:r>
            <a:r>
              <a:rPr lang="en-US" sz="1200" kern="1200" dirty="0" smtClean="0">
                <a:solidFill>
                  <a:schemeClr val="tx1"/>
                </a:solidFill>
                <a:latin typeface="+mn-lt"/>
                <a:ea typeface="+mn-ea"/>
                <a:cs typeface="+mn-cs"/>
              </a:rPr>
              <a:t>represents the major scientific advances of the 19th and 20th century, namely Dar- win’s theory of evolution and quantum mechanics. The plot indicates the exploding awareness of networks in the last decades of the 20th century, preparing a fertile ground for the emergence of network science. The plots were generated by using the </a:t>
            </a:r>
            <a:r>
              <a:rPr lang="en-US" sz="1200" kern="1200" dirty="0" err="1" smtClean="0">
                <a:solidFill>
                  <a:schemeClr val="tx1"/>
                </a:solidFill>
                <a:latin typeface="+mn-lt"/>
                <a:ea typeface="+mn-ea"/>
                <a:cs typeface="+mn-cs"/>
              </a:rPr>
              <a:t>ngram</a:t>
            </a:r>
            <a:r>
              <a:rPr lang="en-US" sz="1200" kern="1200" dirty="0" smtClean="0">
                <a:solidFill>
                  <a:schemeClr val="tx1"/>
                </a:solidFill>
                <a:latin typeface="+mn-lt"/>
                <a:ea typeface="+mn-ea"/>
                <a:cs typeface="+mn-cs"/>
              </a:rPr>
              <a:t> platform of Google: http://books. </a:t>
            </a:r>
            <a:r>
              <a:rPr lang="en-US" sz="1200" kern="1200" dirty="0" err="1" smtClean="0">
                <a:solidFill>
                  <a:schemeClr val="tx1"/>
                </a:solidFill>
                <a:latin typeface="+mn-lt"/>
                <a:ea typeface="+mn-ea"/>
                <a:cs typeface="+mn-cs"/>
              </a:rPr>
              <a:t>google.com/ngrams</a:t>
            </a:r>
            <a:r>
              <a:rPr lang="en-US" sz="1200" kern="1200" dirty="0" smtClean="0">
                <a:solidFill>
                  <a:schemeClr val="tx1"/>
                </a:solidFill>
                <a:latin typeface="+mn-lt"/>
                <a:ea typeface="+mn-ea"/>
                <a:cs typeface="+mn-cs"/>
              </a:rPr>
              <a:t>. </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pPr>
                <a:defRPr/>
              </a:pPr>
              <a:t>4</a:t>
            </a:fld>
            <a:endParaRPr lang="en-US"/>
          </a:p>
        </p:txBody>
      </p:sp>
    </p:spTree>
    <p:extLst>
      <p:ext uri="{BB962C8B-B14F-4D97-AF65-F5344CB8AC3E}">
        <p14:creationId xmlns:p14="http://schemas.microsoft.com/office/powerpoint/2010/main" val="145039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Complex systems and networks. </a:t>
            </a:r>
            <a:endParaRPr lang="en-US" dirty="0" smtClean="0"/>
          </a:p>
          <a:p>
            <a:r>
              <a:rPr lang="en-US" sz="1200" kern="1200" dirty="0" smtClean="0">
                <a:solidFill>
                  <a:schemeClr val="tx1"/>
                </a:solidFill>
                <a:latin typeface="+mn-lt"/>
                <a:ea typeface="+mn-ea"/>
                <a:cs typeface="+mn-cs"/>
              </a:rPr>
              <a:t>Special issue of Science magazine</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on Complex Systems and Networks, published on July 24, 2009, marking the 10th anniversary of the 1999 discovery of scale-free networks [3].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5</a:t>
            </a:fld>
            <a:endParaRPr lang="en-US"/>
          </a:p>
        </p:txBody>
      </p:sp>
    </p:spTree>
    <p:extLst>
      <p:ext uri="{BB962C8B-B14F-4D97-AF65-F5344CB8AC3E}">
        <p14:creationId xmlns:p14="http://schemas.microsoft.com/office/powerpoint/2010/main" val="49296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Given this extraordinary response by the scientific com- munity, network science was examined by the Nation- al Research Council (NRC), the arm of the US National Academies in charge of offering policy recommendation to the US government. NRC has assembled two panels, resulting in two publications [31], defining the field of network science (Image 1.13). They not only document the emergence of a new research field, but highlight the field’s vital importance to national competitiveness and security. Following these reports, the National Science Foundation (NSF) in the US established a network science directorate and a series of network science centers were established by the Army Research Labs. </a:t>
            </a:r>
            <a:endParaRPr lang="en-US" dirty="0" smtClean="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8</a:t>
            </a:fld>
            <a:endParaRPr lang="en-US"/>
          </a:p>
        </p:txBody>
      </p:sp>
    </p:spTree>
    <p:extLst>
      <p:ext uri="{BB962C8B-B14F-4D97-AF65-F5344CB8AC3E}">
        <p14:creationId xmlns:p14="http://schemas.microsoft.com/office/powerpoint/2010/main" val="28388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 am a scientist, which means that I believe that natural phenomena can be CLICK </a:t>
            </a:r>
          </a:p>
          <a:p>
            <a:r>
              <a:rPr lang="en-US" sz="1200" b="1" kern="1200" dirty="0" smtClean="0">
                <a:solidFill>
                  <a:schemeClr val="tx1"/>
                </a:solidFill>
                <a:latin typeface="+mn-lt"/>
                <a:ea typeface="+mn-ea"/>
                <a:cs typeface="+mn-cs"/>
              </a:rPr>
              <a:t>understood, quantified, predicted</a:t>
            </a:r>
            <a:r>
              <a:rPr lang="en-US" sz="1200" kern="1200" dirty="0" smtClean="0">
                <a:solidFill>
                  <a:schemeClr val="tx1"/>
                </a:solidFill>
                <a:latin typeface="+mn-lt"/>
                <a:ea typeface="+mn-ea"/>
                <a:cs typeface="+mn-cs"/>
              </a:rPr>
              <a:t>, and eventually </a:t>
            </a:r>
          </a:p>
          <a:p>
            <a:r>
              <a:rPr lang="en-US" sz="1200" b="1" kern="1200" dirty="0" smtClean="0">
                <a:solidFill>
                  <a:schemeClr val="tx1"/>
                </a:solidFill>
                <a:latin typeface="+mn-lt"/>
                <a:ea typeface="+mn-ea"/>
                <a:cs typeface="+mn-cs"/>
              </a:rPr>
              <a:t>controlled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No one would find any of these goals questionable.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however, if I now replace Natural Phenomena with humans. So lets read it together:</a:t>
            </a:r>
          </a:p>
          <a:p>
            <a:r>
              <a:rPr lang="en-US" sz="1200" kern="1200" dirty="0" smtClean="0">
                <a:solidFill>
                  <a:schemeClr val="tx1"/>
                </a:solidFill>
                <a:latin typeface="+mn-lt"/>
                <a:ea typeface="+mn-ea"/>
                <a:cs typeface="+mn-cs"/>
              </a:rPr>
              <a:t>Humans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be </a:t>
            </a:r>
            <a:r>
              <a:rPr lang="en-US" sz="1200" b="1" kern="1200" dirty="0" smtClean="0">
                <a:solidFill>
                  <a:schemeClr val="tx1"/>
                </a:solidFill>
                <a:latin typeface="+mn-lt"/>
                <a:ea typeface="+mn-ea"/>
                <a:cs typeface="+mn-cs"/>
              </a:rPr>
              <a:t>understood, quantified, predicted</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controlled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72941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 am a scientist, which means that I believe that natural phenomena can be CLICK </a:t>
            </a:r>
          </a:p>
          <a:p>
            <a:r>
              <a:rPr lang="en-US" sz="1200" b="1" kern="1200" dirty="0" smtClean="0">
                <a:solidFill>
                  <a:schemeClr val="tx1"/>
                </a:solidFill>
                <a:latin typeface="+mn-lt"/>
                <a:ea typeface="+mn-ea"/>
                <a:cs typeface="+mn-cs"/>
              </a:rPr>
              <a:t>understood, quantified, predicted</a:t>
            </a:r>
            <a:r>
              <a:rPr lang="en-US" sz="1200" kern="1200" dirty="0" smtClean="0">
                <a:solidFill>
                  <a:schemeClr val="tx1"/>
                </a:solidFill>
                <a:latin typeface="+mn-lt"/>
                <a:ea typeface="+mn-ea"/>
                <a:cs typeface="+mn-cs"/>
              </a:rPr>
              <a:t>, and eventually </a:t>
            </a:r>
          </a:p>
          <a:p>
            <a:r>
              <a:rPr lang="en-US" sz="1200" b="1" kern="1200" dirty="0" smtClean="0">
                <a:solidFill>
                  <a:schemeClr val="tx1"/>
                </a:solidFill>
                <a:latin typeface="+mn-lt"/>
                <a:ea typeface="+mn-ea"/>
                <a:cs typeface="+mn-cs"/>
              </a:rPr>
              <a:t>controlled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No one would find any of these goals questionable.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however, if I now replace Natural Phenomena with humans. So lets read it together:</a:t>
            </a:r>
          </a:p>
          <a:p>
            <a:r>
              <a:rPr lang="en-US" sz="1200" kern="1200" dirty="0" smtClean="0">
                <a:solidFill>
                  <a:schemeClr val="tx1"/>
                </a:solidFill>
                <a:latin typeface="+mn-lt"/>
                <a:ea typeface="+mn-ea"/>
                <a:cs typeface="+mn-cs"/>
              </a:rPr>
              <a:t>Humans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be </a:t>
            </a:r>
            <a:r>
              <a:rPr lang="en-US" sz="1200" b="1" kern="1200" dirty="0" smtClean="0">
                <a:solidFill>
                  <a:schemeClr val="tx1"/>
                </a:solidFill>
                <a:latin typeface="+mn-lt"/>
                <a:ea typeface="+mn-ea"/>
                <a:cs typeface="+mn-cs"/>
              </a:rPr>
              <a:t>understood, quantified, predicted</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controlled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203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General Audience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results of network science have excited the public as well. This was fueled partly by the success of several </a:t>
            </a:r>
            <a:r>
              <a:rPr lang="en-US" sz="1200" kern="1200" dirty="0" err="1" smtClean="0">
                <a:solidFill>
                  <a:schemeClr val="tx1"/>
                </a:solidFill>
                <a:latin typeface="+mn-lt"/>
                <a:ea typeface="+mn-ea"/>
                <a:cs typeface="+mn-cs"/>
              </a:rPr>
              <a:t>gener</a:t>
            </a:r>
            <a:r>
              <a:rPr lang="en-US" sz="1200" kern="1200" dirty="0" smtClean="0">
                <a:solidFill>
                  <a:schemeClr val="tx1"/>
                </a:solidFill>
                <a:latin typeface="+mn-lt"/>
                <a:ea typeface="+mn-ea"/>
                <a:cs typeface="+mn-cs"/>
              </a:rPr>
              <a:t>- al audience books, like </a:t>
            </a:r>
            <a:r>
              <a:rPr lang="en-US" sz="1200" i="1" kern="1200" dirty="0" smtClean="0">
                <a:solidFill>
                  <a:schemeClr val="tx1"/>
                </a:solidFill>
                <a:latin typeface="+mn-lt"/>
                <a:ea typeface="+mn-ea"/>
                <a:cs typeface="+mn-cs"/>
              </a:rPr>
              <a:t>Linked: The New Science of Networks </a:t>
            </a:r>
            <a:r>
              <a:rPr lang="en-US" sz="1200" kern="1200" dirty="0" smtClean="0">
                <a:solidFill>
                  <a:schemeClr val="tx1"/>
                </a:solidFill>
                <a:latin typeface="+mn-lt"/>
                <a:ea typeface="+mn-ea"/>
                <a:cs typeface="+mn-cs"/>
              </a:rPr>
              <a:t>by Albert-</a:t>
            </a:r>
            <a:r>
              <a:rPr lang="en-US" sz="1200" kern="1200" dirty="0" err="1" smtClean="0">
                <a:solidFill>
                  <a:schemeClr val="tx1"/>
                </a:solidFill>
                <a:latin typeface="+mn-lt"/>
                <a:ea typeface="+mn-ea"/>
                <a:cs typeface="+mn-cs"/>
              </a:rPr>
              <a:t>László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Barabási</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Nexus </a:t>
            </a:r>
            <a:r>
              <a:rPr lang="en-US" sz="1200" kern="1200" dirty="0" smtClean="0">
                <a:solidFill>
                  <a:schemeClr val="tx1"/>
                </a:solidFill>
                <a:latin typeface="+mn-lt"/>
                <a:ea typeface="+mn-ea"/>
                <a:cs typeface="+mn-cs"/>
              </a:rPr>
              <a:t>by Mark Buchanan, and </a:t>
            </a:r>
            <a:r>
              <a:rPr lang="en-US" sz="1200" i="1" kern="1200" dirty="0" smtClean="0">
                <a:solidFill>
                  <a:schemeClr val="tx1"/>
                </a:solidFill>
                <a:latin typeface="+mn-lt"/>
                <a:ea typeface="+mn-ea"/>
                <a:cs typeface="+mn-cs"/>
              </a:rPr>
              <a:t>Six Degrees </a:t>
            </a:r>
            <a:r>
              <a:rPr lang="en-US" sz="1200" kern="1200" dirty="0" smtClean="0">
                <a:solidFill>
                  <a:schemeClr val="tx1"/>
                </a:solidFill>
                <a:latin typeface="+mn-lt"/>
                <a:ea typeface="+mn-ea"/>
                <a:cs typeface="+mn-cs"/>
              </a:rPr>
              <a:t>by Duncan Watts, each being translated in many of languages. Newer books, like </a:t>
            </a:r>
            <a:r>
              <a:rPr lang="en-US" sz="1200" i="1" kern="1200" dirty="0" smtClean="0">
                <a:solidFill>
                  <a:schemeClr val="tx1"/>
                </a:solidFill>
                <a:latin typeface="+mn-lt"/>
                <a:ea typeface="+mn-ea"/>
                <a:cs typeface="+mn-cs"/>
              </a:rPr>
              <a:t>Connected </a:t>
            </a:r>
            <a:r>
              <a:rPr lang="en-US" sz="1200" kern="1200" dirty="0" smtClean="0">
                <a:solidFill>
                  <a:schemeClr val="tx1"/>
                </a:solidFill>
                <a:latin typeface="+mn-lt"/>
                <a:ea typeface="+mn-ea"/>
                <a:cs typeface="+mn-cs"/>
              </a:rPr>
              <a:t>by Nicholas Christakis and James Fowler, were also exceptionally successful (Image 1.15). </a:t>
            </a:r>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51752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 award-winning documentary, </a:t>
            </a:r>
            <a:r>
              <a:rPr lang="en-US" sz="1200" i="1" kern="1200" dirty="0" smtClean="0">
                <a:solidFill>
                  <a:schemeClr val="tx1"/>
                </a:solidFill>
                <a:latin typeface="+mn-lt"/>
                <a:ea typeface="+mn-ea"/>
                <a:cs typeface="+mn-cs"/>
              </a:rPr>
              <a:t>Connected</a:t>
            </a:r>
            <a:r>
              <a:rPr lang="en-US" sz="1200" kern="1200" dirty="0" smtClean="0">
                <a:solidFill>
                  <a:schemeClr val="tx1"/>
                </a:solidFill>
                <a:latin typeface="+mn-lt"/>
                <a:ea typeface="+mn-ea"/>
                <a:cs typeface="+mn-cs"/>
              </a:rPr>
              <a:t>, by Australian filmmaker </a:t>
            </a:r>
            <a:r>
              <a:rPr lang="en-US" sz="1200" kern="1200" dirty="0" err="1" smtClean="0">
                <a:solidFill>
                  <a:schemeClr val="tx1"/>
                </a:solidFill>
                <a:latin typeface="+mn-lt"/>
                <a:ea typeface="+mn-ea"/>
                <a:cs typeface="+mn-cs"/>
              </a:rPr>
              <a:t>Annamaria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Talas</a:t>
            </a:r>
            <a:r>
              <a:rPr lang="en-US" sz="1200" kern="1200" dirty="0" smtClean="0">
                <a:solidFill>
                  <a:schemeClr val="tx1"/>
                </a:solidFill>
                <a:latin typeface="+mn-lt"/>
                <a:ea typeface="+mn-ea"/>
                <a:cs typeface="+mn-cs"/>
              </a:rPr>
              <a:t>, has brought the field to our TV screen, being broadcasted all over the world and winning several prestigious prizes (Image 1.14).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Networks have inspired artists as well, leading to a wide range of network science research inspired art project, and even an annual symposium series that brings together, on a yearly basis, artists and scientists [32]. Fueled by successful movies like </a:t>
            </a:r>
            <a:r>
              <a:rPr lang="en-US" sz="1200" i="1" kern="1200" dirty="0" smtClean="0">
                <a:solidFill>
                  <a:schemeClr val="tx1"/>
                </a:solidFill>
                <a:latin typeface="+mn-lt"/>
                <a:ea typeface="+mn-ea"/>
                <a:cs typeface="+mn-cs"/>
              </a:rPr>
              <a:t>The Social Network</a:t>
            </a:r>
            <a:r>
              <a:rPr lang="en-US" sz="1200" kern="1200" dirty="0" smtClean="0">
                <a:solidFill>
                  <a:schemeClr val="tx1"/>
                </a:solidFill>
                <a:latin typeface="+mn-lt"/>
                <a:ea typeface="+mn-ea"/>
                <a:cs typeface="+mn-cs"/>
              </a:rPr>
              <a:t>, and a series of novels and short stories, from science fiction to novels exploiting the network paradigm, today networks have permeated popular culture. </a:t>
            </a:r>
            <a:endParaRPr lang="en-US" dirty="0" smtClean="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12</a:t>
            </a:fld>
            <a:endParaRPr lang="en-US"/>
          </a:p>
        </p:txBody>
      </p:sp>
    </p:spTree>
    <p:extLst>
      <p:ext uri="{BB962C8B-B14F-4D97-AF65-F5344CB8AC3E}">
        <p14:creationId xmlns:p14="http://schemas.microsoft.com/office/powerpoint/2010/main" val="48833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28A91-2D17-0E49-BF7C-6C8FD070989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28A91-2D17-0E49-BF7C-6C8FD070989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28A91-2D17-0E49-BF7C-6C8FD070989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BF3D4F7-ED54-6D4D-9081-0008C528460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28A91-2D17-0E49-BF7C-6C8FD070989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28A91-2D17-0E49-BF7C-6C8FD070989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28A91-2D17-0E49-BF7C-6C8FD070989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28A91-2D17-0E49-BF7C-6C8FD0709894}"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28A91-2D17-0E49-BF7C-6C8FD0709894}" type="datetimeFigureOut">
              <a:rPr lang="en-US" smtClean="0"/>
              <a:pPr/>
              <a:t>9/9/2018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28A91-2D17-0E49-BF7C-6C8FD0709894}" type="datetimeFigureOut">
              <a:rPr lang="en-US" smtClean="0"/>
              <a:pPr/>
              <a:t>9/9/2018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28A91-2D17-0E49-BF7C-6C8FD0709894}" type="datetimeFigureOut">
              <a:rPr lang="en-US" smtClean="0"/>
              <a:pPr/>
              <a:t>9/9/2018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28A91-2D17-0E49-BF7C-6C8FD0709894}"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28A91-2D17-0E49-BF7C-6C8FD0709894}"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3C28A91-2D17-0E49-BF7C-6C8FD0709894}" type="datetimeFigureOut">
              <a:rPr lang="en-US" smtClean="0"/>
              <a:pPr/>
              <a:t>9/9/2018</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43B6938-699C-734A-AADA-439B90F52D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508000"/>
            <a:ext cx="77724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685800" y="1651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Times New Roman" pitchFamily="18" charset="0"/>
                <a:ea typeface="굴림" pitchFamily="34" charset="-127"/>
                <a:cs typeface="+mn-cs"/>
              </a:defRPr>
            </a:lvl1pPr>
          </a:lstStyle>
          <a:p>
            <a:pPr defTabSz="914400" eaLnBrk="0" fontAlgn="base" hangingPunct="0">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Times New Roman" pitchFamily="18" charset="0"/>
                <a:ea typeface="굴림" pitchFamily="34" charset="-127"/>
                <a:cs typeface="+mn-cs"/>
              </a:defRPr>
            </a:lvl1pPr>
          </a:lstStyle>
          <a:p>
            <a:pPr algn="ctr" defTabSz="914400" eaLnBrk="0" fontAlgn="base" hangingPunct="0">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vl1pPr>
          </a:lstStyle>
          <a:p>
            <a:pPr defTabSz="914400" eaLnBrk="0" fontAlgn="base" hangingPunct="0">
              <a:spcAft>
                <a:spcPct val="0"/>
              </a:spcAft>
            </a:pPr>
            <a:fld id="{72C2BE0E-2BAB-2340-BDD5-097A2900DEA1}" type="slidenum">
              <a:rPr lang="en-US">
                <a:solidFill>
                  <a:srgbClr val="000000"/>
                </a:solidFill>
                <a:ea typeface="굴림" charset="-127"/>
                <a:cs typeface="굴림" charset="-127"/>
              </a:rPr>
              <a:pPr defTabSz="914400" eaLnBrk="0" fontAlgn="base" hangingPunct="0">
                <a:spcAft>
                  <a:spcPct val="0"/>
                </a:spcAft>
              </a:pPr>
              <a:t>‹#›</a:t>
            </a:fld>
            <a:endParaRPr lang="en-US">
              <a:solidFill>
                <a:srgbClr val="000000"/>
              </a:solidFill>
              <a:ea typeface="굴림" charset="-127"/>
              <a:cs typeface="굴림" charset="-127"/>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localhost/Users/kimalbrecht/Documents/CCNR/02.network-science-book/slides/CLASS1-Introduction/Background-Rete-preview.mov" TargetMode="External"/><Relationship Id="rId1" Type="http://schemas.microsoft.com/office/2007/relationships/media" Target="file://localhost/Users/kimalbrecht/Documents/CCNR/02.network-science-book/slides/CLASS1-Introduction/Background-Rete-preview.mov"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kimalbrecht/Documents/CCNR/02.network-science-book/slides/CLASS1-Introduction/Background-Rete-preview.mov" TargetMode="External"/><Relationship Id="rId1" Type="http://schemas.microsoft.com/office/2007/relationships/media" Target="file://localhost/Users/kimalbrecht/Documents/CCNR/02.network-science-book/slides/CLASS1-Introduction/Background-Rete-preview.mov" TargetMode="Externa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3" Type="http://schemas.microsoft.com/office/2007/relationships/media" Target="../media/media1.mov"/><Relationship Id="rId7" Type="http://schemas.openxmlformats.org/officeDocument/2006/relationships/image" Target="../media/image3.png"/><Relationship Id="rId2" Type="http://schemas.openxmlformats.org/officeDocument/2006/relationships/video" Target="file://localhost/Volumes/Seagate%20Backup%20Plus%20Drive/CCNR_Home/Class/CLASS1-Introduction/slide33_videoandtext.mov" TargetMode="External"/><Relationship Id="rId1" Type="http://schemas.microsoft.com/office/2007/relationships/media" Target="file://localhost/Volumes/Seagate%20Backup%20Plus%20Drive/CCNR_Home/Class/CLASS1-Introduction/slide33_videoandtext.mov" TargetMode="External"/><Relationship Id="rId6" Type="http://schemas.openxmlformats.org/officeDocument/2006/relationships/image" Target="../media/image2.png"/><Relationship Id="rId5" Type="http://schemas.openxmlformats.org/officeDocument/2006/relationships/slideLayout" Target="../slideLayouts/slideLayout13.xml"/><Relationship Id="rId4"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Users/barabasi 1/.Trash/2011-Warsaw-FuturICT-5min/Background-Rete-preview.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0" y="0"/>
            <a:ext cx="9144000" cy="5715000"/>
          </a:xfrm>
          <a:prstGeom prst="rect">
            <a:avLst/>
          </a:prstGeom>
          <a:noFill/>
          <a:ln w="9525">
            <a:noFill/>
            <a:miter lim="800000"/>
            <a:headEnd/>
            <a:tailEnd/>
          </a:ln>
        </p:spPr>
      </p:pic>
      <p:sp>
        <p:nvSpPr>
          <p:cNvPr id="5" name="Text Box 2"/>
          <p:cNvSpPr txBox="1">
            <a:spLocks noChangeArrowheads="1"/>
          </p:cNvSpPr>
          <p:nvPr/>
        </p:nvSpPr>
        <p:spPr bwMode="auto">
          <a:xfrm>
            <a:off x="0" y="241304"/>
            <a:ext cx="9144000" cy="2554545"/>
          </a:xfrm>
          <a:prstGeom prst="rect">
            <a:avLst/>
          </a:prstGeom>
          <a:solidFill>
            <a:schemeClr val="bg1">
              <a:alpha val="70000"/>
            </a:schemeClr>
          </a:solidFill>
          <a:ln>
            <a:noFill/>
          </a:ln>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b="1">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b="1">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b="1">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b="1">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ko-KR" sz="3200" dirty="0" smtClean="0">
                <a:solidFill>
                  <a:srgbClr val="000000"/>
                </a:solidFill>
                <a:latin typeface="Trajan Pro"/>
                <a:cs typeface="Trajan Pro"/>
              </a:rPr>
              <a:t>Frontiers of Network Science</a:t>
            </a:r>
          </a:p>
          <a:p>
            <a:pPr algn="ctr" defTabSz="914400" fontAlgn="base">
              <a:spcBef>
                <a:spcPct val="0"/>
              </a:spcBef>
              <a:spcAft>
                <a:spcPct val="0"/>
              </a:spcAft>
              <a:defRPr/>
            </a:pPr>
            <a:r>
              <a:rPr lang="en-US" altLang="ko-KR" sz="3200" dirty="0" smtClean="0">
                <a:solidFill>
                  <a:srgbClr val="000000"/>
                </a:solidFill>
                <a:latin typeface="Trajan Pro"/>
                <a:cs typeface="Trajan Pro"/>
              </a:rPr>
              <a:t>Fall 2018</a:t>
            </a:r>
          </a:p>
          <a:p>
            <a:pPr algn="ctr" defTabSz="914400" fontAlgn="base">
              <a:spcBef>
                <a:spcPct val="0"/>
              </a:spcBef>
              <a:spcAft>
                <a:spcPct val="0"/>
              </a:spcAft>
              <a:defRPr/>
            </a:pPr>
            <a:endParaRPr lang="en-US" altLang="ko-KR" sz="3200" dirty="0" smtClean="0">
              <a:solidFill>
                <a:srgbClr val="000000"/>
              </a:solidFill>
              <a:latin typeface="Trajan Pro"/>
              <a:cs typeface="Trajan Pro"/>
            </a:endParaRPr>
          </a:p>
          <a:p>
            <a:pPr algn="ctr" defTabSz="914400" fontAlgn="base">
              <a:spcBef>
                <a:spcPct val="0"/>
              </a:spcBef>
              <a:spcAft>
                <a:spcPct val="0"/>
              </a:spcAft>
              <a:defRPr/>
            </a:pPr>
            <a:r>
              <a:rPr lang="en-US" altLang="ko-KR" sz="3200" dirty="0" smtClean="0">
                <a:solidFill>
                  <a:srgbClr val="000000"/>
                </a:solidFill>
                <a:latin typeface="Trajan Pro"/>
                <a:cs typeface="Trajan Pro"/>
              </a:rPr>
              <a:t>Class 2: Introduction Part II</a:t>
            </a:r>
          </a:p>
          <a:p>
            <a:pPr algn="ctr" defTabSz="914400" fontAlgn="base">
              <a:spcBef>
                <a:spcPct val="0"/>
              </a:spcBef>
              <a:spcAft>
                <a:spcPct val="0"/>
              </a:spcAft>
              <a:defRPr/>
            </a:pPr>
            <a:r>
              <a:rPr lang="en-US" altLang="ko-KR" sz="3200" dirty="0" smtClean="0">
                <a:solidFill>
                  <a:srgbClr val="000000"/>
                </a:solidFill>
                <a:latin typeface="Trajan Pro"/>
                <a:cs typeface="Trajan Pro"/>
              </a:rPr>
              <a:t>(Chapter 1 in Textbook)</a:t>
            </a:r>
          </a:p>
        </p:txBody>
      </p:sp>
      <p:sp>
        <p:nvSpPr>
          <p:cNvPr id="6" name="Rectangle 5"/>
          <p:cNvSpPr>
            <a:spLocks noChangeArrowheads="1"/>
          </p:cNvSpPr>
          <p:nvPr/>
        </p:nvSpPr>
        <p:spPr bwMode="auto">
          <a:xfrm>
            <a:off x="0" y="2795849"/>
            <a:ext cx="9145588" cy="965803"/>
          </a:xfrm>
          <a:prstGeom prst="rect">
            <a:avLst/>
          </a:prstGeom>
          <a:solidFill>
            <a:schemeClr val="bg1">
              <a:alpha val="70000"/>
            </a:schemeClr>
          </a:solidFill>
          <a:ln w="9525">
            <a:noFill/>
            <a:miter lim="800000"/>
            <a:headEnd/>
            <a:tailEnd/>
          </a:ln>
          <a:effectLst/>
        </p:spPr>
        <p:txBody>
          <a:bodyPr lIns="91407" tIns="45704" rIns="91407" bIns="45704">
            <a:prstTxWarp prst="textNoShape">
              <a:avLst/>
            </a:prstTxWarp>
          </a:bodyPr>
          <a:lstStyle/>
          <a:p>
            <a:pPr algn="r" defTabSz="914400" fontAlgn="base">
              <a:spcBef>
                <a:spcPct val="0"/>
              </a:spcBef>
              <a:spcAft>
                <a:spcPct val="0"/>
              </a:spcAft>
              <a:defRPr/>
            </a:pPr>
            <a:endParaRPr lang="en-US" sz="1600" b="1" dirty="0" smtClean="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smtClean="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smtClean="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p:txBody>
      </p:sp>
      <p:sp>
        <p:nvSpPr>
          <p:cNvPr id="2" name="TextBox 1"/>
          <p:cNvSpPr txBox="1"/>
          <p:nvPr/>
        </p:nvSpPr>
        <p:spPr>
          <a:xfrm>
            <a:off x="2691580" y="3115321"/>
            <a:ext cx="4098623" cy="646331"/>
          </a:xfrm>
          <a:prstGeom prst="rect">
            <a:avLst/>
          </a:prstGeom>
          <a:noFill/>
        </p:spPr>
        <p:txBody>
          <a:bodyPr wrap="none" rtlCol="0">
            <a:spAutoFit/>
          </a:bodyPr>
          <a:lstStyle/>
          <a:p>
            <a:r>
              <a:rPr lang="en-US" sz="3600" b="1" dirty="0" smtClean="0">
                <a:latin typeface="Calibri" panose="020F0502020204030204" pitchFamily="34" charset="0"/>
              </a:rPr>
              <a:t>Boleslaw Szymanski </a:t>
            </a:r>
            <a:endParaRPr lang="en-GB" sz="3600" b="1" dirty="0">
              <a:latin typeface="Calibri" panose="020F0502020204030204" pitchFamily="34" charset="0"/>
            </a:endParaRPr>
          </a:p>
        </p:txBody>
      </p:sp>
      <p:sp>
        <p:nvSpPr>
          <p:cNvPr id="7" name="TextBox 6"/>
          <p:cNvSpPr txBox="1"/>
          <p:nvPr/>
        </p:nvSpPr>
        <p:spPr>
          <a:xfrm>
            <a:off x="2915728" y="5408746"/>
            <a:ext cx="6228272" cy="307777"/>
          </a:xfrm>
          <a:prstGeom prst="rect">
            <a:avLst/>
          </a:prstGeom>
          <a:noFill/>
        </p:spPr>
        <p:txBody>
          <a:bodyPr wrap="square" rtlCol="0">
            <a:spAutoFit/>
          </a:bodyPr>
          <a:lstStyle/>
          <a:p>
            <a:pPr algn="r" defTabSz="914400" fontAlgn="base">
              <a:spcBef>
                <a:spcPct val="0"/>
              </a:spcBef>
              <a:spcAft>
                <a:spcPct val="0"/>
              </a:spcAft>
              <a:defRPr/>
            </a:pPr>
            <a:r>
              <a:rPr lang="en-US" sz="1400" dirty="0" smtClean="0">
                <a:solidFill>
                  <a:srgbClr val="000000"/>
                </a:solidFill>
                <a:ea typeface="ＭＳ Ｐゴシック" charset="0"/>
                <a:cs typeface="Helvetica"/>
              </a:rPr>
              <a:t>based </a:t>
            </a:r>
            <a:r>
              <a:rPr lang="en-US" sz="1400" dirty="0">
                <a:solidFill>
                  <a:srgbClr val="000000"/>
                </a:solidFill>
                <a:ea typeface="ＭＳ Ｐゴシック" charset="0"/>
                <a:cs typeface="Helvetica"/>
              </a:rPr>
              <a:t>on slides by </a:t>
            </a:r>
            <a:r>
              <a:rPr lang="en-US" sz="1400" dirty="0" smtClean="0">
                <a:solidFill>
                  <a:srgbClr val="000000"/>
                </a:solidFill>
                <a:ea typeface="ＭＳ Ｐゴシック" charset="0"/>
                <a:cs typeface="Helvetica"/>
              </a:rPr>
              <a:t>Albert-László Barabási &amp; </a:t>
            </a:r>
            <a:r>
              <a:rPr lang="en-US" sz="1400" dirty="0"/>
              <a:t>Roberta </a:t>
            </a:r>
            <a:r>
              <a:rPr lang="en-US" sz="1400" dirty="0" smtClean="0"/>
              <a:t>Sinatra</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8" fill="hold"/>
                                        <p:tgtEl>
                                          <p:spTgt spid="1771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77154"/>
                </p:tgtEl>
              </p:cMediaNode>
            </p:video>
            <p:seq concurrent="1" nextAc="seek">
              <p:cTn id="8" restart="whenNotActive" fill="hold" evtFilter="cancelBubble" nodeType="interactiveSeq">
                <p:stCondLst>
                  <p:cond evt="onClick" delay="0">
                    <p:tgtEl>
                      <p:spTgt spid="17715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7154"/>
                                        </p:tgtEl>
                                      </p:cBhvr>
                                    </p:cmd>
                                  </p:childTnLst>
                                </p:cTn>
                              </p:par>
                            </p:childTnLst>
                          </p:cTn>
                        </p:par>
                      </p:childTnLst>
                    </p:cTn>
                  </p:par>
                </p:childTnLst>
              </p:cTn>
              <p:nextCondLst>
                <p:cond evt="onClick" delay="0">
                  <p:tgtEl>
                    <p:spTgt spid="17715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BOOKS</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21" name="Rectangle 20"/>
          <p:cNvSpPr/>
          <p:nvPr/>
        </p:nvSpPr>
        <p:spPr>
          <a:xfrm>
            <a:off x="1219200" y="571500"/>
            <a:ext cx="3048000" cy="4493538"/>
          </a:xfrm>
          <a:prstGeom prst="rect">
            <a:avLst/>
          </a:prstGeom>
        </p:spPr>
        <p:txBody>
          <a:bodyPr wrap="square">
            <a:spAutoFit/>
          </a:bodyPr>
          <a:lstStyle/>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R. Pastor-</a:t>
            </a:r>
            <a:r>
              <a:rPr lang="en-US" sz="1100" dirty="0" err="1" smtClean="0">
                <a:latin typeface="Helvetica"/>
                <a:cs typeface="Helvetica"/>
              </a:rPr>
              <a:t>Satorras</a:t>
            </a:r>
            <a:r>
              <a:rPr lang="en-US" sz="1100" dirty="0" smtClean="0">
                <a:latin typeface="Helvetica"/>
                <a:cs typeface="Helvetica"/>
              </a:rPr>
              <a:t>, A. </a:t>
            </a:r>
            <a:r>
              <a:rPr lang="en-US" sz="1100" dirty="0" err="1" smtClean="0">
                <a:latin typeface="Helvetica"/>
                <a:cs typeface="Helvetica"/>
              </a:rPr>
              <a:t>Vespignani</a:t>
            </a:r>
            <a:r>
              <a:rPr lang="en-US" sz="1100" dirty="0" smtClean="0">
                <a:latin typeface="Helvetica"/>
                <a:cs typeface="Helvetica"/>
              </a:rPr>
              <a:t>, Evolution and Structure of the Internet: A Statistical Physics Approach (Cambridge University Press, 2007), </a:t>
            </a:r>
            <a:r>
              <a:rPr lang="en-US" sz="1100" dirty="0" err="1" smtClean="0">
                <a:latin typeface="Helvetica"/>
                <a:cs typeface="Helvetica"/>
              </a:rPr>
              <a:t>rst</a:t>
            </a:r>
            <a:r>
              <a:rPr lang="en-US" sz="1100" dirty="0" smtClean="0">
                <a:latin typeface="Helvetica"/>
                <a:cs typeface="Helvetica"/>
              </a:rPr>
              <a:t> </a:t>
            </a:r>
            <a:r>
              <a:rPr lang="en-US" sz="1100" dirty="0" err="1" smtClean="0">
                <a:latin typeface="Helvetica"/>
                <a:cs typeface="Helvetica"/>
              </a:rPr>
              <a:t>edn</a:t>
            </a:r>
            <a:r>
              <a:rPr lang="en-US" sz="1100" dirty="0" smtClean="0">
                <a:latin typeface="Helvetica"/>
                <a:cs typeface="Helvetica"/>
              </a:rPr>
              <a:t>.</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F. </a:t>
            </a:r>
            <a:r>
              <a:rPr lang="en-US" sz="1100" dirty="0" err="1" smtClean="0">
                <a:latin typeface="Helvetica"/>
                <a:cs typeface="Helvetica"/>
              </a:rPr>
              <a:t>Kopos</a:t>
            </a:r>
            <a:r>
              <a:rPr lang="en-US" sz="1100" dirty="0" smtClean="0">
                <a:latin typeface="Helvetica"/>
                <a:cs typeface="Helvetica"/>
              </a:rPr>
              <a:t>, Biological Networks (Complex Systems and Interdisciplinary Science) (World </a:t>
            </a:r>
            <a:r>
              <a:rPr lang="en-US" sz="1100" dirty="0" err="1" smtClean="0">
                <a:latin typeface="Helvetica"/>
                <a:cs typeface="Helvetica"/>
              </a:rPr>
              <a:t>Scientic</a:t>
            </a:r>
            <a:r>
              <a:rPr lang="en-US" sz="1100" dirty="0" smtClean="0">
                <a:latin typeface="Helvetica"/>
                <a:cs typeface="Helvetica"/>
              </a:rPr>
              <a:t> Publishing Company, 2007), </a:t>
            </a:r>
            <a:r>
              <a:rPr lang="en-US" sz="1100" dirty="0" err="1" smtClean="0">
                <a:latin typeface="Helvetica"/>
                <a:cs typeface="Helvetica"/>
              </a:rPr>
              <a:t>rst</a:t>
            </a:r>
            <a:r>
              <a:rPr lang="en-US" sz="1100" dirty="0" smtClean="0">
                <a:latin typeface="Helvetica"/>
                <a:cs typeface="Helvetica"/>
              </a:rPr>
              <a:t> </a:t>
            </a:r>
            <a:r>
              <a:rPr lang="en-US" sz="1100" dirty="0" err="1" smtClean="0">
                <a:latin typeface="Helvetica"/>
                <a:cs typeface="Helvetica"/>
              </a:rPr>
              <a:t>edn</a:t>
            </a:r>
            <a:r>
              <a:rPr lang="en-US" sz="1100" dirty="0" smtClean="0">
                <a:latin typeface="Helvetica"/>
                <a:cs typeface="Helvetica"/>
              </a:rPr>
              <a:t>.</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B. H. Junker, F. Schreiber, Analysis of Biological Networks (Wiley Series in Bioinformatics) (Wiley-</a:t>
            </a:r>
            <a:r>
              <a:rPr lang="en-US" sz="1100" dirty="0" err="1" smtClean="0">
                <a:latin typeface="Helvetica"/>
                <a:cs typeface="Helvetica"/>
              </a:rPr>
              <a:t>Interscience</a:t>
            </a:r>
            <a:r>
              <a:rPr lang="en-US" sz="1100" dirty="0" smtClean="0">
                <a:latin typeface="Helvetica"/>
                <a:cs typeface="Helvetica"/>
              </a:rPr>
              <a:t>, 2008).</a:t>
            </a:r>
          </a:p>
          <a:p>
            <a:endParaRPr lang="en-US" sz="1100" dirty="0" smtClean="0">
              <a:latin typeface="Helvetica"/>
              <a:cs typeface="Helvetica"/>
            </a:endParaRPr>
          </a:p>
          <a:p>
            <a:endParaRPr lang="en-US" sz="1100" dirty="0" smtClean="0">
              <a:latin typeface="Helvetica"/>
              <a:cs typeface="Helvetica"/>
            </a:endParaRPr>
          </a:p>
        </p:txBody>
      </p:sp>
      <p:sp>
        <p:nvSpPr>
          <p:cNvPr id="5" name="Rectangle 4"/>
          <p:cNvSpPr/>
          <p:nvPr/>
        </p:nvSpPr>
        <p:spPr>
          <a:xfrm>
            <a:off x="5791200" y="571500"/>
            <a:ext cx="3352800" cy="4154984"/>
          </a:xfrm>
          <a:prstGeom prst="rect">
            <a:avLst/>
          </a:prstGeom>
        </p:spPr>
        <p:txBody>
          <a:bodyPr wrap="square">
            <a:spAutoFit/>
          </a:bodyPr>
          <a:lstStyle/>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T. G. Lewis, Network Science: Theory and Applications (Wiley, 2009).</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E. Ben </a:t>
            </a:r>
            <a:r>
              <a:rPr lang="en-US" sz="1100" dirty="0" err="1" smtClean="0">
                <a:latin typeface="Helvetica"/>
                <a:cs typeface="Helvetica"/>
              </a:rPr>
              <a:t>Naim</a:t>
            </a:r>
            <a:r>
              <a:rPr lang="en-US" sz="1100" dirty="0" smtClean="0">
                <a:latin typeface="Helvetica"/>
                <a:cs typeface="Helvetica"/>
              </a:rPr>
              <a:t>, H. </a:t>
            </a:r>
            <a:r>
              <a:rPr lang="en-US" sz="1100" dirty="0" err="1" smtClean="0">
                <a:latin typeface="Helvetica"/>
                <a:cs typeface="Helvetica"/>
              </a:rPr>
              <a:t>Frauenfelder</a:t>
            </a:r>
            <a:r>
              <a:rPr lang="en-US" sz="1100" dirty="0" smtClean="0">
                <a:latin typeface="Helvetica"/>
                <a:cs typeface="Helvetica"/>
              </a:rPr>
              <a:t>, </a:t>
            </a:r>
            <a:r>
              <a:rPr lang="en-US" sz="1100" dirty="0" err="1" smtClean="0">
                <a:latin typeface="Helvetica"/>
                <a:cs typeface="Helvetica"/>
              </a:rPr>
              <a:t>Z.Torotzai</a:t>
            </a:r>
            <a:r>
              <a:rPr lang="en-US" sz="1100" dirty="0" smtClean="0">
                <a:latin typeface="Helvetica"/>
                <a:cs typeface="Helvetica"/>
              </a:rPr>
              <a:t>, Complex Networks (Lecture Notes in Physics) (Springer, 2010), </a:t>
            </a:r>
            <a:r>
              <a:rPr lang="en-US" sz="1100" dirty="0" err="1" smtClean="0">
                <a:latin typeface="Helvetica"/>
                <a:cs typeface="Helvetica"/>
              </a:rPr>
              <a:t>rst</a:t>
            </a:r>
            <a:r>
              <a:rPr lang="en-US" sz="1100" dirty="0" smtClean="0">
                <a:latin typeface="Helvetica"/>
                <a:cs typeface="Helvetica"/>
              </a:rPr>
              <a:t> </a:t>
            </a:r>
            <a:r>
              <a:rPr lang="en-US" sz="1100" dirty="0" err="1" smtClean="0">
                <a:latin typeface="Helvetica"/>
                <a:cs typeface="Helvetica"/>
              </a:rPr>
              <a:t>edn</a:t>
            </a:r>
            <a:r>
              <a:rPr lang="en-US" sz="1100" dirty="0" smtClean="0">
                <a:latin typeface="Helvetica"/>
                <a:cs typeface="Helvetica"/>
              </a:rPr>
              <a:t>.</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M. O. Jackson, Social and Economic Networks (Princeton University Press, 2010).</a:t>
            </a:r>
          </a:p>
          <a:p>
            <a:endParaRPr lang="en-US" sz="1100" dirty="0" smtClean="0">
              <a:latin typeface="Helvetica"/>
              <a:cs typeface="Helvetica"/>
            </a:endParaRPr>
          </a:p>
        </p:txBody>
      </p:sp>
      <p:pic>
        <p:nvPicPr>
          <p:cNvPr id="15" name="Picture 14" descr="Evolution and Structure of the Internet- A Statistical Physics Approach.jpg"/>
          <p:cNvPicPr>
            <a:picLocks noChangeAspect="1"/>
          </p:cNvPicPr>
          <p:nvPr/>
        </p:nvPicPr>
        <p:blipFill>
          <a:blip r:embed="rId3"/>
          <a:stretch>
            <a:fillRect/>
          </a:stretch>
        </p:blipFill>
        <p:spPr>
          <a:xfrm>
            <a:off x="189060" y="647701"/>
            <a:ext cx="953939" cy="1370930"/>
          </a:xfrm>
          <a:prstGeom prst="rect">
            <a:avLst/>
          </a:prstGeom>
        </p:spPr>
      </p:pic>
      <p:pic>
        <p:nvPicPr>
          <p:cNvPr id="16" name="Picture 15" descr="Biological Networks (Complex Systems and Interdisciplinary Science).jpeg"/>
          <p:cNvPicPr>
            <a:picLocks noChangeAspect="1"/>
          </p:cNvPicPr>
          <p:nvPr/>
        </p:nvPicPr>
        <p:blipFill>
          <a:blip r:embed="rId4"/>
          <a:stretch>
            <a:fillRect/>
          </a:stretch>
        </p:blipFill>
        <p:spPr>
          <a:xfrm>
            <a:off x="189060" y="2194175"/>
            <a:ext cx="953939" cy="1407450"/>
          </a:xfrm>
          <a:prstGeom prst="rect">
            <a:avLst/>
          </a:prstGeom>
        </p:spPr>
      </p:pic>
      <p:pic>
        <p:nvPicPr>
          <p:cNvPr id="17" name="Picture 16" descr="Analysis of Biological Networks (Wiley Series in Bioinformatics).png"/>
          <p:cNvPicPr>
            <a:picLocks noChangeAspect="1"/>
          </p:cNvPicPr>
          <p:nvPr/>
        </p:nvPicPr>
        <p:blipFill>
          <a:blip r:embed="rId5"/>
          <a:stretch>
            <a:fillRect/>
          </a:stretch>
        </p:blipFill>
        <p:spPr>
          <a:xfrm>
            <a:off x="189059" y="3757397"/>
            <a:ext cx="953940" cy="1521968"/>
          </a:xfrm>
          <a:prstGeom prst="rect">
            <a:avLst/>
          </a:prstGeom>
        </p:spPr>
      </p:pic>
      <p:pic>
        <p:nvPicPr>
          <p:cNvPr id="18" name="Picture 17" descr="Network Science- Theory and Applications.jpg"/>
          <p:cNvPicPr>
            <a:picLocks noChangeAspect="1"/>
          </p:cNvPicPr>
          <p:nvPr/>
        </p:nvPicPr>
        <p:blipFill>
          <a:blip r:embed="rId6"/>
          <a:stretch>
            <a:fillRect/>
          </a:stretch>
        </p:blipFill>
        <p:spPr>
          <a:xfrm>
            <a:off x="4837260" y="647701"/>
            <a:ext cx="953940" cy="1446407"/>
          </a:xfrm>
          <a:prstGeom prst="rect">
            <a:avLst/>
          </a:prstGeom>
        </p:spPr>
      </p:pic>
      <p:pic>
        <p:nvPicPr>
          <p:cNvPr id="22" name="Picture 21" descr="Complex Networks (Lecture Notes in Physics).jpg"/>
          <p:cNvPicPr>
            <a:picLocks noChangeAspect="1"/>
          </p:cNvPicPr>
          <p:nvPr/>
        </p:nvPicPr>
        <p:blipFill>
          <a:blip r:embed="rId7"/>
          <a:stretch>
            <a:fillRect/>
          </a:stretch>
        </p:blipFill>
        <p:spPr>
          <a:xfrm>
            <a:off x="4837261" y="2194175"/>
            <a:ext cx="953940" cy="1521535"/>
          </a:xfrm>
          <a:prstGeom prst="rect">
            <a:avLst/>
          </a:prstGeom>
        </p:spPr>
      </p:pic>
      <p:cxnSp>
        <p:nvCxnSpPr>
          <p:cNvPr id="12" name="Straight Connector 11"/>
          <p:cNvCxnSpPr/>
          <p:nvPr/>
        </p:nvCxnSpPr>
        <p:spPr>
          <a:xfrm rot="5400000">
            <a:off x="2486864" y="2962230"/>
            <a:ext cx="3867061" cy="1588"/>
          </a:xfrm>
          <a:prstGeom prst="line">
            <a:avLst/>
          </a:prstGeom>
          <a:ln>
            <a:solidFill>
              <a:srgbClr val="7F7F7F">
                <a:alpha val="50000"/>
              </a:srgbClr>
            </a:solidFill>
          </a:ln>
        </p:spPr>
        <p:style>
          <a:lnRef idx="2">
            <a:schemeClr val="accent1"/>
          </a:lnRef>
          <a:fillRef idx="0">
            <a:schemeClr val="accent1"/>
          </a:fillRef>
          <a:effectRef idx="1">
            <a:schemeClr val="accent1"/>
          </a:effectRef>
          <a:fontRef idx="minor">
            <a:schemeClr val="tx1"/>
          </a:fontRef>
        </p:style>
      </p:cxnSp>
      <p:pic>
        <p:nvPicPr>
          <p:cNvPr id="23" name="Picture 22" descr="Social and Economic Networks.jpeg"/>
          <p:cNvPicPr>
            <a:picLocks noChangeAspect="1"/>
          </p:cNvPicPr>
          <p:nvPr/>
        </p:nvPicPr>
        <p:blipFill>
          <a:blip r:embed="rId8"/>
          <a:stretch>
            <a:fillRect/>
          </a:stretch>
        </p:blipFill>
        <p:spPr>
          <a:xfrm>
            <a:off x="4837259" y="3920904"/>
            <a:ext cx="953941" cy="1358461"/>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76600" y="1257300"/>
            <a:ext cx="2562957" cy="3220648"/>
          </a:xfrm>
          <a:prstGeom prst="rect">
            <a:avLst/>
          </a:prstGeom>
        </p:spPr>
      </p:pic>
      <p:pic>
        <p:nvPicPr>
          <p:cNvPr id="6" name="Picture 5"/>
          <p:cNvPicPr>
            <a:picLocks noChangeAspect="1"/>
          </p:cNvPicPr>
          <p:nvPr/>
        </p:nvPicPr>
        <p:blipFill>
          <a:blip r:embed="rId4"/>
          <a:stretch>
            <a:fillRect/>
          </a:stretch>
        </p:blipFill>
        <p:spPr>
          <a:xfrm>
            <a:off x="6183770" y="1267883"/>
            <a:ext cx="2579230" cy="3220648"/>
          </a:xfrm>
          <a:prstGeom prst="rect">
            <a:avLst/>
          </a:prstGeom>
        </p:spPr>
      </p:pic>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GENERAL AUDIENCE</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pic>
        <p:nvPicPr>
          <p:cNvPr id="9" name="Picture 8" descr="Linked- How Everything Is Connected to Everything Else and What It Means.jpg"/>
          <p:cNvPicPr>
            <a:picLocks noChangeAspect="1"/>
          </p:cNvPicPr>
          <p:nvPr/>
        </p:nvPicPr>
        <p:blipFill>
          <a:blip r:embed="rId5"/>
          <a:stretch>
            <a:fillRect/>
          </a:stretch>
        </p:blipFill>
        <p:spPr>
          <a:xfrm>
            <a:off x="762000" y="1267883"/>
            <a:ext cx="2129022" cy="3231231"/>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184666" cy="369332"/>
          </a:xfrm>
          <a:prstGeom prst="rect">
            <a:avLst/>
          </a:prstGeom>
          <a:noFill/>
        </p:spPr>
        <p:txBody>
          <a:bodyPr wrap="none" rtlCol="0">
            <a:spAutoFit/>
          </a:bodyPr>
          <a:lstStyle/>
          <a:p>
            <a:endParaRPr lang="en-US" dirty="0"/>
          </a:p>
        </p:txBody>
      </p:sp>
      <p:sp>
        <p:nvSpPr>
          <p:cNvPr id="5" name="TextBox 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DOCUMENTARY</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pic>
        <p:nvPicPr>
          <p:cNvPr id="6" name="Connected - HOW KEVIN BACON CURED CANC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571500"/>
            <a:ext cx="8636000" cy="48577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smtClean="0"/>
              <a:t>SUMMARY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smtClean="0">
                <a:solidFill>
                  <a:srgbClr val="FFFFFF"/>
                </a:solidFill>
                <a:latin typeface="Helvetica" pitchFamily="36" charset="0"/>
                <a:ea typeface="Helvetica" pitchFamily="36" charset="0"/>
                <a:cs typeface="Helvetica" pitchFamily="36" charset="0"/>
              </a:rPr>
              <a:t>Section 9					</a:t>
            </a:r>
            <a:endParaRPr lang="en-US" sz="1600" dirty="0" smtClean="0">
              <a:solidFill>
                <a:srgbClr val="FFFFFF"/>
              </a:solidFill>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r>
              <a:rPr lang="hu-HU" dirty="0" smtClean="0">
                <a:solidFill>
                  <a:prstClr val="black"/>
                </a:solidFill>
              </a:rPr>
              <a:t>Thex</a:t>
            </a:r>
            <a:endParaRPr lang="hu-HU" dirty="0">
              <a:solidFill>
                <a:prstClr val="black"/>
              </a:solidFill>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NGRAMS				Networks Awareness</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2667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pic>
        <p:nvPicPr>
          <p:cNvPr id="7" name="Picture 6" descr="F-Ngrams-network.jpg"/>
          <p:cNvPicPr>
            <a:picLocks noChangeAspect="1"/>
          </p:cNvPicPr>
          <p:nvPr/>
        </p:nvPicPr>
        <p:blipFill>
          <a:blip r:embed="rId3"/>
          <a:stretch>
            <a:fillRect/>
          </a:stretch>
        </p:blipFill>
        <p:spPr>
          <a:xfrm>
            <a:off x="508000" y="977900"/>
            <a:ext cx="8371320" cy="379730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r>
              <a:rPr lang="hu-HU" dirty="0" smtClean="0">
                <a:solidFill>
                  <a:prstClr val="black"/>
                </a:solidFill>
              </a:rPr>
              <a:t>Thex</a:t>
            </a:r>
            <a:endParaRPr lang="hu-HU" dirty="0">
              <a:solidFill>
                <a:prstClr val="black"/>
              </a:solidFill>
            </a:endParaRPr>
          </a:p>
        </p:txBody>
      </p:sp>
      <p:sp>
        <p:nvSpPr>
          <p:cNvPr id="13" name="TextBox 5"/>
          <p:cNvSpPr txBox="1">
            <a:spLocks noChangeArrowheads="1"/>
          </p:cNvSpPr>
          <p:nvPr/>
        </p:nvSpPr>
        <p:spPr bwMode="auto">
          <a:xfrm>
            <a:off x="381000" y="1020782"/>
            <a:ext cx="8382000" cy="4231928"/>
          </a:xfrm>
          <a:prstGeom prst="rect">
            <a:avLst/>
          </a:prstGeom>
          <a:noFill/>
          <a:ln w="9525">
            <a:noFill/>
            <a:miter lim="800000"/>
            <a:headEnd/>
            <a:tailEnd/>
          </a:ln>
        </p:spPr>
        <p:txBody>
          <a:bodyPr wrap="square">
            <a:spAutoFit/>
          </a:bodyPr>
          <a:lstStyle/>
          <a:p>
            <a:r>
              <a:rPr lang="en-US" sz="2800" dirty="0" smtClean="0">
                <a:solidFill>
                  <a:prstClr val="white"/>
                </a:solidFill>
                <a:latin typeface="Helvetica"/>
                <a:cs typeface="Helvetica"/>
              </a:rPr>
              <a:t>If you were to understand the spread of diseases, </a:t>
            </a:r>
            <a:r>
              <a:rPr lang="en-US" sz="2800" b="1" dirty="0" smtClean="0">
                <a:solidFill>
                  <a:srgbClr val="FF0000"/>
                </a:solidFill>
                <a:latin typeface="Helvetica"/>
                <a:cs typeface="Helvetica"/>
              </a:rPr>
              <a:t>can you do it without networks?</a:t>
            </a:r>
          </a:p>
          <a:p>
            <a:endParaRPr lang="en-US" sz="2000" dirty="0" smtClean="0">
              <a:solidFill>
                <a:prstClr val="white"/>
              </a:solidFill>
              <a:latin typeface="Helvetica"/>
              <a:cs typeface="Helvetica"/>
            </a:endParaRPr>
          </a:p>
          <a:p>
            <a:r>
              <a:rPr lang="en-US" sz="2800" dirty="0" smtClean="0">
                <a:solidFill>
                  <a:prstClr val="white"/>
                </a:solidFill>
                <a:latin typeface="Helvetica"/>
                <a:cs typeface="Helvetica"/>
              </a:rPr>
              <a:t>If you were to understand the WWW structure, </a:t>
            </a:r>
            <a:r>
              <a:rPr lang="en-US" sz="2800" dirty="0" err="1" smtClean="0">
                <a:solidFill>
                  <a:prstClr val="white"/>
                </a:solidFill>
                <a:latin typeface="Helvetica"/>
                <a:cs typeface="Helvetica"/>
              </a:rPr>
              <a:t>searchability</a:t>
            </a:r>
            <a:r>
              <a:rPr lang="en-US" sz="2800" dirty="0" smtClean="0">
                <a:solidFill>
                  <a:prstClr val="white"/>
                </a:solidFill>
                <a:latin typeface="Helvetica"/>
                <a:cs typeface="Helvetica"/>
              </a:rPr>
              <a:t>, etc, </a:t>
            </a:r>
            <a:r>
              <a:rPr lang="en-US" sz="2800" b="1" dirty="0" smtClean="0">
                <a:solidFill>
                  <a:srgbClr val="FF0000"/>
                </a:solidFill>
                <a:latin typeface="Helvetica"/>
                <a:cs typeface="Helvetica"/>
              </a:rPr>
              <a:t>hopeless without invoking the Web’s topology.</a:t>
            </a:r>
            <a:r>
              <a:rPr lang="en-US" sz="2800" dirty="0" smtClean="0">
                <a:solidFill>
                  <a:srgbClr val="FF0000"/>
                </a:solidFill>
                <a:latin typeface="Helvetica"/>
                <a:cs typeface="Helvetica"/>
              </a:rPr>
              <a:t>  </a:t>
            </a:r>
          </a:p>
          <a:p>
            <a:endParaRPr lang="en-US" sz="2000" dirty="0" smtClean="0">
              <a:solidFill>
                <a:prstClr val="white"/>
              </a:solidFill>
              <a:latin typeface="Helvetica"/>
              <a:cs typeface="Helvetica"/>
            </a:endParaRPr>
          </a:p>
          <a:p>
            <a:r>
              <a:rPr lang="en-US" sz="2800" dirty="0" smtClean="0">
                <a:solidFill>
                  <a:prstClr val="white"/>
                </a:solidFill>
                <a:latin typeface="Helvetica"/>
                <a:cs typeface="Helvetica"/>
              </a:rPr>
              <a:t>If you want to understand human diseases</a:t>
            </a:r>
            <a:r>
              <a:rPr lang="en-US" sz="2800" dirty="0" smtClean="0">
                <a:solidFill>
                  <a:schemeClr val="bg1"/>
                </a:solidFill>
                <a:latin typeface="Helvetica"/>
                <a:cs typeface="Helvetica"/>
              </a:rPr>
              <a:t>,</a:t>
            </a:r>
            <a:r>
              <a:rPr lang="en-US" sz="2800" dirty="0" smtClean="0">
                <a:solidFill>
                  <a:srgbClr val="FF0000"/>
                </a:solidFill>
                <a:latin typeface="Helvetica"/>
                <a:cs typeface="Helvetica"/>
              </a:rPr>
              <a:t> </a:t>
            </a:r>
            <a:r>
              <a:rPr lang="en-US" sz="2800" b="1" dirty="0" smtClean="0">
                <a:solidFill>
                  <a:srgbClr val="FF0000"/>
                </a:solidFill>
                <a:latin typeface="Helvetica"/>
                <a:cs typeface="Helvetica"/>
              </a:rPr>
              <a:t>it is hopeless without considering the wiring diagram of the cell</a:t>
            </a:r>
            <a:r>
              <a:rPr lang="en-US" sz="2800" dirty="0" smtClean="0">
                <a:solidFill>
                  <a:prstClr val="white"/>
                </a:solidFill>
                <a:latin typeface="Helvetica"/>
                <a:cs typeface="Helvetica"/>
              </a:rPr>
              <a:t>.</a:t>
            </a:r>
            <a:endParaRPr lang="en-US" sz="2800" dirty="0">
              <a:solidFill>
                <a:prstClr val="white"/>
              </a:solidFill>
              <a:latin typeface="Helvetica"/>
              <a:cs typeface="Helvetica"/>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MOST IMPORTANT        Networks Really Matter        </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2667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184666" cy="369332"/>
          </a:xfrm>
          <a:prstGeom prst="rect">
            <a:avLst/>
          </a:prstGeom>
          <a:noFill/>
        </p:spPr>
        <p:txBody>
          <a:bodyPr wrap="none" rtlCol="0">
            <a:spAutoFit/>
          </a:bodyPr>
          <a:lstStyle/>
          <a:p>
            <a:endParaRPr lang="en-US" dirty="0"/>
          </a:p>
        </p:txBody>
      </p:sp>
      <p:sp>
        <p:nvSpPr>
          <p:cNvPr id="4" name="TextBox 3"/>
          <p:cNvSpPr txBox="1"/>
          <p:nvPr/>
        </p:nvSpPr>
        <p:spPr>
          <a:xfrm>
            <a:off x="228601" y="1028700"/>
            <a:ext cx="3809999" cy="2862322"/>
          </a:xfrm>
          <a:prstGeom prst="rect">
            <a:avLst/>
          </a:prstGeom>
          <a:noFill/>
        </p:spPr>
        <p:txBody>
          <a:bodyPr wrap="square" rtlCol="0">
            <a:spAutoFit/>
          </a:bodyPr>
          <a:lstStyle/>
          <a:p>
            <a:pPr lvl="0">
              <a:buFont typeface="Arial"/>
              <a:buChar char="•"/>
            </a:pPr>
            <a:endParaRPr lang="en-US" sz="1600" dirty="0" smtClean="0">
              <a:latin typeface="Helvetica"/>
              <a:cs typeface="Helvetica"/>
            </a:endParaRPr>
          </a:p>
          <a:p>
            <a:pPr lvl="0">
              <a:buFont typeface="Arial"/>
              <a:buChar char="•"/>
            </a:pPr>
            <a:r>
              <a:rPr lang="en-US" sz="1600" b="1" dirty="0" smtClean="0">
                <a:latin typeface="Helvetica"/>
                <a:cs typeface="Helvetica"/>
              </a:rPr>
              <a:t>Science</a:t>
            </a:r>
            <a:r>
              <a:rPr lang="en-US" sz="1600" dirty="0" smtClean="0">
                <a:latin typeface="Helvetica"/>
                <a:cs typeface="Helvetica"/>
              </a:rPr>
              <a:t>: </a:t>
            </a:r>
          </a:p>
          <a:p>
            <a:pPr lvl="0">
              <a:buFont typeface="Arial"/>
              <a:buChar char="•"/>
            </a:pPr>
            <a:endParaRPr lang="en-US" sz="1600" dirty="0" smtClean="0">
              <a:latin typeface="Helvetica"/>
              <a:cs typeface="Helvetica"/>
            </a:endParaRPr>
          </a:p>
          <a:p>
            <a:pPr lvl="0"/>
            <a:r>
              <a:rPr lang="en-US" sz="1600" dirty="0" smtClean="0">
                <a:latin typeface="Helvetica"/>
                <a:cs typeface="Helvetica"/>
              </a:rPr>
              <a:t>Special Issue for the 10 year anniversary of </a:t>
            </a:r>
            <a:r>
              <a:rPr lang="en-US" sz="1600" dirty="0" err="1" smtClean="0">
                <a:latin typeface="Helvetica"/>
                <a:cs typeface="Helvetica"/>
              </a:rPr>
              <a:t>Barabasi</a:t>
            </a:r>
            <a:r>
              <a:rPr lang="en-US" sz="1600" dirty="0" smtClean="0">
                <a:latin typeface="Helvetica"/>
                <a:cs typeface="Helvetica"/>
              </a:rPr>
              <a:t> &amp; Albert 1999 paper.</a:t>
            </a:r>
          </a:p>
          <a:p>
            <a:pPr lvl="0"/>
            <a:endParaRPr lang="cs-CZ" sz="1600" dirty="0" smtClean="0"/>
          </a:p>
          <a:p>
            <a:pPr lvl="0">
              <a:buFont typeface="Arial"/>
              <a:buChar char="•"/>
            </a:pPr>
            <a:endParaRPr lang="en-US" sz="1600" dirty="0" smtClean="0">
              <a:latin typeface="Helvetica"/>
              <a:cs typeface="Helvetica"/>
            </a:endParaRPr>
          </a:p>
          <a:p>
            <a:pPr lvl="0">
              <a:buFont typeface="Arial"/>
              <a:buChar char="•"/>
            </a:pPr>
            <a:endParaRPr lang="en-US" sz="1600" dirty="0" smtClean="0">
              <a:latin typeface="Helvetica"/>
              <a:cs typeface="Helvetica"/>
            </a:endParaRPr>
          </a:p>
          <a:p>
            <a:r>
              <a:rPr lang="en-US" dirty="0" smtClean="0">
                <a:latin typeface="Helvetica"/>
                <a:cs typeface="Helvetica"/>
              </a:rPr>
              <a:t> </a:t>
            </a:r>
          </a:p>
          <a:p>
            <a:endParaRPr lang="en-US" dirty="0">
              <a:latin typeface="Helvetica"/>
              <a:cs typeface="Helvetica"/>
            </a:endParaRPr>
          </a:p>
        </p:txBody>
      </p:sp>
      <p:sp>
        <p:nvSpPr>
          <p:cNvPr id="5" name="TextBox 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r>
              <a:rPr lang="en-US" sz="2000" b="1" dirty="0" smtClean="0">
                <a:solidFill>
                  <a:srgbClr val="FFFFFF"/>
                </a:solidFill>
              </a:rPr>
              <a:t>Complex systems and networks. </a:t>
            </a:r>
            <a:endParaRPr lang="en-US" sz="2000" dirty="0" smtClean="0">
              <a:solidFill>
                <a:srgbClr val="FFFFFF"/>
              </a:solidFill>
            </a:endParaRPr>
          </a:p>
        </p:txBody>
      </p:sp>
      <p:pic>
        <p:nvPicPr>
          <p:cNvPr id="12" name="Picture 11" descr="science-800wi.gif"/>
          <p:cNvPicPr>
            <a:picLocks noChangeAspect="1"/>
          </p:cNvPicPr>
          <p:nvPr/>
        </p:nvPicPr>
        <p:blipFill>
          <a:blip r:embed="rId3"/>
          <a:stretch>
            <a:fillRect/>
          </a:stretch>
        </p:blipFill>
        <p:spPr>
          <a:xfrm>
            <a:off x="5370228" y="825501"/>
            <a:ext cx="3258588" cy="4152900"/>
          </a:xfrm>
          <a:prstGeom prst="rect">
            <a:avLst/>
          </a:prstGeom>
        </p:spPr>
      </p:pic>
    </p:spTree>
    <p:extLst>
      <p:ext uri="{BB962C8B-B14F-4D97-AF65-F5344CB8AC3E}">
        <p14:creationId xmlns:p14="http://schemas.microsoft.com/office/powerpoint/2010/main" val="1784759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smtClean="0"/>
              <a:t>CLASS INFORMATION</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smtClean="0">
                <a:solidFill>
                  <a:srgbClr val="FFFFFF"/>
                </a:solidFill>
                <a:latin typeface="Helvetica" pitchFamily="36" charset="0"/>
                <a:ea typeface="Helvetica" pitchFamily="36" charset="0"/>
                <a:cs typeface="Helvetica" pitchFamily="36" charset="0"/>
              </a:rPr>
              <a:t>Class					</a:t>
            </a:r>
            <a:endParaRPr lang="en-US" sz="1600" dirty="0" smtClean="0">
              <a:solidFill>
                <a:srgbClr val="FFFFFF"/>
              </a:solidFill>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Helvetica"/>
                <a:cs typeface="Helvetica"/>
              </a:rPr>
              <a:t>Classes</a:t>
            </a:r>
            <a:endParaRPr lang="en-US" dirty="0">
              <a:solidFill>
                <a:schemeClr val="accent1"/>
              </a:solidFill>
              <a:latin typeface="Helvetica"/>
              <a:cs typeface="Helvetica"/>
            </a:endParaRPr>
          </a:p>
        </p:txBody>
      </p:sp>
      <p:sp>
        <p:nvSpPr>
          <p:cNvPr id="3" name="Content Placeholder 2"/>
          <p:cNvSpPr>
            <a:spLocks noGrp="1"/>
          </p:cNvSpPr>
          <p:nvPr>
            <p:ph idx="1"/>
          </p:nvPr>
        </p:nvSpPr>
        <p:spPr/>
        <p:txBody>
          <a:bodyPr>
            <a:normAutofit/>
          </a:bodyPr>
          <a:lstStyle/>
          <a:p>
            <a:pPr marL="0" indent="0" algn="ctr">
              <a:buNone/>
            </a:pPr>
            <a:r>
              <a:rPr lang="en-US" sz="2800" dirty="0">
                <a:solidFill>
                  <a:srgbClr val="595959"/>
                </a:solidFill>
                <a:latin typeface="Helvetica"/>
                <a:cs typeface="Helvetica"/>
              </a:rPr>
              <a:t>Classes: </a:t>
            </a:r>
            <a:r>
              <a:rPr lang="en-US" sz="2800" dirty="0" smtClean="0">
                <a:solidFill>
                  <a:srgbClr val="595959"/>
                </a:solidFill>
                <a:latin typeface="Helvetica"/>
                <a:cs typeface="Helvetica"/>
              </a:rPr>
              <a:t>12:00 pm - 1:40pm</a:t>
            </a:r>
          </a:p>
          <a:p>
            <a:pPr marL="0" indent="0" algn="ctr">
              <a:buNone/>
            </a:pPr>
            <a:r>
              <a:rPr lang="en-US" sz="2800" u="sng" dirty="0" smtClean="0">
                <a:solidFill>
                  <a:srgbClr val="595959"/>
                </a:solidFill>
                <a:latin typeface="Helvetica"/>
                <a:cs typeface="Helvetica"/>
              </a:rPr>
              <a:t>Always at the SoS Building J-ROWL 2C25</a:t>
            </a:r>
            <a:endParaRPr lang="en-US" sz="2800" dirty="0" smtClean="0">
              <a:solidFill>
                <a:srgbClr val="595959"/>
              </a:solidFill>
              <a:latin typeface="Helvetica"/>
              <a:cs typeface="Helvetica"/>
            </a:endParaRPr>
          </a:p>
          <a:p>
            <a:pPr marL="0" indent="0">
              <a:buNone/>
            </a:pPr>
            <a:endParaRPr lang="en-US" sz="2800" dirty="0" smtClean="0">
              <a:solidFill>
                <a:srgbClr val="595959"/>
              </a:solidFill>
              <a:latin typeface="Helvetica"/>
              <a:cs typeface="Helvetica"/>
            </a:endParaRPr>
          </a:p>
          <a:p>
            <a:pPr marL="0" indent="0">
              <a:buNone/>
            </a:pPr>
            <a:r>
              <a:rPr lang="en-US" sz="2400" dirty="0" smtClean="0">
                <a:solidFill>
                  <a:srgbClr val="595959"/>
                </a:solidFill>
                <a:latin typeface="Helvetica"/>
                <a:cs typeface="Helvetica"/>
              </a:rPr>
              <a:t>*</a:t>
            </a:r>
            <a:r>
              <a:rPr lang="en-US" sz="2100" dirty="0" smtClean="0">
                <a:solidFill>
                  <a:srgbClr val="595959"/>
                </a:solidFill>
                <a:latin typeface="Helvetica"/>
                <a:cs typeface="Helvetica"/>
              </a:rPr>
              <a:t>unless a different location is announced (during classes, via email) </a:t>
            </a:r>
            <a:endParaRPr lang="en-US" sz="2100" dirty="0">
              <a:solidFill>
                <a:srgbClr val="595959"/>
              </a:solidFill>
              <a:latin typeface="Helvetica"/>
              <a:cs typeface="Helvetica"/>
            </a:endParaRPr>
          </a:p>
        </p:txBody>
      </p:sp>
    </p:spTree>
    <p:extLst>
      <p:ext uri="{BB962C8B-B14F-4D97-AF65-F5344CB8AC3E}">
        <p14:creationId xmlns:p14="http://schemas.microsoft.com/office/powerpoint/2010/main" val="51458947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latin typeface="Helvetica"/>
                <a:cs typeface="Helvetica"/>
              </a:rPr>
              <a:t>What to achieve</a:t>
            </a:r>
            <a:endParaRPr lang="en-US" dirty="0">
              <a:solidFill>
                <a:srgbClr val="4F81BD"/>
              </a:solidFill>
              <a:latin typeface="Helvetica"/>
              <a:cs typeface="Helvetica"/>
            </a:endParaRPr>
          </a:p>
        </p:txBody>
      </p:sp>
      <p:sp>
        <p:nvSpPr>
          <p:cNvPr id="3" name="Content Placeholder 2"/>
          <p:cNvSpPr>
            <a:spLocks noGrp="1"/>
          </p:cNvSpPr>
          <p:nvPr>
            <p:ph idx="1"/>
          </p:nvPr>
        </p:nvSpPr>
        <p:spPr>
          <a:xfrm>
            <a:off x="242579" y="1148550"/>
            <a:ext cx="8590169" cy="3771636"/>
          </a:xfrm>
        </p:spPr>
        <p:txBody>
          <a:bodyPr>
            <a:normAutofit lnSpcReduction="10000"/>
          </a:bodyPr>
          <a:lstStyle/>
          <a:p>
            <a:r>
              <a:rPr lang="en-US" sz="2800" dirty="0" smtClean="0">
                <a:solidFill>
                  <a:srgbClr val="595959"/>
                </a:solidFill>
                <a:latin typeface="Helvetica"/>
                <a:cs typeface="Helvetica"/>
              </a:rPr>
              <a:t>You are expected to come to lectures and participate in in-class discussion (10% of score)</a:t>
            </a:r>
          </a:p>
          <a:p>
            <a:endParaRPr lang="en-US" sz="2800" dirty="0" smtClean="0">
              <a:solidFill>
                <a:srgbClr val="595959"/>
              </a:solidFill>
              <a:latin typeface="Helvetica"/>
              <a:cs typeface="Helvetica"/>
            </a:endParaRPr>
          </a:p>
          <a:p>
            <a:r>
              <a:rPr lang="en-US" sz="2800" dirty="0" smtClean="0">
                <a:solidFill>
                  <a:srgbClr val="595959"/>
                </a:solidFill>
                <a:latin typeface="Helvetica"/>
                <a:cs typeface="Helvetica"/>
              </a:rPr>
              <a:t>1 project, counting for 50% of score</a:t>
            </a:r>
          </a:p>
          <a:p>
            <a:endParaRPr lang="en-US" sz="2800" dirty="0" smtClean="0">
              <a:solidFill>
                <a:srgbClr val="595959"/>
              </a:solidFill>
              <a:latin typeface="Helvetica"/>
              <a:cs typeface="Helvetica"/>
            </a:endParaRPr>
          </a:p>
          <a:p>
            <a:r>
              <a:rPr lang="en-US" sz="2800" dirty="0" smtClean="0">
                <a:solidFill>
                  <a:srgbClr val="595959"/>
                </a:solidFill>
                <a:latin typeface="Helvetica"/>
                <a:cs typeface="Helvetica"/>
              </a:rPr>
              <a:t>1 written assignment for undergraduates</a:t>
            </a:r>
          </a:p>
          <a:p>
            <a:r>
              <a:rPr lang="en-US" sz="2800" dirty="0" smtClean="0">
                <a:solidFill>
                  <a:srgbClr val="595959"/>
                </a:solidFill>
                <a:latin typeface="Helvetica"/>
                <a:cs typeface="Helvetica"/>
              </a:rPr>
              <a:t>1 presentation for graduates</a:t>
            </a:r>
          </a:p>
          <a:p>
            <a:pPr marL="0" indent="0">
              <a:buNone/>
            </a:pPr>
            <a:r>
              <a:rPr lang="en-US" sz="2800" dirty="0">
                <a:solidFill>
                  <a:srgbClr val="595959"/>
                </a:solidFill>
                <a:latin typeface="Helvetica"/>
                <a:cs typeface="Helvetica"/>
              </a:rPr>
              <a:t>	</a:t>
            </a:r>
            <a:r>
              <a:rPr lang="en-US" sz="2800" dirty="0" smtClean="0">
                <a:solidFill>
                  <a:srgbClr val="595959"/>
                </a:solidFill>
                <a:latin typeface="Helvetica"/>
                <a:cs typeface="Helvetica"/>
              </a:rPr>
              <a:t>	counting for 40% of score</a:t>
            </a:r>
            <a:endParaRPr lang="en-US" sz="2400" dirty="0">
              <a:solidFill>
                <a:srgbClr val="595959"/>
              </a:solidFill>
              <a:latin typeface="Helvetica"/>
              <a:cs typeface="Helvetica"/>
            </a:endParaRPr>
          </a:p>
        </p:txBody>
      </p:sp>
      <p:sp>
        <p:nvSpPr>
          <p:cNvPr id="4" name="Rectangle 3"/>
          <p:cNvSpPr/>
          <p:nvPr/>
        </p:nvSpPr>
        <p:spPr>
          <a:xfrm>
            <a:off x="135626" y="4970029"/>
            <a:ext cx="9008374" cy="738664"/>
          </a:xfrm>
          <a:prstGeom prst="rect">
            <a:avLst/>
          </a:prstGeom>
        </p:spPr>
        <p:txBody>
          <a:bodyPr wrap="square">
            <a:spAutoFit/>
          </a:bodyPr>
          <a:lstStyle/>
          <a:p>
            <a:pPr algn="ctr"/>
            <a:r>
              <a:rPr lang="en-US" sz="2400" b="1" dirty="0" smtClean="0">
                <a:solidFill>
                  <a:srgbClr val="595959"/>
                </a:solidFill>
                <a:latin typeface="Helvetica"/>
                <a:cs typeface="Helvetica"/>
              </a:rPr>
              <a:t>Check the syllabus on the course website!</a:t>
            </a:r>
            <a:r>
              <a:rPr lang="en-US" sz="2400" dirty="0" smtClean="0">
                <a:solidFill>
                  <a:srgbClr val="595959"/>
                </a:solidFill>
                <a:latin typeface="Helvetica"/>
                <a:cs typeface="Helvetica"/>
              </a:rPr>
              <a:t> </a:t>
            </a:r>
          </a:p>
          <a:p>
            <a:pPr algn="ctr"/>
            <a:r>
              <a:rPr lang="en-US" dirty="0" smtClean="0">
                <a:solidFill>
                  <a:srgbClr val="595959"/>
                </a:solidFill>
                <a:latin typeface="Helvetica"/>
                <a:cs typeface="Helvetica"/>
              </a:rPr>
              <a:t>www.cs.rpi.edu/~szymansk/fns.18</a:t>
            </a:r>
            <a:endParaRPr lang="en-US" dirty="0">
              <a:solidFill>
                <a:srgbClr val="595959"/>
              </a:solidFill>
              <a:latin typeface="Helvetica"/>
              <a:cs typeface="Helvetica"/>
            </a:endParaRPr>
          </a:p>
        </p:txBody>
      </p:sp>
    </p:spTree>
    <p:extLst>
      <p:ext uri="{BB962C8B-B14F-4D97-AF65-F5344CB8AC3E}">
        <p14:creationId xmlns:p14="http://schemas.microsoft.com/office/powerpoint/2010/main" val="3798604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smtClean="0"/>
              <a:t>SCIENTIFIC IMPACT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smtClean="0">
                <a:solidFill>
                  <a:srgbClr val="FFFFFF"/>
                </a:solidFill>
                <a:latin typeface="Helvetica" pitchFamily="36" charset="0"/>
                <a:ea typeface="Helvetica" pitchFamily="36" charset="0"/>
                <a:cs typeface="Helvetica" pitchFamily="36" charset="0"/>
              </a:rPr>
              <a:t>Section 8					</a:t>
            </a:r>
            <a:endParaRPr lang="en-US" sz="1600" dirty="0" smtClean="0">
              <a:solidFill>
                <a:srgbClr val="FFFFFF"/>
              </a:solidFill>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035" y="0"/>
            <a:ext cx="4623631" cy="952500"/>
          </a:xfrm>
        </p:spPr>
        <p:txBody>
          <a:bodyPr/>
          <a:lstStyle/>
          <a:p>
            <a:r>
              <a:rPr lang="en-US" dirty="0" smtClean="0">
                <a:solidFill>
                  <a:srgbClr val="4F81BD"/>
                </a:solidFill>
                <a:latin typeface="Helvetica"/>
                <a:cs typeface="Helvetica"/>
              </a:rPr>
              <a:t>How to achieve it</a:t>
            </a:r>
            <a:endParaRPr lang="en-US" dirty="0">
              <a:solidFill>
                <a:srgbClr val="4F81BD"/>
              </a:solidFill>
              <a:latin typeface="Helvetica"/>
              <a:cs typeface="Helvetica"/>
            </a:endParaRPr>
          </a:p>
        </p:txBody>
      </p:sp>
      <p:sp>
        <p:nvSpPr>
          <p:cNvPr id="5" name="Content Placeholder 2"/>
          <p:cNvSpPr>
            <a:spLocks noGrp="1"/>
          </p:cNvSpPr>
          <p:nvPr>
            <p:ph idx="1"/>
          </p:nvPr>
        </p:nvSpPr>
        <p:spPr>
          <a:xfrm>
            <a:off x="180931" y="1543113"/>
            <a:ext cx="8963069" cy="3771636"/>
          </a:xfrm>
        </p:spPr>
        <p:txBody>
          <a:bodyPr>
            <a:normAutofit/>
          </a:bodyPr>
          <a:lstStyle/>
          <a:p>
            <a:r>
              <a:rPr lang="en-US" sz="2800" dirty="0" smtClean="0">
                <a:solidFill>
                  <a:srgbClr val="595959"/>
                </a:solidFill>
                <a:latin typeface="Helvetica"/>
                <a:cs typeface="Helvetica"/>
              </a:rPr>
              <a:t>Make sure you read chapters before the class </a:t>
            </a:r>
          </a:p>
          <a:p>
            <a:r>
              <a:rPr lang="en-US" sz="2800" dirty="0" smtClean="0">
                <a:solidFill>
                  <a:srgbClr val="595959"/>
                </a:solidFill>
                <a:latin typeface="Helvetica"/>
                <a:cs typeface="Helvetica"/>
              </a:rPr>
              <a:t>Make sure you bring your laptop for the “project prep classes”</a:t>
            </a:r>
          </a:p>
          <a:p>
            <a:r>
              <a:rPr lang="en-US" sz="2800" dirty="0" smtClean="0">
                <a:solidFill>
                  <a:srgbClr val="595959"/>
                </a:solidFill>
                <a:latin typeface="Helvetica"/>
                <a:cs typeface="Helvetica"/>
              </a:rPr>
              <a:t>Respect the deadlines for the assignments (no extensions granted)</a:t>
            </a:r>
          </a:p>
          <a:p>
            <a:r>
              <a:rPr lang="en-US" sz="2800" dirty="0" smtClean="0">
                <a:solidFill>
                  <a:srgbClr val="595959"/>
                </a:solidFill>
                <a:latin typeface="Helvetica"/>
                <a:cs typeface="Helvetica"/>
              </a:rPr>
              <a:t>Instructions for the presentations will be given during the class</a:t>
            </a:r>
          </a:p>
          <a:p>
            <a:endParaRPr lang="en-US" sz="2800" dirty="0" smtClean="0">
              <a:solidFill>
                <a:srgbClr val="595959"/>
              </a:solidFill>
              <a:latin typeface="Helvetica"/>
              <a:cs typeface="Helvetica"/>
            </a:endParaRPr>
          </a:p>
        </p:txBody>
      </p:sp>
    </p:spTree>
    <p:extLst>
      <p:ext uri="{BB962C8B-B14F-4D97-AF65-F5344CB8AC3E}">
        <p14:creationId xmlns:p14="http://schemas.microsoft.com/office/powerpoint/2010/main" val="1654958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ers/barabasi 1/.Trash/2011-Warsaw-FuturICT-5min/Background-Rete-preview.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0" y="0"/>
            <a:ext cx="9144000" cy="5715000"/>
          </a:xfrm>
          <a:prstGeom prst="rect">
            <a:avLst/>
          </a:prstGeom>
          <a:noFill/>
          <a:ln w="9525">
            <a:noFill/>
            <a:miter lim="800000"/>
            <a:headEnd/>
            <a:tailEnd/>
          </a:ln>
        </p:spPr>
      </p:pic>
      <p:sp>
        <p:nvSpPr>
          <p:cNvPr id="208898" name="Rectangle 2"/>
          <p:cNvSpPr>
            <a:spLocks noGrp="1" noChangeArrowheads="1"/>
          </p:cNvSpPr>
          <p:nvPr>
            <p:ph type="title"/>
          </p:nvPr>
        </p:nvSpPr>
        <p:spPr>
          <a:xfrm>
            <a:off x="2527300" y="-153586"/>
            <a:ext cx="4814664" cy="1268364"/>
          </a:xfrm>
          <a:solidFill>
            <a:schemeClr val="bg1">
              <a:alpha val="49000"/>
            </a:schemeClr>
          </a:solidFill>
        </p:spPr>
        <p:txBody>
          <a:bodyPr/>
          <a:lstStyle/>
          <a:p>
            <a:pPr eaLnBrk="1" hangingPunct="1"/>
            <a:r>
              <a:rPr lang="en-US" sz="4000" b="1" dirty="0" smtClean="0"/>
              <a:t>Network Science </a:t>
            </a:r>
            <a:br>
              <a:rPr lang="en-US" sz="4000" b="1" dirty="0" smtClean="0"/>
            </a:br>
            <a:r>
              <a:rPr lang="en-US" sz="2400" b="1" dirty="0" smtClean="0"/>
              <a:t>an interactive textbook</a:t>
            </a:r>
            <a:endParaRPr lang="en-US" sz="2400" b="1" dirty="0" smtClean="0">
              <a:ea typeface="Heiti SC Medium" pitchFamily="-84" charset="-122"/>
              <a:cs typeface="Heiti SC Medium" pitchFamily="-84" charset="-122"/>
            </a:endParaRPr>
          </a:p>
        </p:txBody>
      </p:sp>
      <p:pic>
        <p:nvPicPr>
          <p:cNvPr id="11" name="Picture 10"/>
          <p:cNvPicPr>
            <a:picLocks noChangeAspect="1"/>
          </p:cNvPicPr>
          <p:nvPr/>
        </p:nvPicPr>
        <p:blipFill>
          <a:blip r:embed="rId6"/>
          <a:stretch>
            <a:fillRect/>
          </a:stretch>
        </p:blipFill>
        <p:spPr>
          <a:xfrm>
            <a:off x="292100" y="503682"/>
            <a:ext cx="3848100" cy="5737747"/>
          </a:xfrm>
          <a:prstGeom prst="rect">
            <a:avLst/>
          </a:prstGeom>
        </p:spPr>
      </p:pic>
      <p:sp>
        <p:nvSpPr>
          <p:cNvPr id="15" name="Rectangle 14"/>
          <p:cNvSpPr/>
          <p:nvPr/>
        </p:nvSpPr>
        <p:spPr>
          <a:xfrm>
            <a:off x="4356100" y="1491460"/>
            <a:ext cx="5511800" cy="400110"/>
          </a:xfrm>
          <a:prstGeom prst="rect">
            <a:avLst/>
          </a:prstGeom>
          <a:solidFill>
            <a:schemeClr val="bg1">
              <a:alpha val="77000"/>
            </a:schemeClr>
          </a:solidFill>
        </p:spPr>
        <p:txBody>
          <a:bodyPr wrap="square">
            <a:spAutoFit/>
          </a:bodyPr>
          <a:lstStyle/>
          <a:p>
            <a:r>
              <a:rPr lang="en-US" sz="2000" dirty="0" err="1" smtClean="0">
                <a:solidFill>
                  <a:srgbClr val="3366FF"/>
                </a:solidFill>
              </a:rPr>
              <a:t>barabasi.com</a:t>
            </a:r>
            <a:r>
              <a:rPr lang="en-US" sz="2000" dirty="0" smtClean="0">
                <a:solidFill>
                  <a:srgbClr val="3366FF"/>
                </a:solidFill>
              </a:rPr>
              <a:t>/</a:t>
            </a:r>
            <a:r>
              <a:rPr lang="en-US" sz="2000" b="1" dirty="0" err="1" smtClean="0">
                <a:solidFill>
                  <a:srgbClr val="3366FF"/>
                </a:solidFill>
              </a:rPr>
              <a:t>NetworkScienceBook</a:t>
            </a:r>
            <a:r>
              <a:rPr lang="en-US" sz="2000" b="1" dirty="0" smtClean="0">
                <a:solidFill>
                  <a:srgbClr val="3366FF"/>
                </a:solidFill>
              </a:rPr>
              <a:t>/</a:t>
            </a:r>
            <a:endParaRPr lang="en-US" sz="2000" b="1" dirty="0">
              <a:solidFill>
                <a:srgbClr val="3366FF"/>
              </a:solidFill>
            </a:endParaRPr>
          </a:p>
        </p:txBody>
      </p:sp>
      <p:sp>
        <p:nvSpPr>
          <p:cNvPr id="16" name="Rectangle 15"/>
          <p:cNvSpPr/>
          <p:nvPr/>
        </p:nvSpPr>
        <p:spPr>
          <a:xfrm>
            <a:off x="4352552" y="2091249"/>
            <a:ext cx="5312148" cy="400110"/>
          </a:xfrm>
          <a:prstGeom prst="rect">
            <a:avLst/>
          </a:prstGeom>
          <a:solidFill>
            <a:schemeClr val="bg1">
              <a:alpha val="77000"/>
            </a:schemeClr>
          </a:solidFill>
        </p:spPr>
        <p:txBody>
          <a:bodyPr wrap="square">
            <a:spAutoFit/>
          </a:bodyPr>
          <a:lstStyle/>
          <a:p>
            <a:r>
              <a:rPr lang="en-US" sz="2000" dirty="0" smtClean="0">
                <a:solidFill>
                  <a:srgbClr val="3366FF"/>
                </a:solidFill>
              </a:rPr>
              <a:t>facebook.com/</a:t>
            </a:r>
            <a:r>
              <a:rPr lang="en-US" sz="2000" b="1" dirty="0" err="1" smtClean="0">
                <a:solidFill>
                  <a:srgbClr val="3366FF"/>
                </a:solidFill>
              </a:rPr>
              <a:t>NetworkScienceBook</a:t>
            </a:r>
            <a:endParaRPr lang="en-US" sz="2000" b="1" dirty="0">
              <a:solidFill>
                <a:srgbClr val="3366FF"/>
              </a:solidFill>
            </a:endParaRPr>
          </a:p>
        </p:txBody>
      </p:sp>
    </p:spTree>
    <p:extLst>
      <p:ext uri="{BB962C8B-B14F-4D97-AF65-F5344CB8AC3E}">
        <p14:creationId xmlns:p14="http://schemas.microsoft.com/office/powerpoint/2010/main" val="13735224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tsc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73" y="190152"/>
            <a:ext cx="3871089" cy="721384"/>
          </a:xfrm>
          <a:prstGeom prst="rect">
            <a:avLst/>
          </a:prstGeom>
        </p:spPr>
      </p:pic>
      <p:pic>
        <p:nvPicPr>
          <p:cNvPr id="6" name="Picture 5" descr="network_science_ShortDemo.pdf"/>
          <p:cNvPicPr>
            <a:picLocks noChangeAspect="1"/>
          </p:cNvPicPr>
          <p:nvPr/>
        </p:nvPicPr>
        <p:blipFill>
          <a:blip r:embed="rId3"/>
          <a:stretch>
            <a:fillRect/>
          </a:stretch>
        </p:blipFill>
        <p:spPr>
          <a:xfrm>
            <a:off x="959139" y="570669"/>
            <a:ext cx="3155662" cy="4537553"/>
          </a:xfrm>
          <a:prstGeom prst="rect">
            <a:avLst/>
          </a:prstGeom>
        </p:spPr>
      </p:pic>
      <p:pic>
        <p:nvPicPr>
          <p:cNvPr id="9" name="Picture 8" descr="network_science_ShortDemo.pdf"/>
          <p:cNvPicPr>
            <a:picLocks noChangeAspect="1"/>
          </p:cNvPicPr>
          <p:nvPr/>
        </p:nvPicPr>
        <p:blipFill>
          <a:blip r:embed="rId4"/>
          <a:stretch>
            <a:fillRect/>
          </a:stretch>
        </p:blipFill>
        <p:spPr>
          <a:xfrm>
            <a:off x="4711699" y="570669"/>
            <a:ext cx="3155662" cy="4537553"/>
          </a:xfrm>
          <a:prstGeom prst="rect">
            <a:avLst/>
          </a:prstGeom>
        </p:spPr>
      </p:pic>
      <p:sp>
        <p:nvSpPr>
          <p:cNvPr id="10" name="Rectangle 9"/>
          <p:cNvSpPr/>
          <p:nvPr/>
        </p:nvSpPr>
        <p:spPr>
          <a:xfrm>
            <a:off x="0" y="5312767"/>
            <a:ext cx="9144000" cy="584776"/>
          </a:xfrm>
          <a:prstGeom prst="rect">
            <a:avLst/>
          </a:prstGeom>
          <a:solidFill>
            <a:schemeClr val="bg1">
              <a:alpha val="77000"/>
            </a:schemeClr>
          </a:solidFill>
        </p:spPr>
        <p:txBody>
          <a:bodyPr wrap="square">
            <a:spAutoFit/>
          </a:bodyPr>
          <a:lstStyle/>
          <a:p>
            <a:r>
              <a:rPr lang="en-US" sz="1600" dirty="0" err="1" smtClean="0">
                <a:solidFill>
                  <a:prstClr val="black"/>
                </a:solidFill>
              </a:rPr>
              <a:t>barabasilab.com/</a:t>
            </a:r>
            <a:r>
              <a:rPr lang="en-US" sz="1600" b="1" dirty="0" err="1" smtClean="0">
                <a:solidFill>
                  <a:prstClr val="black"/>
                </a:solidFill>
              </a:rPr>
              <a:t>NetworkScienceBook</a:t>
            </a:r>
            <a:r>
              <a:rPr lang="en-US" sz="1600" b="1" dirty="0" smtClean="0">
                <a:solidFill>
                  <a:prstClr val="black"/>
                </a:solidFill>
              </a:rPr>
              <a:t>/    		 	         </a:t>
            </a:r>
            <a:r>
              <a:rPr lang="en-US" sz="1600" dirty="0" err="1" smtClean="0">
                <a:solidFill>
                  <a:prstClr val="black"/>
                </a:solidFill>
              </a:rPr>
              <a:t>facebook.com/</a:t>
            </a:r>
            <a:r>
              <a:rPr lang="en-US" sz="1600" b="1" dirty="0" err="1" smtClean="0">
                <a:solidFill>
                  <a:prstClr val="black"/>
                </a:solidFill>
              </a:rPr>
              <a:t>NetworkScienceBook</a:t>
            </a:r>
            <a:endParaRPr lang="en-US" sz="1600" b="1" dirty="0" smtClean="0">
              <a:solidFill>
                <a:prstClr val="black"/>
              </a:solidFill>
            </a:endParaRPr>
          </a:p>
          <a:p>
            <a:endParaRPr lang="en-US" sz="1600" b="1" dirty="0">
              <a:solidFill>
                <a:prstClr val="black"/>
              </a:solidFill>
            </a:endParaRPr>
          </a:p>
        </p:txBody>
      </p:sp>
    </p:spTree>
    <p:extLst>
      <p:ext uri="{BB962C8B-B14F-4D97-AF65-F5344CB8AC3E}">
        <p14:creationId xmlns:p14="http://schemas.microsoft.com/office/powerpoint/2010/main" val="61932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NETWORK SCIENCE      The science of the 21</a:t>
            </a:r>
            <a:r>
              <a:rPr lang="hu-HU" sz="2000" b="1" baseline="30000" dirty="0" smtClean="0">
                <a:solidFill>
                  <a:schemeClr val="bg1"/>
                </a:solidFill>
                <a:latin typeface="Helvetica"/>
                <a:cs typeface="Helvetica"/>
              </a:rPr>
              <a:t>st</a:t>
            </a:r>
            <a:r>
              <a:rPr lang="en-US" sz="2000" b="1" dirty="0" smtClean="0">
                <a:solidFill>
                  <a:schemeClr val="bg1"/>
                </a:solidFill>
                <a:latin typeface="Helvetica" pitchFamily="36" charset="0"/>
                <a:ea typeface="Helvetica" pitchFamily="36" charset="0"/>
                <a:cs typeface="Helvetica" pitchFamily="36" charset="0"/>
              </a:rPr>
              <a:t> century </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pic>
        <p:nvPicPr>
          <p:cNvPr id="6" name="slide33_videoandtext.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2976" y="571500"/>
            <a:ext cx="9138047" cy="5143500"/>
          </a:xfrm>
          <a:prstGeom prst="rect">
            <a:avLst/>
          </a:prstGeom>
        </p:spPr>
      </p:pic>
      <p:pic>
        <p:nvPicPr>
          <p:cNvPr id="7" name="slide33_videoandtext.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175" y="0"/>
            <a:ext cx="9137650" cy="5715000"/>
          </a:xfrm>
          <a:prstGeom prst="rect">
            <a:avLst/>
          </a:prstGeom>
        </p:spPr>
      </p:pic>
      <p:sp>
        <p:nvSpPr>
          <p:cNvPr id="8" name="Subtitle 2"/>
          <p:cNvSpPr txBox="1">
            <a:spLocks/>
          </p:cNvSpPr>
          <p:nvPr/>
        </p:nvSpPr>
        <p:spPr>
          <a:xfrm>
            <a:off x="152400" y="9525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NETWORK SCIENCE      The science of the 21</a:t>
            </a:r>
            <a:r>
              <a:rPr lang="hu-HU" sz="2000" b="1" baseline="30000" dirty="0" smtClean="0">
                <a:solidFill>
                  <a:schemeClr val="bg1"/>
                </a:solidFill>
                <a:latin typeface="Helvetica"/>
                <a:cs typeface="Helvetica"/>
              </a:rPr>
              <a:t>st</a:t>
            </a:r>
            <a:r>
              <a:rPr lang="en-US" sz="2000" b="1" dirty="0" smtClean="0">
                <a:solidFill>
                  <a:schemeClr val="bg1"/>
                </a:solidFill>
                <a:latin typeface="Helvetica" pitchFamily="36" charset="0"/>
                <a:ea typeface="Helvetica" pitchFamily="36" charset="0"/>
                <a:cs typeface="Helvetica" pitchFamily="36" charset="0"/>
              </a:rPr>
              <a:t> century </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4909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video>
              <p:cMediaNode vol="80000">
                <p:cTn id="8"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r>
              <a:rPr lang="hu-HU" dirty="0" smtClean="0">
                <a:solidFill>
                  <a:prstClr val="black"/>
                </a:solidFill>
              </a:rPr>
              <a:t>Thex</a:t>
            </a:r>
            <a:endParaRPr lang="hu-HU" dirty="0">
              <a:solidFill>
                <a:prstClr val="black"/>
              </a:solidFill>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NGRAMS				Networks Awareness</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2667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pic>
        <p:nvPicPr>
          <p:cNvPr id="7" name="Picture 6" descr="F-Ngrams-network.jpg"/>
          <p:cNvPicPr>
            <a:picLocks noChangeAspect="1"/>
          </p:cNvPicPr>
          <p:nvPr/>
        </p:nvPicPr>
        <p:blipFill>
          <a:blip r:embed="rId3"/>
          <a:stretch>
            <a:fillRect/>
          </a:stretch>
        </p:blipFill>
        <p:spPr>
          <a:xfrm>
            <a:off x="508000" y="977900"/>
            <a:ext cx="8371320" cy="3797300"/>
          </a:xfrm>
          <a:prstGeom prst="rect">
            <a:avLst/>
          </a:prstGeom>
        </p:spPr>
      </p:pic>
    </p:spTree>
    <p:extLst>
      <p:ext uri="{BB962C8B-B14F-4D97-AF65-F5344CB8AC3E}">
        <p14:creationId xmlns:p14="http://schemas.microsoft.com/office/powerpoint/2010/main" val="74269326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184666" cy="369332"/>
          </a:xfrm>
          <a:prstGeom prst="rect">
            <a:avLst/>
          </a:prstGeom>
          <a:noFill/>
        </p:spPr>
        <p:txBody>
          <a:bodyPr wrap="none" rtlCol="0">
            <a:spAutoFit/>
          </a:bodyPr>
          <a:lstStyle/>
          <a:p>
            <a:endParaRPr lang="en-US" dirty="0"/>
          </a:p>
        </p:txBody>
      </p:sp>
      <p:sp>
        <p:nvSpPr>
          <p:cNvPr id="4" name="TextBox 3"/>
          <p:cNvSpPr txBox="1"/>
          <p:nvPr/>
        </p:nvSpPr>
        <p:spPr>
          <a:xfrm>
            <a:off x="228601" y="1028700"/>
            <a:ext cx="3809999" cy="2862322"/>
          </a:xfrm>
          <a:prstGeom prst="rect">
            <a:avLst/>
          </a:prstGeom>
          <a:noFill/>
        </p:spPr>
        <p:txBody>
          <a:bodyPr wrap="square" rtlCol="0">
            <a:spAutoFit/>
          </a:bodyPr>
          <a:lstStyle/>
          <a:p>
            <a:pPr lvl="0">
              <a:buFont typeface="Arial"/>
              <a:buChar char="•"/>
            </a:pPr>
            <a:endParaRPr lang="en-US" sz="1600" dirty="0" smtClean="0">
              <a:latin typeface="Helvetica"/>
              <a:cs typeface="Helvetica"/>
            </a:endParaRPr>
          </a:p>
          <a:p>
            <a:pPr lvl="0">
              <a:buFont typeface="Arial"/>
              <a:buChar char="•"/>
            </a:pPr>
            <a:r>
              <a:rPr lang="en-US" sz="1600" b="1" dirty="0" smtClean="0">
                <a:latin typeface="Helvetica"/>
                <a:cs typeface="Helvetica"/>
              </a:rPr>
              <a:t>Science</a:t>
            </a:r>
            <a:r>
              <a:rPr lang="en-US" sz="1600" dirty="0" smtClean="0">
                <a:latin typeface="Helvetica"/>
                <a:cs typeface="Helvetica"/>
              </a:rPr>
              <a:t>: </a:t>
            </a:r>
          </a:p>
          <a:p>
            <a:pPr lvl="0">
              <a:buFont typeface="Arial"/>
              <a:buChar char="•"/>
            </a:pPr>
            <a:endParaRPr lang="en-US" sz="1600" dirty="0" smtClean="0">
              <a:latin typeface="Helvetica"/>
              <a:cs typeface="Helvetica"/>
            </a:endParaRPr>
          </a:p>
          <a:p>
            <a:pPr lvl="0"/>
            <a:r>
              <a:rPr lang="en-US" sz="1600" dirty="0" smtClean="0">
                <a:latin typeface="Helvetica"/>
                <a:cs typeface="Helvetica"/>
              </a:rPr>
              <a:t>Special Issue for the 10 year anniversary of </a:t>
            </a:r>
            <a:r>
              <a:rPr lang="en-US" sz="1600" dirty="0" err="1" smtClean="0">
                <a:latin typeface="Helvetica"/>
                <a:cs typeface="Helvetica"/>
              </a:rPr>
              <a:t>Barabasi</a:t>
            </a:r>
            <a:r>
              <a:rPr lang="en-US" sz="1600" dirty="0" smtClean="0">
                <a:latin typeface="Helvetica"/>
                <a:cs typeface="Helvetica"/>
              </a:rPr>
              <a:t> &amp; Albert 1999 paper.</a:t>
            </a:r>
          </a:p>
          <a:p>
            <a:pPr lvl="0"/>
            <a:endParaRPr lang="cs-CZ" sz="1600" dirty="0" smtClean="0"/>
          </a:p>
          <a:p>
            <a:pPr lvl="0">
              <a:buFont typeface="Arial"/>
              <a:buChar char="•"/>
            </a:pPr>
            <a:endParaRPr lang="en-US" sz="1600" dirty="0" smtClean="0">
              <a:latin typeface="Helvetica"/>
              <a:cs typeface="Helvetica"/>
            </a:endParaRPr>
          </a:p>
          <a:p>
            <a:pPr lvl="0">
              <a:buFont typeface="Arial"/>
              <a:buChar char="•"/>
            </a:pPr>
            <a:endParaRPr lang="en-US" sz="1600" dirty="0" smtClean="0">
              <a:latin typeface="Helvetica"/>
              <a:cs typeface="Helvetica"/>
            </a:endParaRPr>
          </a:p>
          <a:p>
            <a:r>
              <a:rPr lang="en-US" dirty="0" smtClean="0">
                <a:latin typeface="Helvetica"/>
                <a:cs typeface="Helvetica"/>
              </a:rPr>
              <a:t> </a:t>
            </a:r>
          </a:p>
          <a:p>
            <a:endParaRPr lang="en-US" dirty="0">
              <a:latin typeface="Helvetica"/>
              <a:cs typeface="Helvetica"/>
            </a:endParaRPr>
          </a:p>
        </p:txBody>
      </p:sp>
      <p:sp>
        <p:nvSpPr>
          <p:cNvPr id="5" name="TextBox 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r>
              <a:rPr lang="en-US" sz="2000" b="1" dirty="0" smtClean="0">
                <a:solidFill>
                  <a:srgbClr val="FFFFFF"/>
                </a:solidFill>
              </a:rPr>
              <a:t>Complex systems and networks. </a:t>
            </a:r>
            <a:endParaRPr lang="en-US" sz="2000" dirty="0" smtClean="0">
              <a:solidFill>
                <a:srgbClr val="FFFFFF"/>
              </a:solidFill>
            </a:endParaRPr>
          </a:p>
        </p:txBody>
      </p:sp>
      <p:pic>
        <p:nvPicPr>
          <p:cNvPr id="12" name="Picture 11" descr="science-800wi.gif"/>
          <p:cNvPicPr>
            <a:picLocks noChangeAspect="1"/>
          </p:cNvPicPr>
          <p:nvPr/>
        </p:nvPicPr>
        <p:blipFill>
          <a:blip r:embed="rId3"/>
          <a:stretch>
            <a:fillRect/>
          </a:stretch>
        </p:blipFill>
        <p:spPr>
          <a:xfrm>
            <a:off x="5370228" y="825501"/>
            <a:ext cx="3258588" cy="41529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184666" cy="369332"/>
          </a:xfrm>
          <a:prstGeom prst="rect">
            <a:avLst/>
          </a:prstGeom>
          <a:noFill/>
        </p:spPr>
        <p:txBody>
          <a:bodyPr wrap="none" rtlCol="0">
            <a:spAutoFit/>
          </a:bodyPr>
          <a:lstStyle/>
          <a:p>
            <a:endParaRPr lang="en-US" dirty="0"/>
          </a:p>
        </p:txBody>
      </p:sp>
      <p:sp>
        <p:nvSpPr>
          <p:cNvPr id="4" name="TextBox 3"/>
          <p:cNvSpPr txBox="1"/>
          <p:nvPr/>
        </p:nvSpPr>
        <p:spPr>
          <a:xfrm>
            <a:off x="228600" y="590394"/>
            <a:ext cx="8343900" cy="1354217"/>
          </a:xfrm>
          <a:prstGeom prst="rect">
            <a:avLst/>
          </a:prstGeom>
          <a:noFill/>
        </p:spPr>
        <p:txBody>
          <a:bodyPr wrap="square" rtlCol="0">
            <a:spAutoFit/>
          </a:bodyPr>
          <a:lstStyle/>
          <a:p>
            <a:pPr lvl="0">
              <a:buFont typeface="Arial"/>
              <a:buChar char="•"/>
            </a:pPr>
            <a:endParaRPr lang="en-US" sz="1600" dirty="0" smtClean="0">
              <a:latin typeface="Helvetica"/>
              <a:cs typeface="Helvetica"/>
            </a:endParaRPr>
          </a:p>
          <a:p>
            <a:pPr lvl="0">
              <a:buFont typeface="Arial"/>
              <a:buChar char="•"/>
            </a:pPr>
            <a:endParaRPr lang="en-US" sz="1600" dirty="0" smtClean="0">
              <a:latin typeface="Helvetica"/>
              <a:cs typeface="Helvetica"/>
            </a:endParaRPr>
          </a:p>
          <a:p>
            <a:pPr lvl="0">
              <a:buFont typeface="Arial"/>
              <a:buChar char="•"/>
            </a:pPr>
            <a:r>
              <a:rPr lang="en-US" sz="1600" dirty="0" smtClean="0">
                <a:latin typeface="Helvetica"/>
                <a:cs typeface="Helvetica"/>
              </a:rPr>
              <a:t> </a:t>
            </a:r>
            <a:r>
              <a:rPr lang="en-US" sz="1600" b="1" dirty="0" smtClean="0">
                <a:solidFill>
                  <a:srgbClr val="FF0000"/>
                </a:solidFill>
                <a:latin typeface="Helvetica"/>
                <a:cs typeface="Helvetica"/>
              </a:rPr>
              <a:t>1998</a:t>
            </a:r>
            <a:r>
              <a:rPr lang="en-US" sz="1600" dirty="0" smtClean="0">
                <a:latin typeface="Helvetica"/>
                <a:cs typeface="Helvetica"/>
              </a:rPr>
              <a:t>: Watts-</a:t>
            </a:r>
            <a:r>
              <a:rPr lang="en-US" sz="1600" dirty="0" err="1" smtClean="0">
                <a:latin typeface="Helvetica"/>
                <a:cs typeface="Helvetica"/>
              </a:rPr>
              <a:t>Strogatz</a:t>
            </a:r>
            <a:r>
              <a:rPr lang="en-US" sz="1600" dirty="0" smtClean="0">
                <a:latin typeface="Helvetica"/>
                <a:cs typeface="Helvetica"/>
              </a:rPr>
              <a:t> paper in the most cited </a:t>
            </a:r>
            <a:r>
              <a:rPr lang="en-US" sz="1600" b="1" dirty="0" smtClean="0">
                <a:solidFill>
                  <a:srgbClr val="FF0000"/>
                </a:solidFill>
                <a:latin typeface="Helvetica"/>
                <a:cs typeface="Helvetica"/>
              </a:rPr>
              <a:t>Nature</a:t>
            </a:r>
            <a:r>
              <a:rPr lang="en-US" sz="1600" b="1" dirty="0" smtClean="0">
                <a:latin typeface="Helvetica"/>
                <a:cs typeface="Helvetica"/>
              </a:rPr>
              <a:t> </a:t>
            </a:r>
            <a:r>
              <a:rPr lang="en-US" sz="1600" dirty="0" smtClean="0">
                <a:latin typeface="Helvetica"/>
                <a:cs typeface="Helvetica"/>
              </a:rPr>
              <a:t>publication from 1998; highlighted by ISI as one of the ten most cited papers in physics in the decade after its publication.</a:t>
            </a:r>
          </a:p>
          <a:p>
            <a:endParaRPr lang="en-US" dirty="0">
              <a:latin typeface="Helvetica"/>
              <a:cs typeface="Helvetica"/>
            </a:endParaRPr>
          </a:p>
        </p:txBody>
      </p:sp>
      <p:sp>
        <p:nvSpPr>
          <p:cNvPr id="5" name="TextBox 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Original papers:</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3" name="TextBox 2"/>
          <p:cNvSpPr txBox="1"/>
          <p:nvPr/>
        </p:nvSpPr>
        <p:spPr>
          <a:xfrm>
            <a:off x="249383" y="1813686"/>
            <a:ext cx="8546994" cy="861774"/>
          </a:xfrm>
          <a:prstGeom prst="rect">
            <a:avLst/>
          </a:prstGeom>
          <a:noFill/>
        </p:spPr>
        <p:txBody>
          <a:bodyPr wrap="square" rtlCol="0">
            <a:spAutoFit/>
          </a:bodyPr>
          <a:lstStyle/>
          <a:p>
            <a:pPr lvl="0">
              <a:buFont typeface="Arial"/>
              <a:buChar char="•"/>
            </a:pPr>
            <a:endParaRPr lang="en-US" dirty="0">
              <a:latin typeface="Helvetica"/>
              <a:cs typeface="Helvetica"/>
            </a:endParaRPr>
          </a:p>
          <a:p>
            <a:pPr lvl="0">
              <a:buFont typeface="Arial"/>
              <a:buChar char="•"/>
            </a:pPr>
            <a:r>
              <a:rPr lang="en-US" sz="1600" dirty="0" smtClean="0">
                <a:latin typeface="Helvetica"/>
                <a:cs typeface="Helvetica"/>
              </a:rPr>
              <a:t> </a:t>
            </a:r>
            <a:r>
              <a:rPr lang="en-US" sz="1600" b="1" dirty="0" smtClean="0">
                <a:solidFill>
                  <a:srgbClr val="FF0000"/>
                </a:solidFill>
                <a:latin typeface="Helvetica"/>
                <a:cs typeface="Helvetica"/>
              </a:rPr>
              <a:t>1999</a:t>
            </a:r>
            <a:r>
              <a:rPr lang="en-US" sz="1600" dirty="0">
                <a:latin typeface="Helvetica"/>
                <a:cs typeface="Helvetica"/>
              </a:rPr>
              <a:t>: Barabasi and Albert paper  is the most cited </a:t>
            </a:r>
            <a:r>
              <a:rPr lang="en-US" sz="1600" b="1" dirty="0" smtClean="0">
                <a:solidFill>
                  <a:srgbClr val="FF0000"/>
                </a:solidFill>
                <a:latin typeface="Helvetica"/>
                <a:cs typeface="Helvetica"/>
              </a:rPr>
              <a:t>Science</a:t>
            </a:r>
            <a:r>
              <a:rPr lang="en-US" sz="1600" b="1" dirty="0" smtClean="0">
                <a:latin typeface="Helvetica"/>
                <a:cs typeface="Helvetica"/>
              </a:rPr>
              <a:t> </a:t>
            </a:r>
            <a:r>
              <a:rPr lang="en-US" sz="1600" dirty="0">
                <a:latin typeface="Helvetica"/>
                <a:cs typeface="Helvetica"/>
              </a:rPr>
              <a:t>paper in 1999</a:t>
            </a:r>
            <a:r>
              <a:rPr lang="en-US" sz="1600" dirty="0" smtClean="0">
                <a:latin typeface="Helvetica"/>
                <a:cs typeface="Helvetica"/>
              </a:rPr>
              <a:t>; highlighted </a:t>
            </a:r>
            <a:r>
              <a:rPr lang="en-US" sz="1600" dirty="0">
                <a:latin typeface="Helvetica"/>
                <a:cs typeface="Helvetica"/>
              </a:rPr>
              <a:t>by ISI as one of the ten most cited papers in physics in the decade after its publication</a:t>
            </a:r>
            <a:r>
              <a:rPr lang="en-US" sz="1600" dirty="0" smtClean="0">
                <a:latin typeface="Helvetica"/>
                <a:cs typeface="Helvetica"/>
              </a:rPr>
              <a:t>.</a:t>
            </a:r>
            <a:endParaRPr lang="en-US" sz="1600" dirty="0"/>
          </a:p>
        </p:txBody>
      </p:sp>
      <p:sp>
        <p:nvSpPr>
          <p:cNvPr id="7" name="TextBox 6"/>
          <p:cNvSpPr txBox="1"/>
          <p:nvPr/>
        </p:nvSpPr>
        <p:spPr>
          <a:xfrm>
            <a:off x="234269" y="2818771"/>
            <a:ext cx="8630121" cy="1138773"/>
          </a:xfrm>
          <a:prstGeom prst="rect">
            <a:avLst/>
          </a:prstGeom>
          <a:noFill/>
        </p:spPr>
        <p:txBody>
          <a:bodyPr wrap="square" rtlCol="0">
            <a:spAutoFit/>
          </a:bodyPr>
          <a:lstStyle/>
          <a:p>
            <a:pPr lvl="0"/>
            <a:endParaRPr lang="en-US" dirty="0">
              <a:latin typeface="Helvetica"/>
              <a:cs typeface="Helvetica"/>
            </a:endParaRPr>
          </a:p>
          <a:p>
            <a:pPr lvl="0">
              <a:buFont typeface="Arial"/>
              <a:buChar char="•"/>
            </a:pPr>
            <a:r>
              <a:rPr lang="en-US" sz="1600" dirty="0" smtClean="0">
                <a:latin typeface="Helvetica"/>
                <a:cs typeface="Helvetica"/>
              </a:rPr>
              <a:t> </a:t>
            </a:r>
            <a:r>
              <a:rPr lang="en-US" sz="1600" b="1" dirty="0" smtClean="0">
                <a:solidFill>
                  <a:srgbClr val="FF0000"/>
                </a:solidFill>
                <a:latin typeface="Helvetica"/>
                <a:cs typeface="Helvetica"/>
              </a:rPr>
              <a:t>2001</a:t>
            </a:r>
            <a:r>
              <a:rPr lang="en-US" sz="1600" dirty="0">
                <a:latin typeface="Helvetica"/>
                <a:cs typeface="Helvetica"/>
              </a:rPr>
              <a:t>: Pastor -</a:t>
            </a:r>
            <a:r>
              <a:rPr lang="en-US" sz="1600" dirty="0" err="1">
                <a:latin typeface="Helvetica"/>
                <a:cs typeface="Helvetica"/>
              </a:rPr>
              <a:t>Satorras</a:t>
            </a:r>
            <a:r>
              <a:rPr lang="en-US" sz="1600" dirty="0">
                <a:latin typeface="Helvetica"/>
                <a:cs typeface="Helvetica"/>
              </a:rPr>
              <a:t> and Vespignani is one of the two most cited papers among the papers published in 2001 by </a:t>
            </a:r>
            <a:r>
              <a:rPr lang="en-US" sz="1600" b="1" dirty="0">
                <a:solidFill>
                  <a:srgbClr val="FF0000"/>
                </a:solidFill>
                <a:latin typeface="Helvetica"/>
                <a:cs typeface="Helvetica"/>
              </a:rPr>
              <a:t>Physical Review Letters</a:t>
            </a:r>
            <a:r>
              <a:rPr lang="en-US" sz="1600" dirty="0">
                <a:latin typeface="Helvetica"/>
                <a:cs typeface="Helvetica"/>
              </a:rPr>
              <a:t>. </a:t>
            </a:r>
          </a:p>
          <a:p>
            <a:endParaRPr lang="en-US" dirty="0"/>
          </a:p>
        </p:txBody>
      </p:sp>
      <p:sp>
        <p:nvSpPr>
          <p:cNvPr id="8" name="TextBox 7"/>
          <p:cNvSpPr txBox="1"/>
          <p:nvPr/>
        </p:nvSpPr>
        <p:spPr>
          <a:xfrm>
            <a:off x="249383" y="4095908"/>
            <a:ext cx="8796376" cy="923330"/>
          </a:xfrm>
          <a:prstGeom prst="rect">
            <a:avLst/>
          </a:prstGeom>
          <a:noFill/>
        </p:spPr>
        <p:txBody>
          <a:bodyPr wrap="square" rtlCol="0">
            <a:spAutoFit/>
          </a:bodyPr>
          <a:lstStyle/>
          <a:p>
            <a:pPr lvl="0">
              <a:buFont typeface="Arial" panose="020B0604020202020204" pitchFamily="34" charset="0"/>
              <a:buChar char="•"/>
            </a:pPr>
            <a:r>
              <a:rPr lang="en-US" dirty="0" smtClean="0">
                <a:latin typeface="Helvetica"/>
                <a:cs typeface="Helvetica"/>
              </a:rPr>
              <a:t> </a:t>
            </a:r>
            <a:r>
              <a:rPr lang="en-US" sz="1600" b="1" dirty="0" smtClean="0">
                <a:solidFill>
                  <a:srgbClr val="FF0000"/>
                </a:solidFill>
                <a:latin typeface="Helvetica"/>
                <a:cs typeface="Helvetica"/>
              </a:rPr>
              <a:t>2002</a:t>
            </a:r>
            <a:r>
              <a:rPr lang="en-US" sz="1600" dirty="0">
                <a:latin typeface="Helvetica"/>
                <a:cs typeface="Helvetica"/>
              </a:rPr>
              <a:t>: Girvan-Newman is the most cited paper in 2002  </a:t>
            </a:r>
            <a:r>
              <a:rPr lang="en-US" sz="1600" b="1" dirty="0">
                <a:solidFill>
                  <a:srgbClr val="FF0000"/>
                </a:solidFill>
                <a:latin typeface="Helvetica"/>
                <a:cs typeface="Helvetica"/>
              </a:rPr>
              <a:t>Proceedings of the National Academy of Sciences</a:t>
            </a:r>
            <a:r>
              <a:rPr lang="en-US" sz="1600" dirty="0">
                <a:latin typeface="Helvetica"/>
                <a:cs typeface="Helvetica"/>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184666" cy="369332"/>
          </a:xfrm>
          <a:prstGeom prst="rect">
            <a:avLst/>
          </a:prstGeom>
          <a:noFill/>
        </p:spPr>
        <p:txBody>
          <a:bodyPr wrap="none" rtlCol="0">
            <a:spAutoFit/>
          </a:bodyPr>
          <a:lstStyle/>
          <a:p>
            <a:endParaRPr lang="en-US" dirty="0"/>
          </a:p>
        </p:txBody>
      </p:sp>
      <p:sp>
        <p:nvSpPr>
          <p:cNvPr id="4" name="TextBox 3"/>
          <p:cNvSpPr txBox="1"/>
          <p:nvPr/>
        </p:nvSpPr>
        <p:spPr>
          <a:xfrm>
            <a:off x="177801" y="452020"/>
            <a:ext cx="5600699" cy="2062103"/>
          </a:xfrm>
          <a:prstGeom prst="rect">
            <a:avLst/>
          </a:prstGeom>
          <a:noFill/>
        </p:spPr>
        <p:txBody>
          <a:bodyPr wrap="square" rtlCol="0">
            <a:spAutoFit/>
          </a:bodyPr>
          <a:lstStyle/>
          <a:p>
            <a:pPr lvl="0">
              <a:buFont typeface="Arial"/>
              <a:buChar char="•"/>
            </a:pPr>
            <a:endParaRPr lang="en-US" sz="1600" dirty="0" smtClean="0">
              <a:latin typeface="Helvetica"/>
              <a:cs typeface="Helvetica"/>
            </a:endParaRPr>
          </a:p>
          <a:p>
            <a:pPr lvl="0">
              <a:buFont typeface="Arial"/>
              <a:buChar char="•"/>
            </a:pPr>
            <a:endParaRPr lang="en-US" sz="1600" dirty="0" smtClean="0">
              <a:latin typeface="Helvetica"/>
              <a:cs typeface="Helvetica"/>
            </a:endParaRPr>
          </a:p>
          <a:p>
            <a:pPr lvl="0">
              <a:buFont typeface="Arial"/>
              <a:buChar char="•"/>
            </a:pPr>
            <a:r>
              <a:rPr lang="en-US" sz="1600" dirty="0" smtClean="0">
                <a:latin typeface="Helvetica"/>
                <a:cs typeface="Helvetica"/>
              </a:rPr>
              <a:t> The first review of network science by Albert and Barabasi, 2001) is the second most cited paper published in </a:t>
            </a:r>
            <a:r>
              <a:rPr lang="en-US" sz="1600" b="1" dirty="0" smtClean="0">
                <a:solidFill>
                  <a:srgbClr val="FF0000"/>
                </a:solidFill>
                <a:latin typeface="Helvetica"/>
                <a:cs typeface="Helvetica"/>
              </a:rPr>
              <a:t>Reviews of Modern Physics</a:t>
            </a:r>
            <a:r>
              <a:rPr lang="en-US" sz="1600" dirty="0" smtClean="0">
                <a:latin typeface="Helvetica"/>
                <a:cs typeface="Helvetica"/>
              </a:rPr>
              <a:t>, the highest impact factor physics journal, published since 1929. The most cited is  </a:t>
            </a:r>
            <a:r>
              <a:rPr lang="en-US" sz="1600" i="1" dirty="0" smtClean="0"/>
              <a:t>Chandrasekhar</a:t>
            </a:r>
            <a:r>
              <a:rPr lang="en-US" sz="1600" dirty="0" smtClean="0">
                <a:latin typeface="Helvetica"/>
                <a:cs typeface="Helvetica"/>
              </a:rPr>
              <a:t>’s 1944 review on solar processes, but it will be surpassed by the end of 2012 by Albert </a:t>
            </a:r>
            <a:r>
              <a:rPr lang="en-US" sz="1600" i="1" dirty="0" smtClean="0">
                <a:latin typeface="Helvetica"/>
                <a:cs typeface="Helvetica"/>
              </a:rPr>
              <a:t>et al. </a:t>
            </a:r>
          </a:p>
        </p:txBody>
      </p:sp>
      <p:sp>
        <p:nvSpPr>
          <p:cNvPr id="5" name="TextBox 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REVIEWS:</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pic>
        <p:nvPicPr>
          <p:cNvPr id="13" name="Picture 12" descr="siam.gif"/>
          <p:cNvPicPr>
            <a:picLocks noChangeAspect="1"/>
          </p:cNvPicPr>
          <p:nvPr/>
        </p:nvPicPr>
        <p:blipFill>
          <a:blip r:embed="rId2"/>
          <a:stretch>
            <a:fillRect/>
          </a:stretch>
        </p:blipFill>
        <p:spPr>
          <a:xfrm>
            <a:off x="7388051" y="1824456"/>
            <a:ext cx="1755949" cy="2607844"/>
          </a:xfrm>
          <a:prstGeom prst="rect">
            <a:avLst/>
          </a:prstGeom>
        </p:spPr>
      </p:pic>
      <p:pic>
        <p:nvPicPr>
          <p:cNvPr id="8" name="Picture 7" descr="StatMech2002_cover.png"/>
          <p:cNvPicPr>
            <a:picLocks noChangeAspect="1"/>
          </p:cNvPicPr>
          <p:nvPr/>
        </p:nvPicPr>
        <p:blipFill>
          <a:blip r:embed="rId3"/>
          <a:stretch>
            <a:fillRect/>
          </a:stretch>
        </p:blipFill>
        <p:spPr>
          <a:xfrm>
            <a:off x="5695226" y="564245"/>
            <a:ext cx="1924773" cy="2556894"/>
          </a:xfrm>
          <a:prstGeom prst="rect">
            <a:avLst/>
          </a:prstGeom>
        </p:spPr>
      </p:pic>
      <p:pic>
        <p:nvPicPr>
          <p:cNvPr id="9" name="Picture 8" descr="naturereview.png"/>
          <p:cNvPicPr>
            <a:picLocks noChangeAspect="1"/>
          </p:cNvPicPr>
          <p:nvPr/>
        </p:nvPicPr>
        <p:blipFill>
          <a:blip r:embed="rId4"/>
          <a:stretch>
            <a:fillRect/>
          </a:stretch>
        </p:blipFill>
        <p:spPr>
          <a:xfrm>
            <a:off x="5783284" y="3188100"/>
            <a:ext cx="2085009" cy="2882500"/>
          </a:xfrm>
          <a:prstGeom prst="rect">
            <a:avLst/>
          </a:prstGeom>
        </p:spPr>
      </p:pic>
      <p:sp>
        <p:nvSpPr>
          <p:cNvPr id="3" name="TextBox 2"/>
          <p:cNvSpPr txBox="1"/>
          <p:nvPr/>
        </p:nvSpPr>
        <p:spPr>
          <a:xfrm>
            <a:off x="166255" y="2456034"/>
            <a:ext cx="5528971" cy="338554"/>
          </a:xfrm>
          <a:prstGeom prst="rect">
            <a:avLst/>
          </a:prstGeom>
          <a:noFill/>
        </p:spPr>
        <p:txBody>
          <a:bodyPr wrap="square" rtlCol="0">
            <a:spAutoFit/>
          </a:bodyPr>
          <a:lstStyle/>
          <a:p>
            <a:pPr lvl="0"/>
            <a:r>
              <a:rPr lang="en-US" sz="1600" b="1" i="1" dirty="0">
                <a:latin typeface="Helvetica"/>
                <a:cs typeface="Helvetica"/>
              </a:rPr>
              <a:t>Update Sept. 2016: Now far surpassed, 17006 to 8545</a:t>
            </a:r>
            <a:r>
              <a:rPr lang="en-US" sz="1600" b="1" i="1" dirty="0" smtClean="0">
                <a:latin typeface="Helvetica"/>
                <a:cs typeface="Helvetica"/>
              </a:rPr>
              <a:t>.</a:t>
            </a:r>
            <a:endParaRPr lang="en-US" sz="1600" b="1" dirty="0">
              <a:latin typeface="Helvetica"/>
              <a:cs typeface="Helvetica"/>
            </a:endParaRPr>
          </a:p>
        </p:txBody>
      </p:sp>
      <p:sp>
        <p:nvSpPr>
          <p:cNvPr id="7" name="TextBox 6"/>
          <p:cNvSpPr txBox="1"/>
          <p:nvPr/>
        </p:nvSpPr>
        <p:spPr>
          <a:xfrm>
            <a:off x="256939" y="3128378"/>
            <a:ext cx="5438287" cy="584775"/>
          </a:xfrm>
          <a:prstGeom prst="rect">
            <a:avLst/>
          </a:prstGeom>
          <a:noFill/>
        </p:spPr>
        <p:txBody>
          <a:bodyPr wrap="square" rtlCol="0">
            <a:spAutoFit/>
          </a:bodyPr>
          <a:lstStyle/>
          <a:p>
            <a:pPr>
              <a:buFont typeface="Arial"/>
              <a:buChar char="•"/>
            </a:pPr>
            <a:r>
              <a:rPr lang="en-US" sz="1600" dirty="0" smtClean="0">
                <a:latin typeface="Helvetica"/>
                <a:cs typeface="Helvetica"/>
              </a:rPr>
              <a:t> The </a:t>
            </a:r>
            <a:r>
              <a:rPr lang="en-US" sz="1600" dirty="0">
                <a:latin typeface="Helvetica"/>
                <a:cs typeface="Helvetica"/>
              </a:rPr>
              <a:t>SIAM review of Newman on network science is the most cited paper of any </a:t>
            </a:r>
            <a:r>
              <a:rPr lang="en-US" sz="1600" b="1" dirty="0">
                <a:solidFill>
                  <a:srgbClr val="FF0000"/>
                </a:solidFill>
                <a:latin typeface="Helvetica"/>
                <a:cs typeface="Helvetica"/>
              </a:rPr>
              <a:t>SIAM journal</a:t>
            </a:r>
            <a:r>
              <a:rPr lang="en-US" sz="1600" dirty="0" smtClean="0">
                <a:latin typeface="Helvetica"/>
                <a:cs typeface="Helvetica"/>
              </a:rPr>
              <a:t>.</a:t>
            </a:r>
            <a:endParaRPr lang="en-US" dirty="0"/>
          </a:p>
        </p:txBody>
      </p:sp>
      <p:sp>
        <p:nvSpPr>
          <p:cNvPr id="10" name="TextBox 9"/>
          <p:cNvSpPr txBox="1"/>
          <p:nvPr/>
        </p:nvSpPr>
        <p:spPr>
          <a:xfrm>
            <a:off x="272053" y="4209263"/>
            <a:ext cx="5526345" cy="1354217"/>
          </a:xfrm>
          <a:prstGeom prst="rect">
            <a:avLst/>
          </a:prstGeom>
          <a:noFill/>
        </p:spPr>
        <p:txBody>
          <a:bodyPr wrap="square" rtlCol="0">
            <a:spAutoFit/>
          </a:bodyPr>
          <a:lstStyle/>
          <a:p>
            <a:pPr>
              <a:buFont typeface="Arial" panose="020B0604020202020204" pitchFamily="34" charset="0"/>
              <a:buChar char="•"/>
            </a:pPr>
            <a:r>
              <a:rPr lang="en-US" sz="1600" dirty="0" smtClean="0">
                <a:latin typeface="Helvetica"/>
                <a:cs typeface="Helvetica"/>
              </a:rPr>
              <a:t> BIOLOGY</a:t>
            </a:r>
            <a:r>
              <a:rPr lang="en-US" sz="1600" dirty="0">
                <a:latin typeface="Helvetica"/>
                <a:cs typeface="Helvetica"/>
              </a:rPr>
              <a:t>: “Network Biology”, by Barabasi and </a:t>
            </a:r>
            <a:r>
              <a:rPr lang="en-US" sz="1600" dirty="0" err="1">
                <a:latin typeface="Helvetica"/>
                <a:cs typeface="Helvetica"/>
              </a:rPr>
              <a:t>Oltvai</a:t>
            </a:r>
            <a:r>
              <a:rPr lang="en-US" sz="1600" dirty="0">
                <a:latin typeface="Helvetica"/>
                <a:cs typeface="Helvetica"/>
              </a:rPr>
              <a:t> (2004) , is the second most cited paper in the history of </a:t>
            </a:r>
            <a:r>
              <a:rPr lang="en-US" sz="1600" b="1" dirty="0">
                <a:solidFill>
                  <a:srgbClr val="FF0000"/>
                </a:solidFill>
                <a:latin typeface="Helvetica"/>
                <a:cs typeface="Helvetica"/>
              </a:rPr>
              <a:t>Nature Reviews Genetics</a:t>
            </a:r>
            <a:r>
              <a:rPr lang="en-US" sz="1600" dirty="0">
                <a:latin typeface="Helvetica"/>
                <a:cs typeface="Helvetica"/>
              </a:rPr>
              <a:t>, the top review journal in genetics.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012714e_medium.jpeg"/>
          <p:cNvPicPr>
            <a:picLocks noChangeAspect="1"/>
          </p:cNvPicPr>
          <p:nvPr/>
        </p:nvPicPr>
        <p:blipFill>
          <a:blip r:embed="rId3"/>
          <a:stretch>
            <a:fillRect/>
          </a:stretch>
        </p:blipFill>
        <p:spPr>
          <a:xfrm>
            <a:off x="3075646" y="1524000"/>
            <a:ext cx="2992708" cy="2992708"/>
          </a:xfrm>
          <a:prstGeom prst="rect">
            <a:avLst/>
          </a:prstGeom>
        </p:spPr>
      </p:pic>
      <p:pic>
        <p:nvPicPr>
          <p:cNvPr id="7" name="Picture 6" descr="DSC_0433.JPG"/>
          <p:cNvPicPr>
            <a:picLocks noChangeAspect="1"/>
          </p:cNvPicPr>
          <p:nvPr/>
        </p:nvPicPr>
        <p:blipFill>
          <a:blip r:embed="rId4"/>
          <a:stretch>
            <a:fillRect/>
          </a:stretch>
        </p:blipFill>
        <p:spPr>
          <a:xfrm>
            <a:off x="579432" y="1524000"/>
            <a:ext cx="2594361" cy="2992708"/>
          </a:xfrm>
          <a:prstGeom prst="rect">
            <a:avLst/>
          </a:prstGeom>
        </p:spPr>
      </p:pic>
      <p:sp>
        <p:nvSpPr>
          <p:cNvPr id="9" name="TextBox 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National Research Council</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smtClean="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BOOKS</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21" name="Rectangle 20"/>
          <p:cNvSpPr/>
          <p:nvPr/>
        </p:nvSpPr>
        <p:spPr>
          <a:xfrm>
            <a:off x="1219200" y="571500"/>
            <a:ext cx="3048000" cy="4662815"/>
          </a:xfrm>
          <a:prstGeom prst="rect">
            <a:avLst/>
          </a:prstGeom>
        </p:spPr>
        <p:txBody>
          <a:bodyPr wrap="square">
            <a:spAutoFit/>
          </a:bodyPr>
          <a:lstStyle/>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Handbook of Graphs and Networks: From the Genome to the Internet (Wiley-VCH, 2003).</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S. N. </a:t>
            </a:r>
            <a:r>
              <a:rPr lang="en-US" sz="1100" dirty="0" err="1" smtClean="0">
                <a:latin typeface="Helvetica"/>
                <a:cs typeface="Helvetica"/>
              </a:rPr>
              <a:t>Dorogovtsev</a:t>
            </a:r>
            <a:r>
              <a:rPr lang="en-US" sz="1100" dirty="0" smtClean="0">
                <a:latin typeface="Helvetica"/>
                <a:cs typeface="Helvetica"/>
              </a:rPr>
              <a:t> and J. F. F. Mendes, Evolution of Networks: From Biological Nets to the Internet and WWW (Oxford University Press, 2003).</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S. Goldsmith, W. D. Eggers, Governing by Network: The New Shape of the Public Sector (Brookings Institution Press, 2004).</a:t>
            </a:r>
          </a:p>
          <a:p>
            <a:endParaRPr lang="en-US" sz="1100" dirty="0" smtClean="0">
              <a:latin typeface="Helvetica"/>
              <a:cs typeface="Helvetica"/>
            </a:endParaRPr>
          </a:p>
        </p:txBody>
      </p:sp>
      <p:sp>
        <p:nvSpPr>
          <p:cNvPr id="5" name="Rectangle 4"/>
          <p:cNvSpPr/>
          <p:nvPr/>
        </p:nvSpPr>
        <p:spPr>
          <a:xfrm>
            <a:off x="5791200" y="571500"/>
            <a:ext cx="3352800" cy="4493538"/>
          </a:xfrm>
          <a:prstGeom prst="rect">
            <a:avLst/>
          </a:prstGeom>
        </p:spPr>
        <p:txBody>
          <a:bodyPr wrap="square">
            <a:spAutoFit/>
          </a:bodyPr>
          <a:lstStyle/>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P. </a:t>
            </a:r>
            <a:r>
              <a:rPr lang="en-US" sz="1100" dirty="0" err="1" smtClean="0">
                <a:latin typeface="Helvetica"/>
                <a:cs typeface="Helvetica"/>
              </a:rPr>
              <a:t>Csermely</a:t>
            </a:r>
            <a:r>
              <a:rPr lang="en-US" sz="1100" dirty="0" smtClean="0">
                <a:latin typeface="Helvetica"/>
                <a:cs typeface="Helvetica"/>
              </a:rPr>
              <a:t>, Weak Links: The Universal Key to the Stability of Networks and Complex Systems (The Frontiers Collection) (Springer, 2006), </a:t>
            </a:r>
            <a:r>
              <a:rPr lang="en-US" sz="1100" dirty="0" err="1" smtClean="0">
                <a:latin typeface="Helvetica"/>
                <a:cs typeface="Helvetica"/>
              </a:rPr>
              <a:t>rst</a:t>
            </a:r>
            <a:r>
              <a:rPr lang="en-US" sz="1100" dirty="0" smtClean="0">
                <a:latin typeface="Helvetica"/>
                <a:cs typeface="Helvetica"/>
              </a:rPr>
              <a:t> </a:t>
            </a:r>
            <a:r>
              <a:rPr lang="en-US" sz="1100" dirty="0" err="1" smtClean="0">
                <a:latin typeface="Helvetica"/>
                <a:cs typeface="Helvetica"/>
              </a:rPr>
              <a:t>edn</a:t>
            </a:r>
            <a:r>
              <a:rPr lang="en-US" sz="1100" dirty="0" smtClean="0">
                <a:latin typeface="Helvetica"/>
                <a:cs typeface="Helvetica"/>
              </a:rPr>
              <a:t>.</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M. Newman, A.-L. </a:t>
            </a:r>
            <a:r>
              <a:rPr lang="en-US" sz="1100" dirty="0" err="1" smtClean="0">
                <a:latin typeface="Helvetica"/>
                <a:cs typeface="Helvetica"/>
              </a:rPr>
              <a:t>Barabasi</a:t>
            </a:r>
            <a:r>
              <a:rPr lang="en-US" sz="1100" dirty="0" smtClean="0">
                <a:latin typeface="Helvetica"/>
                <a:cs typeface="Helvetica"/>
              </a:rPr>
              <a:t>, D. J. Watts, The Structure and Dynamics of Networks: (Princeton Studies in Complexity) (Princeton</a:t>
            </a:r>
          </a:p>
          <a:p>
            <a:r>
              <a:rPr lang="en-US" sz="1100" dirty="0" smtClean="0">
                <a:latin typeface="Helvetica"/>
                <a:cs typeface="Helvetica"/>
              </a:rPr>
              <a:t>University Press, 2006), </a:t>
            </a:r>
            <a:r>
              <a:rPr lang="en-US" sz="1100" dirty="0" err="1" smtClean="0">
                <a:latin typeface="Helvetica"/>
                <a:cs typeface="Helvetica"/>
              </a:rPr>
              <a:t>rst</a:t>
            </a:r>
            <a:r>
              <a:rPr lang="en-US" sz="1100" dirty="0" smtClean="0">
                <a:latin typeface="Helvetica"/>
                <a:cs typeface="Helvetica"/>
              </a:rPr>
              <a:t> </a:t>
            </a:r>
            <a:r>
              <a:rPr lang="en-US" sz="1100" dirty="0" err="1" smtClean="0">
                <a:latin typeface="Helvetica"/>
                <a:cs typeface="Helvetica"/>
              </a:rPr>
              <a:t>edn</a:t>
            </a:r>
            <a:r>
              <a:rPr lang="en-US" sz="1100" dirty="0" smtClean="0">
                <a:latin typeface="Helvetica"/>
                <a:cs typeface="Helvetica"/>
              </a:rPr>
              <a:t>.</a:t>
            </a: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endParaRPr lang="en-US" sz="1100" dirty="0" smtClean="0">
              <a:latin typeface="Helvetica"/>
              <a:cs typeface="Helvetica"/>
            </a:endParaRPr>
          </a:p>
          <a:p>
            <a:r>
              <a:rPr lang="en-US" sz="1100" dirty="0" smtClean="0">
                <a:latin typeface="Helvetica"/>
                <a:cs typeface="Helvetica"/>
              </a:rPr>
              <a:t>L. L. F. Chung, Complex Graphs and Networks (CBMS Regional Conference Series in Mathematics) (American Mathematical Society, 2006).</a:t>
            </a:r>
          </a:p>
          <a:p>
            <a:endParaRPr lang="en-US" sz="1100" dirty="0">
              <a:latin typeface="Helvetica"/>
              <a:cs typeface="Helvetica"/>
            </a:endParaRPr>
          </a:p>
        </p:txBody>
      </p:sp>
      <p:pic>
        <p:nvPicPr>
          <p:cNvPr id="7" name="Picture 6" descr="Handbook of Graphs and Networks- From the Genome to the Internet.jpg"/>
          <p:cNvPicPr>
            <a:picLocks noChangeAspect="1"/>
          </p:cNvPicPr>
          <p:nvPr/>
        </p:nvPicPr>
        <p:blipFill>
          <a:blip r:embed="rId3"/>
          <a:stretch>
            <a:fillRect/>
          </a:stretch>
        </p:blipFill>
        <p:spPr>
          <a:xfrm>
            <a:off x="225721" y="647700"/>
            <a:ext cx="953939" cy="1348853"/>
          </a:xfrm>
          <a:prstGeom prst="rect">
            <a:avLst/>
          </a:prstGeom>
        </p:spPr>
      </p:pic>
      <p:pic>
        <p:nvPicPr>
          <p:cNvPr id="8" name="Picture 7" descr="     Evolution of Networks- From Biological Nets to the Internet and WWW (Physics).jpg"/>
          <p:cNvPicPr>
            <a:picLocks noChangeAspect="1"/>
          </p:cNvPicPr>
          <p:nvPr/>
        </p:nvPicPr>
        <p:blipFill>
          <a:blip r:embed="rId4"/>
          <a:stretch>
            <a:fillRect/>
          </a:stretch>
        </p:blipFill>
        <p:spPr>
          <a:xfrm>
            <a:off x="225722" y="2169524"/>
            <a:ext cx="953938" cy="1432100"/>
          </a:xfrm>
          <a:prstGeom prst="rect">
            <a:avLst/>
          </a:prstGeom>
        </p:spPr>
      </p:pic>
      <p:pic>
        <p:nvPicPr>
          <p:cNvPr id="11" name="Picture 10" descr="Governing by Network- The New Shape of the Public Sector.jpg"/>
          <p:cNvPicPr>
            <a:picLocks noChangeAspect="1"/>
          </p:cNvPicPr>
          <p:nvPr/>
        </p:nvPicPr>
        <p:blipFill>
          <a:blip r:embed="rId5"/>
          <a:stretch>
            <a:fillRect/>
          </a:stretch>
        </p:blipFill>
        <p:spPr>
          <a:xfrm>
            <a:off x="225720" y="3779187"/>
            <a:ext cx="953940" cy="1440513"/>
          </a:xfrm>
          <a:prstGeom prst="rect">
            <a:avLst/>
          </a:prstGeom>
        </p:spPr>
      </p:pic>
      <p:pic>
        <p:nvPicPr>
          <p:cNvPr id="12" name="Picture 11" descr="Weak Links- The Universal Key to the Stability of Networks and Complex Systems.jpg"/>
          <p:cNvPicPr>
            <a:picLocks noChangeAspect="1"/>
          </p:cNvPicPr>
          <p:nvPr/>
        </p:nvPicPr>
        <p:blipFill>
          <a:blip r:embed="rId6"/>
          <a:stretch>
            <a:fillRect/>
          </a:stretch>
        </p:blipFill>
        <p:spPr>
          <a:xfrm>
            <a:off x="4837260" y="647700"/>
            <a:ext cx="953940" cy="1445364"/>
          </a:xfrm>
          <a:prstGeom prst="rect">
            <a:avLst/>
          </a:prstGeom>
        </p:spPr>
      </p:pic>
      <p:pic>
        <p:nvPicPr>
          <p:cNvPr id="13" name="Picture 12" descr="The Structure and Dynamics of Networks.jpg"/>
          <p:cNvPicPr>
            <a:picLocks noChangeAspect="1"/>
          </p:cNvPicPr>
          <p:nvPr/>
        </p:nvPicPr>
        <p:blipFill>
          <a:blip r:embed="rId7"/>
          <a:stretch>
            <a:fillRect/>
          </a:stretch>
        </p:blipFill>
        <p:spPr>
          <a:xfrm>
            <a:off x="4837260" y="2323753"/>
            <a:ext cx="953940" cy="1232657"/>
          </a:xfrm>
          <a:prstGeom prst="rect">
            <a:avLst/>
          </a:prstGeom>
        </p:spPr>
      </p:pic>
      <p:cxnSp>
        <p:nvCxnSpPr>
          <p:cNvPr id="15" name="Straight Connector 14"/>
          <p:cNvCxnSpPr/>
          <p:nvPr/>
        </p:nvCxnSpPr>
        <p:spPr>
          <a:xfrm rot="5400000">
            <a:off x="2486864" y="2962230"/>
            <a:ext cx="3867061" cy="1588"/>
          </a:xfrm>
          <a:prstGeom prst="line">
            <a:avLst/>
          </a:prstGeom>
          <a:ln>
            <a:solidFill>
              <a:srgbClr val="7F7F7F">
                <a:alpha val="50000"/>
              </a:srgbClr>
            </a:solidFill>
          </a:ln>
        </p:spPr>
        <p:style>
          <a:lnRef idx="2">
            <a:schemeClr val="accent1"/>
          </a:lnRef>
          <a:fillRef idx="0">
            <a:schemeClr val="accent1"/>
          </a:fillRef>
          <a:effectRef idx="1">
            <a:schemeClr val="accent1"/>
          </a:effectRef>
          <a:fontRef idx="minor">
            <a:schemeClr val="tx1"/>
          </a:fontRef>
        </p:style>
      </p:cxnSp>
      <p:pic>
        <p:nvPicPr>
          <p:cNvPr id="14" name="Picture 13" descr="Complex Graphs and Networks.jpg"/>
          <p:cNvPicPr>
            <a:picLocks noChangeAspect="1"/>
          </p:cNvPicPr>
          <p:nvPr/>
        </p:nvPicPr>
        <p:blipFill>
          <a:blip r:embed="rId8"/>
          <a:stretch>
            <a:fillRect/>
          </a:stretch>
        </p:blipFill>
        <p:spPr>
          <a:xfrm>
            <a:off x="4837262" y="3779187"/>
            <a:ext cx="953938" cy="1485371"/>
          </a:xfrm>
          <a:prstGeom prst="rect">
            <a:avLst/>
          </a:prstGeo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ea typeface="굴림"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ea typeface="굴림" pitchFamily="34" charset="-127"/>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13584</TotalTime>
  <Words>2482</Words>
  <Application>Microsoft Office PowerPoint</Application>
  <PresentationFormat>On-screen Show (16:10)</PresentationFormat>
  <Paragraphs>238</Paragraphs>
  <Slides>22</Slides>
  <Notes>16</Notes>
  <HiddenSlides>0</HiddenSlides>
  <MMClips>5</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Classes</vt:lpstr>
      <vt:lpstr>What to achieve</vt:lpstr>
      <vt:lpstr>How to achieve it</vt:lpstr>
      <vt:lpstr>Network Science  an interactive textbook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Albert-László Barabási</dc:creator>
  <cp:lastModifiedBy>szymansk</cp:lastModifiedBy>
  <cp:revision>211</cp:revision>
  <cp:lastPrinted>2011-01-10T20:23:27Z</cp:lastPrinted>
  <dcterms:created xsi:type="dcterms:W3CDTF">2013-06-03T05:58:59Z</dcterms:created>
  <dcterms:modified xsi:type="dcterms:W3CDTF">2018-09-09T05:47:40Z</dcterms:modified>
</cp:coreProperties>
</file>