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19"/>
  </p:notesMasterIdLst>
  <p:handoutMasterIdLst>
    <p:handoutMasterId r:id="rId20"/>
  </p:handoutMasterIdLst>
  <p:sldIdLst>
    <p:sldId id="273" r:id="rId2"/>
    <p:sldId id="269" r:id="rId3"/>
    <p:sldId id="303" r:id="rId4"/>
    <p:sldId id="315" r:id="rId5"/>
    <p:sldId id="300" r:id="rId6"/>
    <p:sldId id="299" r:id="rId7"/>
    <p:sldId id="301" r:id="rId8"/>
    <p:sldId id="313" r:id="rId9"/>
    <p:sldId id="311" r:id="rId10"/>
    <p:sldId id="314" r:id="rId11"/>
    <p:sldId id="302" r:id="rId12"/>
    <p:sldId id="312" r:id="rId13"/>
    <p:sldId id="306" r:id="rId14"/>
    <p:sldId id="310" r:id="rId15"/>
    <p:sldId id="271" r:id="rId16"/>
    <p:sldId id="309" r:id="rId17"/>
    <p:sldId id="308" r:id="rId18"/>
  </p:sldIdLst>
  <p:sldSz cx="9144000" cy="5143500" type="screen16x9"/>
  <p:notesSz cx="7010400" cy="9296400"/>
  <p:embeddedFontLst>
    <p:embeddedFont>
      <p:font typeface="Source Sans Pro" panose="020B0503030403020204" pitchFamily="34" charset="0"/>
      <p:regular r:id="rId21"/>
      <p:bold r:id="rId22"/>
      <p:italic r:id="rId23"/>
      <p:boldItalic r:id="rId2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91">
          <p15:clr>
            <a:srgbClr val="A4A3A4"/>
          </p15:clr>
        </p15:guide>
        <p15:guide id="2" orient="horz" pos="2990">
          <p15:clr>
            <a:srgbClr val="A4A3A4"/>
          </p15:clr>
        </p15:guide>
        <p15:guide id="3" orient="horz" pos="899">
          <p15:clr>
            <a:srgbClr val="A4A3A4"/>
          </p15:clr>
        </p15:guide>
        <p15:guide id="4" orient="horz" pos="368">
          <p15:clr>
            <a:srgbClr val="A4A3A4"/>
          </p15:clr>
        </p15:guide>
        <p15:guide id="5" orient="horz" pos="684" userDrawn="1">
          <p15:clr>
            <a:srgbClr val="A4A3A4"/>
          </p15:clr>
        </p15:guide>
        <p15:guide id="6" pos="5549">
          <p15:clr>
            <a:srgbClr val="A4A3A4"/>
          </p15:clr>
        </p15:guide>
        <p15:guide id="7" pos="2882">
          <p15:clr>
            <a:srgbClr val="A4A3A4"/>
          </p15:clr>
        </p15:guide>
        <p15:guide id="8" pos="202">
          <p15:clr>
            <a:srgbClr val="A4A3A4"/>
          </p15:clr>
        </p15:guide>
        <p15:guide id="9" pos="4219">
          <p15:clr>
            <a:srgbClr val="A4A3A4"/>
          </p15:clr>
        </p15:guide>
        <p15:guide id="10" pos="3104">
          <p15:clr>
            <a:srgbClr val="A4A3A4"/>
          </p15:clr>
        </p15:guide>
        <p15:guide id="11" pos="2682">
          <p15:clr>
            <a:srgbClr val="A4A3A4"/>
          </p15:clr>
        </p15:guide>
        <p15:guide id="12" pos="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1C"/>
    <a:srgbClr val="54585A"/>
    <a:srgbClr val="9EA2A2"/>
    <a:srgbClr val="5F6062"/>
    <a:srgbClr val="424242"/>
    <a:srgbClr val="73AFB6"/>
    <a:srgbClr val="73AF55"/>
    <a:srgbClr val="DB091C"/>
    <a:srgbClr val="00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91" autoAdjust="0"/>
    <p:restoredTop sz="74818" autoAdjust="0"/>
  </p:normalViewPr>
  <p:slideViewPr>
    <p:cSldViewPr snapToGrid="0" snapToObjects="1">
      <p:cViewPr varScale="1">
        <p:scale>
          <a:sx n="109" d="100"/>
          <a:sy n="109" d="100"/>
        </p:scale>
        <p:origin x="2052" y="102"/>
      </p:cViewPr>
      <p:guideLst>
        <p:guide orient="horz" pos="3191"/>
        <p:guide orient="horz" pos="2990"/>
        <p:guide orient="horz" pos="899"/>
        <p:guide orient="horz" pos="368"/>
        <p:guide orient="horz" pos="684"/>
        <p:guide pos="5549"/>
        <p:guide pos="2882"/>
        <p:guide pos="202"/>
        <p:guide pos="4219"/>
        <p:guide pos="3104"/>
        <p:guide pos="2682"/>
        <p:guide pos="9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758C1689-538F-8E40-B75C-43A8463C0CF3}" type="datetimeFigureOut">
              <a:rPr lang="en-US" smtClean="0"/>
              <a:t>10/16/2024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5E5CFDAB-82E0-D844-A597-1375485DF7C5}" type="slidenum">
              <a:rPr lang="en-US" smtClean="0"/>
              <a:t>‹#›</a:t>
            </a:fld>
            <a:endParaRPr lang="en-US" dirty="0"/>
          </a:p>
        </p:txBody>
      </p:sp>
    </p:spTree>
    <p:extLst>
      <p:ext uri="{BB962C8B-B14F-4D97-AF65-F5344CB8AC3E}">
        <p14:creationId xmlns:p14="http://schemas.microsoft.com/office/powerpoint/2010/main" val="13778325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8A8CF18A-D50A-5449-86F1-896D3E722AEB}" type="datetimeFigureOut">
              <a:rPr lang="en-US" smtClean="0"/>
              <a:t>10/16/2024</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EB3DA8EE-BE46-464A-B9ED-639C808FE555}" type="slidenum">
              <a:rPr lang="en-US" smtClean="0"/>
              <a:t>‹#›</a:t>
            </a:fld>
            <a:endParaRPr lang="en-US" dirty="0"/>
          </a:p>
        </p:txBody>
      </p:sp>
    </p:spTree>
    <p:extLst>
      <p:ext uri="{BB962C8B-B14F-4D97-AF65-F5344CB8AC3E}">
        <p14:creationId xmlns:p14="http://schemas.microsoft.com/office/powerpoint/2010/main" val="14582758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ortal.bhsonline.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DA8EE-BE46-464A-B9ED-639C808FE555}" type="slidenum">
              <a:rPr lang="en-US" smtClean="0"/>
              <a:t>1</a:t>
            </a:fld>
            <a:endParaRPr lang="en-US" dirty="0"/>
          </a:p>
        </p:txBody>
      </p:sp>
    </p:spTree>
    <p:extLst>
      <p:ext uri="{BB962C8B-B14F-4D97-AF65-F5344CB8AC3E}">
        <p14:creationId xmlns:p14="http://schemas.microsoft.com/office/powerpoint/2010/main" val="55048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DA8EE-BE46-464A-B9ED-639C808FE555}" type="slidenum">
              <a:rPr lang="en-US" smtClean="0"/>
              <a:t>15</a:t>
            </a:fld>
            <a:endParaRPr lang="en-US" dirty="0"/>
          </a:p>
        </p:txBody>
      </p:sp>
    </p:spTree>
    <p:extLst>
      <p:ext uri="{BB962C8B-B14F-4D97-AF65-F5344CB8AC3E}">
        <p14:creationId xmlns:p14="http://schemas.microsoft.com/office/powerpoint/2010/main" val="2521930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DA8EE-BE46-464A-B9ED-639C808FE555}" type="slidenum">
              <a:rPr lang="en-US" smtClean="0"/>
              <a:t>2</a:t>
            </a:fld>
            <a:endParaRPr lang="en-US" dirty="0"/>
          </a:p>
        </p:txBody>
      </p:sp>
    </p:spTree>
    <p:extLst>
      <p:ext uri="{BB962C8B-B14F-4D97-AF65-F5344CB8AC3E}">
        <p14:creationId xmlns:p14="http://schemas.microsoft.com/office/powerpoint/2010/main" val="3209444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Advocate for graduate student concerns and issues with campus community</a:t>
            </a:r>
          </a:p>
          <a:p>
            <a:r>
              <a:rPr lang="en-US" dirty="0"/>
              <a:t>Partner with graduate student groups and other departments to provide programming and engagement activities</a:t>
            </a:r>
          </a:p>
          <a:p>
            <a:r>
              <a:rPr lang="en-US" dirty="0"/>
              <a:t>Serve as a liaison between Student Life, Office of Graduate Education, and Graduate Programs to provide support for graduate students</a:t>
            </a:r>
          </a:p>
          <a:p>
            <a:r>
              <a:rPr lang="en-US" dirty="0"/>
              <a:t>Meet with graduate students in need of intervention and referral support</a:t>
            </a:r>
          </a:p>
        </p:txBody>
      </p:sp>
      <p:sp>
        <p:nvSpPr>
          <p:cNvPr id="4" name="Slide Number Placeholder 3"/>
          <p:cNvSpPr>
            <a:spLocks noGrp="1"/>
          </p:cNvSpPr>
          <p:nvPr>
            <p:ph type="sldNum" sz="quarter" idx="10"/>
          </p:nvPr>
        </p:nvSpPr>
        <p:spPr/>
        <p:txBody>
          <a:bodyPr/>
          <a:lstStyle/>
          <a:p>
            <a:fld id="{EB3DA8EE-BE46-464A-B9ED-639C808FE555}" type="slidenum">
              <a:rPr lang="en-US" smtClean="0"/>
              <a:t>3</a:t>
            </a:fld>
            <a:endParaRPr lang="en-US" dirty="0"/>
          </a:p>
        </p:txBody>
      </p:sp>
    </p:spTree>
    <p:extLst>
      <p:ext uri="{BB962C8B-B14F-4D97-AF65-F5344CB8AC3E}">
        <p14:creationId xmlns:p14="http://schemas.microsoft.com/office/powerpoint/2010/main" val="3521303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DA8EE-BE46-464A-B9ED-639C808FE555}" type="slidenum">
              <a:rPr lang="en-US" smtClean="0"/>
              <a:t>5</a:t>
            </a:fld>
            <a:endParaRPr lang="en-US" dirty="0"/>
          </a:p>
        </p:txBody>
      </p:sp>
    </p:spTree>
    <p:extLst>
      <p:ext uri="{BB962C8B-B14F-4D97-AF65-F5344CB8AC3E}">
        <p14:creationId xmlns:p14="http://schemas.microsoft.com/office/powerpoint/2010/main" val="1555912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DA8EE-BE46-464A-B9ED-639C808FE555}" type="slidenum">
              <a:rPr lang="en-US" smtClean="0"/>
              <a:t>6</a:t>
            </a:fld>
            <a:endParaRPr lang="en-US" dirty="0"/>
          </a:p>
        </p:txBody>
      </p:sp>
    </p:spTree>
    <p:extLst>
      <p:ext uri="{BB962C8B-B14F-4D97-AF65-F5344CB8AC3E}">
        <p14:creationId xmlns:p14="http://schemas.microsoft.com/office/powerpoint/2010/main" val="1943224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85750" indent="-285750">
              <a:spcBef>
                <a:spcPts val="0"/>
              </a:spcBef>
              <a:spcAft>
                <a:spcPts val="1200"/>
              </a:spcAft>
              <a:buClr>
                <a:srgbClr val="C00000"/>
              </a:buClr>
              <a:buSzPct val="100000"/>
              <a:buFont typeface="Wingdings" panose="05000000000000000000" pitchFamily="2" charset="2"/>
              <a:buChar char="§"/>
            </a:pPr>
            <a:r>
              <a:rPr lang="en-US" sz="1600" dirty="0">
                <a:solidFill>
                  <a:schemeClr val="tx1"/>
                </a:solidFill>
              </a:rPr>
              <a:t>Take initiative – what do you want out of graduate school? Why are you here?</a:t>
            </a:r>
          </a:p>
          <a:p>
            <a:pPr marL="285750" indent="-285750">
              <a:spcBef>
                <a:spcPts val="0"/>
              </a:spcBef>
              <a:spcAft>
                <a:spcPts val="1200"/>
              </a:spcAft>
              <a:buClr>
                <a:srgbClr val="C00000"/>
              </a:buClr>
              <a:buSzPct val="100000"/>
              <a:buFont typeface="Wingdings" panose="05000000000000000000" pitchFamily="2" charset="2"/>
              <a:buChar char="§"/>
            </a:pPr>
            <a:r>
              <a:rPr lang="en-US" sz="1600" dirty="0">
                <a:solidFill>
                  <a:schemeClr val="tx1"/>
                </a:solidFill>
              </a:rPr>
              <a:t>Know your program requirements and timelines </a:t>
            </a:r>
          </a:p>
          <a:p>
            <a:pPr marL="285750" indent="-285750">
              <a:spcBef>
                <a:spcPts val="0"/>
              </a:spcBef>
              <a:spcAft>
                <a:spcPts val="1200"/>
              </a:spcAft>
              <a:buClr>
                <a:srgbClr val="C00000"/>
              </a:buClr>
              <a:buSzPct val="100000"/>
              <a:buFont typeface="Wingdings" panose="05000000000000000000" pitchFamily="2" charset="2"/>
              <a:buChar char="§"/>
            </a:pPr>
            <a:r>
              <a:rPr lang="en-US" sz="1600" dirty="0">
                <a:solidFill>
                  <a:schemeClr val="tx1"/>
                </a:solidFill>
              </a:rPr>
              <a:t>Track your progress</a:t>
            </a:r>
          </a:p>
          <a:p>
            <a:pPr marL="285750" indent="-285750">
              <a:spcBef>
                <a:spcPts val="0"/>
              </a:spcBef>
              <a:spcAft>
                <a:spcPts val="1200"/>
              </a:spcAft>
              <a:buClr>
                <a:srgbClr val="C00000"/>
              </a:buClr>
              <a:buSzPct val="100000"/>
              <a:buFont typeface="Wingdings" panose="05000000000000000000" pitchFamily="2" charset="2"/>
              <a:buChar char="§"/>
            </a:pPr>
            <a:r>
              <a:rPr lang="en-US" sz="1600" dirty="0">
                <a:solidFill>
                  <a:schemeClr val="tx1"/>
                </a:solidFill>
              </a:rPr>
              <a:t>Professional development opportunities </a:t>
            </a:r>
          </a:p>
          <a:p>
            <a:pPr marL="511175" lvl="1" indent="-285750">
              <a:spcBef>
                <a:spcPts val="0"/>
              </a:spcBef>
              <a:spcAft>
                <a:spcPts val="1200"/>
              </a:spcAft>
              <a:buClr>
                <a:srgbClr val="C00000"/>
              </a:buClr>
              <a:buSzPct val="100000"/>
            </a:pPr>
            <a:r>
              <a:rPr lang="en-US" sz="1600" dirty="0">
                <a:solidFill>
                  <a:schemeClr val="tx1"/>
                </a:solidFill>
              </a:rPr>
              <a:t>Professional Leadership Series</a:t>
            </a:r>
          </a:p>
          <a:p>
            <a:pPr marL="511175" lvl="1" indent="-285750">
              <a:spcBef>
                <a:spcPts val="0"/>
              </a:spcBef>
              <a:spcAft>
                <a:spcPts val="1200"/>
              </a:spcAft>
              <a:buClr>
                <a:srgbClr val="C00000"/>
              </a:buClr>
              <a:buSzPct val="100000"/>
            </a:pPr>
            <a:r>
              <a:rPr lang="en-US" sz="1600" dirty="0">
                <a:solidFill>
                  <a:schemeClr val="tx1"/>
                </a:solidFill>
              </a:rPr>
              <a:t>Graduate Research Symposium – May </a:t>
            </a:r>
          </a:p>
          <a:p>
            <a:pPr marL="285750" indent="-285750">
              <a:spcBef>
                <a:spcPts val="0"/>
              </a:spcBef>
              <a:spcAft>
                <a:spcPts val="1200"/>
              </a:spcAft>
              <a:buClr>
                <a:srgbClr val="C00000"/>
              </a:buClr>
              <a:buSzPct val="100000"/>
              <a:buFont typeface="Wingdings" panose="05000000000000000000" pitchFamily="2" charset="2"/>
              <a:buChar char="§"/>
            </a:pPr>
            <a:r>
              <a:rPr lang="en-US" sz="1600" dirty="0">
                <a:solidFill>
                  <a:schemeClr val="tx1"/>
                </a:solidFill>
              </a:rPr>
              <a:t>Expand your network </a:t>
            </a:r>
          </a:p>
          <a:p>
            <a:pPr marL="285750" indent="-285750">
              <a:spcBef>
                <a:spcPts val="0"/>
              </a:spcBef>
              <a:spcAft>
                <a:spcPts val="1200"/>
              </a:spcAft>
              <a:buClr>
                <a:srgbClr val="C00000"/>
              </a:buClr>
              <a:buSzPct val="100000"/>
              <a:buFont typeface="Wingdings" panose="05000000000000000000" pitchFamily="2" charset="2"/>
              <a:buChar char="§"/>
            </a:pPr>
            <a:r>
              <a:rPr lang="en-US" sz="1600" dirty="0">
                <a:solidFill>
                  <a:schemeClr val="tx1"/>
                </a:solidFill>
              </a:rPr>
              <a:t>Career Center Resources Create Handshake profile</a:t>
            </a:r>
            <a:endParaRPr lang="en-US" sz="1200" dirty="0"/>
          </a:p>
          <a:p>
            <a:endParaRPr lang="en-US" dirty="0"/>
          </a:p>
        </p:txBody>
      </p:sp>
      <p:sp>
        <p:nvSpPr>
          <p:cNvPr id="4" name="Slide Number Placeholder 3"/>
          <p:cNvSpPr>
            <a:spLocks noGrp="1"/>
          </p:cNvSpPr>
          <p:nvPr>
            <p:ph type="sldNum" sz="quarter" idx="10"/>
          </p:nvPr>
        </p:nvSpPr>
        <p:spPr/>
        <p:txBody>
          <a:bodyPr/>
          <a:lstStyle/>
          <a:p>
            <a:fld id="{EB3DA8EE-BE46-464A-B9ED-639C808FE555}" type="slidenum">
              <a:rPr lang="en-US" smtClean="0"/>
              <a:t>7</a:t>
            </a:fld>
            <a:endParaRPr lang="en-US" dirty="0"/>
          </a:p>
        </p:txBody>
      </p:sp>
    </p:spTree>
    <p:extLst>
      <p:ext uri="{BB962C8B-B14F-4D97-AF65-F5344CB8AC3E}">
        <p14:creationId xmlns:p14="http://schemas.microsoft.com/office/powerpoint/2010/main" val="2261106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Check in with yourself and others </a:t>
            </a:r>
          </a:p>
        </p:txBody>
      </p:sp>
      <p:sp>
        <p:nvSpPr>
          <p:cNvPr id="4" name="Slide Number Placeholder 3"/>
          <p:cNvSpPr>
            <a:spLocks noGrp="1"/>
          </p:cNvSpPr>
          <p:nvPr>
            <p:ph type="sldNum" sz="quarter" idx="10"/>
          </p:nvPr>
        </p:nvSpPr>
        <p:spPr/>
        <p:txBody>
          <a:bodyPr/>
          <a:lstStyle/>
          <a:p>
            <a:fld id="{EB3DA8EE-BE46-464A-B9ED-639C808FE555}" type="slidenum">
              <a:rPr lang="en-US" smtClean="0"/>
              <a:t>11</a:t>
            </a:fld>
            <a:endParaRPr lang="en-US" dirty="0"/>
          </a:p>
        </p:txBody>
      </p:sp>
    </p:spTree>
    <p:extLst>
      <p:ext uri="{BB962C8B-B14F-4D97-AF65-F5344CB8AC3E}">
        <p14:creationId xmlns:p14="http://schemas.microsoft.com/office/powerpoint/2010/main" val="4252735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Source Sans Pro" panose="020B0503030403020204" pitchFamily="34" charset="0"/>
              </a:rPr>
              <a:t>To supplement our services, Rensselaer has partnered with BHS to offer additional urgent, and crisis care services to students, 24/7. As an extension of the RPI Counseling Center, continuity of care is confidential and seamless between RPI counselors and BHS. </a:t>
            </a:r>
          </a:p>
          <a:p>
            <a:pPr algn="l"/>
            <a:r>
              <a:rPr lang="en-US" b="0" i="0" dirty="0">
                <a:solidFill>
                  <a:srgbClr val="212529"/>
                </a:solidFill>
                <a:effectLst/>
                <a:latin typeface="Source Sans Pro" panose="020B0503030403020204" pitchFamily="34" charset="0"/>
              </a:rPr>
              <a:t>Call (518) 276-8888 to speak with a licensed clinical professional from the BHS program 24 hours a day, 365 days a year. Students can also access BHS resources and live chat features online at: </a:t>
            </a:r>
            <a:r>
              <a:rPr lang="en-US" b="0" i="0" u="none" strike="noStrike" dirty="0">
                <a:solidFill>
                  <a:srgbClr val="207A9E"/>
                </a:solidFill>
                <a:effectLst/>
                <a:latin typeface="Source Sans Pro" panose="020B0503030403020204" pitchFamily="34" charset="0"/>
                <a:hlinkClick r:id="rId3"/>
              </a:rPr>
              <a:t>https://portal.bhsonline.com</a:t>
            </a:r>
            <a:r>
              <a:rPr lang="en-US" b="0" i="0" dirty="0">
                <a:solidFill>
                  <a:srgbClr val="212529"/>
                </a:solidFill>
                <a:effectLst/>
                <a:latin typeface="Source Sans Pro" panose="020B0503030403020204" pitchFamily="34" charset="0"/>
              </a:rPr>
              <a:t> (Username: Rensselaer)</a:t>
            </a:r>
          </a:p>
          <a:p>
            <a:endParaRPr lang="en-US" dirty="0"/>
          </a:p>
        </p:txBody>
      </p:sp>
      <p:sp>
        <p:nvSpPr>
          <p:cNvPr id="4" name="Slide Number Placeholder 3"/>
          <p:cNvSpPr>
            <a:spLocks noGrp="1"/>
          </p:cNvSpPr>
          <p:nvPr>
            <p:ph type="sldNum" sz="quarter" idx="5"/>
          </p:nvPr>
        </p:nvSpPr>
        <p:spPr/>
        <p:txBody>
          <a:bodyPr/>
          <a:lstStyle/>
          <a:p>
            <a:fld id="{EB3DA8EE-BE46-464A-B9ED-639C808FE555}" type="slidenum">
              <a:rPr lang="en-US" smtClean="0"/>
              <a:t>12</a:t>
            </a:fld>
            <a:endParaRPr lang="en-US" dirty="0"/>
          </a:p>
        </p:txBody>
      </p:sp>
    </p:spTree>
    <p:extLst>
      <p:ext uri="{BB962C8B-B14F-4D97-AF65-F5344CB8AC3E}">
        <p14:creationId xmlns:p14="http://schemas.microsoft.com/office/powerpoint/2010/main" val="3079245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3DA8EE-BE46-464A-B9ED-639C808FE555}" type="slidenum">
              <a:rPr lang="en-US" smtClean="0"/>
              <a:t>13</a:t>
            </a:fld>
            <a:endParaRPr lang="en-US" dirty="0"/>
          </a:p>
        </p:txBody>
      </p:sp>
    </p:spTree>
    <p:extLst>
      <p:ext uri="{BB962C8B-B14F-4D97-AF65-F5344CB8AC3E}">
        <p14:creationId xmlns:p14="http://schemas.microsoft.com/office/powerpoint/2010/main" val="152314581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bwMode="black">
          <a:xfrm>
            <a:off x="-1" y="0"/>
            <a:ext cx="9144001" cy="5143500"/>
          </a:xfrm>
          <a:prstGeom prst="rect">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2">
            <a:duotone>
              <a:prstClr val="black"/>
              <a:schemeClr val="tx1">
                <a:lumMod val="65000"/>
                <a:lumOff val="35000"/>
                <a:tint val="45000"/>
                <a:satMod val="400000"/>
              </a:schemeClr>
            </a:duotone>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l="3331" t="18761" r="3331" b="4881"/>
          <a:stretch/>
        </p:blipFill>
        <p:spPr>
          <a:xfrm>
            <a:off x="-1" y="0"/>
            <a:ext cx="9144000" cy="5143500"/>
          </a:xfrm>
          <a:prstGeom prst="rect">
            <a:avLst/>
          </a:prstGeom>
          <a:effectLst/>
        </p:spPr>
      </p:pic>
      <p:sp>
        <p:nvSpPr>
          <p:cNvPr id="2" name="Title 1"/>
          <p:cNvSpPr>
            <a:spLocks noGrp="1"/>
          </p:cNvSpPr>
          <p:nvPr>
            <p:ph type="ctrTitle" hasCustomPrompt="1"/>
          </p:nvPr>
        </p:nvSpPr>
        <p:spPr bwMode="white">
          <a:xfrm>
            <a:off x="0" y="954412"/>
            <a:ext cx="9144000" cy="543049"/>
          </a:xfrm>
          <a:prstGeom prst="rect">
            <a:avLst/>
          </a:prstGeom>
        </p:spPr>
        <p:txBody>
          <a:bodyPr/>
          <a:lstStyle>
            <a:lvl1pPr>
              <a:defRPr sz="5000" b="1" baseline="0">
                <a:solidFill>
                  <a:srgbClr val="FFFFFF"/>
                </a:solidFill>
                <a:effectLst/>
                <a:latin typeface="Arial"/>
                <a:cs typeface="Arial"/>
              </a:defRPr>
            </a:lvl1pPr>
          </a:lstStyle>
          <a:p>
            <a:r>
              <a:rPr lang="en-US" dirty="0"/>
              <a:t>Presentation Title Slide </a:t>
            </a:r>
            <a:br>
              <a:rPr lang="en-US" dirty="0"/>
            </a:br>
            <a:r>
              <a:rPr lang="en-US" dirty="0"/>
              <a:t>Two Line Max</a:t>
            </a:r>
          </a:p>
        </p:txBody>
      </p:sp>
      <p:sp>
        <p:nvSpPr>
          <p:cNvPr id="7" name="Subtitle 2"/>
          <p:cNvSpPr>
            <a:spLocks noGrp="1"/>
          </p:cNvSpPr>
          <p:nvPr>
            <p:ph type="subTitle" idx="1"/>
          </p:nvPr>
        </p:nvSpPr>
        <p:spPr bwMode="white">
          <a:xfrm>
            <a:off x="0" y="2500263"/>
            <a:ext cx="9144000" cy="822325"/>
          </a:xfrm>
          <a:prstGeom prst="rect">
            <a:avLst/>
          </a:prstGeom>
        </p:spPr>
        <p:txBody>
          <a:bodyPr/>
          <a:lstStyle>
            <a:lvl1pPr marL="0" indent="0" algn="ctr">
              <a:buFontTx/>
              <a:buNone/>
              <a:defRPr>
                <a:solidFill>
                  <a:schemeClr val="bg1"/>
                </a:solidFill>
              </a:defRPr>
            </a:lvl1pPr>
          </a:lstStyle>
          <a:p>
            <a:r>
              <a:rPr lang="en-US" sz="1800" dirty="0"/>
              <a:t>DEPARTMENT OR SUBTITLE</a:t>
            </a:r>
          </a:p>
          <a:p>
            <a:r>
              <a:rPr lang="en-US" sz="1800" dirty="0"/>
              <a:t>XX/XX/XX</a:t>
            </a:r>
          </a:p>
        </p:txBody>
      </p:sp>
      <p:pic>
        <p:nvPicPr>
          <p:cNvPr id="12" name="Picture 2" descr="C:\Users\gardel2\Desktop\Brand Approval Reference\Rensselaer Logo Layered Files\RF0010-01 Rensselaer Large Logo\RGB\PNGs\RF0010-01 Rensselaer Large Logo-with Tagline RGB-White.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54578" y="3913034"/>
            <a:ext cx="3434841" cy="833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029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Rectangle 7"/>
          <p:cNvSpPr/>
          <p:nvPr userDrawn="1"/>
        </p:nvSpPr>
        <p:spPr>
          <a:xfrm>
            <a:off x="0" y="1"/>
            <a:ext cx="9144000" cy="4779168"/>
          </a:xfrm>
          <a:prstGeom prst="rect">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a:spLocks noGrp="1"/>
          </p:cNvSpPr>
          <p:nvPr>
            <p:ph type="ctrTitle" hasCustomPrompt="1"/>
          </p:nvPr>
        </p:nvSpPr>
        <p:spPr>
          <a:xfrm>
            <a:off x="214256" y="840664"/>
            <a:ext cx="8315851" cy="543049"/>
          </a:xfrm>
          <a:prstGeom prst="rect">
            <a:avLst/>
          </a:prstGeom>
          <a:ln>
            <a:noFill/>
          </a:ln>
        </p:spPr>
        <p:txBody>
          <a:bodyPr/>
          <a:lstStyle>
            <a:lvl1pPr algn="l">
              <a:defRPr sz="5000" b="1" spc="0" baseline="0">
                <a:solidFill>
                  <a:srgbClr val="FFFFFF"/>
                </a:solidFill>
                <a:effectLst/>
                <a:latin typeface="Arial"/>
                <a:cs typeface="Arial"/>
              </a:defRPr>
            </a:lvl1pPr>
          </a:lstStyle>
          <a:p>
            <a:r>
              <a:rPr lang="en-US" dirty="0"/>
              <a:t>Divider Slide 1</a:t>
            </a:r>
            <a:br>
              <a:rPr lang="en-US" dirty="0"/>
            </a:br>
            <a:r>
              <a:rPr lang="en-US" dirty="0"/>
              <a:t>Two Lines Max</a:t>
            </a:r>
          </a:p>
        </p:txBody>
      </p:sp>
      <p:sp>
        <p:nvSpPr>
          <p:cNvPr id="10" name="Rectangle 9"/>
          <p:cNvSpPr/>
          <p:nvPr userDrawn="1"/>
        </p:nvSpPr>
        <p:spPr bwMode="black">
          <a:xfrm>
            <a:off x="-1" y="4613098"/>
            <a:ext cx="9144001" cy="546524"/>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Date Placeholder 3"/>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10/16/2024</a:t>
            </a:fld>
            <a:endParaRPr lang="en-US" dirty="0">
              <a:solidFill>
                <a:srgbClr val="FFFFFF"/>
              </a:solidFill>
            </a:endParaRPr>
          </a:p>
        </p:txBody>
      </p:sp>
      <p:sp>
        <p:nvSpPr>
          <p:cNvPr id="16" name="Slide Number Placeholder 5"/>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17" name="Picture 3" descr="C:\Users\gardel2\Desktop\Brand Approval Reference\Rensselaer Logo Layered Files\RF0010-01 Rensselaer Large Logo\RGB\PNGs\RF0010-01 Rensselaer Large Logo RGB-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401" y="4720618"/>
            <a:ext cx="1600591" cy="29887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4"/>
          <p:cNvSpPr txBox="1">
            <a:spLocks/>
          </p:cNvSpPr>
          <p:nvPr userDrawn="1"/>
        </p:nvSpPr>
        <p:spPr bwMode="white">
          <a:xfrm>
            <a:off x="3124200" y="4885921"/>
            <a:ext cx="2895600" cy="540844"/>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Tree>
    <p:extLst>
      <p:ext uri="{BB962C8B-B14F-4D97-AF65-F5344CB8AC3E}">
        <p14:creationId xmlns:p14="http://schemas.microsoft.com/office/powerpoint/2010/main" val="1399388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14256" y="840664"/>
            <a:ext cx="8315851" cy="543049"/>
          </a:xfrm>
          <a:prstGeom prst="rect">
            <a:avLst/>
          </a:prstGeom>
          <a:ln>
            <a:noFill/>
          </a:ln>
        </p:spPr>
        <p:txBody>
          <a:bodyPr/>
          <a:lstStyle>
            <a:lvl1pPr algn="l">
              <a:defRPr sz="5000" b="1" spc="0" baseline="0">
                <a:solidFill>
                  <a:srgbClr val="FFFFFF"/>
                </a:solidFill>
                <a:effectLst/>
                <a:latin typeface="Arial"/>
                <a:cs typeface="Arial"/>
              </a:defRPr>
            </a:lvl1pPr>
          </a:lstStyle>
          <a:p>
            <a:r>
              <a:rPr lang="en-US" dirty="0"/>
              <a:t>Divider Slide 1</a:t>
            </a:r>
            <a:br>
              <a:rPr lang="en-US" dirty="0"/>
            </a:br>
            <a:r>
              <a:rPr lang="en-US" dirty="0"/>
              <a:t>Two Lines Max</a:t>
            </a:r>
          </a:p>
        </p:txBody>
      </p:sp>
      <p:sp>
        <p:nvSpPr>
          <p:cNvPr id="8" name="Rectangle 7"/>
          <p:cNvSpPr/>
          <p:nvPr userDrawn="1"/>
        </p:nvSpPr>
        <p:spPr bwMode="black">
          <a:xfrm>
            <a:off x="-1" y="4613098"/>
            <a:ext cx="9144001" cy="546524"/>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Date Placeholder 3"/>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10/16/2024</a:t>
            </a:fld>
            <a:endParaRPr lang="en-US" dirty="0">
              <a:solidFill>
                <a:srgbClr val="FFFFFF"/>
              </a:solidFill>
            </a:endParaRPr>
          </a:p>
        </p:txBody>
      </p:sp>
      <p:sp>
        <p:nvSpPr>
          <p:cNvPr id="16" name="Slide Number Placeholder 5"/>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17" name="Picture 3" descr="C:\Users\gardel2\Desktop\Brand Approval Reference\Rensselaer Logo Layered Files\RF0010-01 Rensselaer Large Logo\RGB\PNGs\RF0010-01 Rensselaer Large Logo RGB-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401" y="4720618"/>
            <a:ext cx="1600591" cy="298871"/>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4"/>
          <p:cNvSpPr txBox="1">
            <a:spLocks/>
          </p:cNvSpPr>
          <p:nvPr userDrawn="1"/>
        </p:nvSpPr>
        <p:spPr bwMode="white">
          <a:xfrm>
            <a:off x="3124200" y="4885921"/>
            <a:ext cx="2895600" cy="540844"/>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Tree>
    <p:extLst>
      <p:ext uri="{BB962C8B-B14F-4D97-AF65-F5344CB8AC3E}">
        <p14:creationId xmlns:p14="http://schemas.microsoft.com/office/powerpoint/2010/main" val="118005860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Rectangle 7"/>
          <p:cNvSpPr/>
          <p:nvPr userDrawn="1"/>
        </p:nvSpPr>
        <p:spPr bwMode="black">
          <a:xfrm>
            <a:off x="1" y="0"/>
            <a:ext cx="9144001" cy="5143500"/>
          </a:xfrm>
          <a:prstGeom prst="rect">
            <a:avLst/>
          </a:prstGeom>
          <a:solidFill>
            <a:srgbClr val="5458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rotWithShape="1">
          <a:blip r:embed="rId2">
            <a:duotone>
              <a:prstClr val="black"/>
              <a:schemeClr val="tx1">
                <a:lumMod val="65000"/>
                <a:lumOff val="35000"/>
                <a:tint val="45000"/>
                <a:satMod val="400000"/>
              </a:schemeClr>
            </a:duotone>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val="0"/>
              </a:ext>
            </a:extLst>
          </a:blip>
          <a:srcRect l="3331" t="18761" r="3331" b="4881"/>
          <a:stretch/>
        </p:blipFill>
        <p:spPr>
          <a:xfrm>
            <a:off x="-1" y="0"/>
            <a:ext cx="9144000" cy="5143500"/>
          </a:xfrm>
          <a:prstGeom prst="rect">
            <a:avLst/>
          </a:prstGeom>
          <a:effectLst/>
        </p:spPr>
      </p:pic>
      <p:pic>
        <p:nvPicPr>
          <p:cNvPr id="1026" name="Picture 2" descr="C:\Users\gardel2\Desktop\Brand Approval Reference\Rensselaer Logo Layered Files\RF0010-01 Rensselaer Large Logo\RGB\PNGs\RF0010-01 Rensselaer Large Logo-with Tagline RGB-White.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12970" y="1950706"/>
            <a:ext cx="5118055" cy="124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46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Rectangle 7"/>
          <p:cNvSpPr/>
          <p:nvPr userDrawn="1"/>
        </p:nvSpPr>
        <p:spPr bwMode="black">
          <a:xfrm>
            <a:off x="1" y="0"/>
            <a:ext cx="9144001" cy="5143500"/>
          </a:xfrm>
          <a:prstGeom prst="rect">
            <a:avLst/>
          </a:prstGeom>
          <a:solidFill>
            <a:srgbClr val="D600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6" name="Picture 2" descr="C:\Users\gardel2\Desktop\Brand Approval Reference\Rensselaer Logo Layered Files\RF0010-01 Rensselaer Large Logo\RGB\PNGs\RF0010-01 Rensselaer Large Logo-with Tagline RGB-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12970" y="1950706"/>
            <a:ext cx="5118055" cy="124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94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p:cNvSpPr/>
          <p:nvPr userDrawn="1"/>
        </p:nvSpPr>
        <p:spPr bwMode="black">
          <a:xfrm>
            <a:off x="0" y="2371988"/>
            <a:ext cx="9144000" cy="2782206"/>
          </a:xfrm>
          <a:prstGeom prst="rect">
            <a:avLst/>
          </a:prstGeom>
          <a:solidFill>
            <a:srgbClr val="D600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a:spLocks noGrp="1"/>
          </p:cNvSpPr>
          <p:nvPr>
            <p:ph type="ctrTitle" hasCustomPrompt="1"/>
          </p:nvPr>
        </p:nvSpPr>
        <p:spPr bwMode="white">
          <a:xfrm>
            <a:off x="216322" y="2662273"/>
            <a:ext cx="8315851" cy="543049"/>
          </a:xfrm>
          <a:prstGeom prst="rect">
            <a:avLst/>
          </a:prstGeom>
          <a:ln>
            <a:noFill/>
          </a:ln>
        </p:spPr>
        <p:txBody>
          <a:bodyPr/>
          <a:lstStyle>
            <a:lvl1pPr algn="l">
              <a:defRPr sz="4800" b="1" spc="0" baseline="0">
                <a:solidFill>
                  <a:srgbClr val="FFFFFF"/>
                </a:solidFill>
                <a:effectLst/>
                <a:latin typeface="Arial"/>
                <a:cs typeface="Arial"/>
              </a:defRPr>
            </a:lvl1pPr>
          </a:lstStyle>
          <a:p>
            <a:r>
              <a:rPr lang="en-US" dirty="0"/>
              <a:t>Presentation Title Slide </a:t>
            </a:r>
            <a:br>
              <a:rPr lang="en-US" dirty="0"/>
            </a:br>
            <a:r>
              <a:rPr lang="en-US" dirty="0"/>
              <a:t>Two Line Max</a:t>
            </a:r>
          </a:p>
        </p:txBody>
      </p:sp>
      <p:sp>
        <p:nvSpPr>
          <p:cNvPr id="10" name="Subtitle 2"/>
          <p:cNvSpPr>
            <a:spLocks noGrp="1"/>
          </p:cNvSpPr>
          <p:nvPr>
            <p:ph type="subTitle" idx="1" hasCustomPrompt="1"/>
          </p:nvPr>
        </p:nvSpPr>
        <p:spPr bwMode="white">
          <a:xfrm>
            <a:off x="241489" y="4384549"/>
            <a:ext cx="8315851" cy="457076"/>
          </a:xfrm>
          <a:prstGeom prst="rect">
            <a:avLst/>
          </a:prstGeom>
          <a:ln>
            <a:noFill/>
          </a:ln>
        </p:spPr>
        <p:txBody>
          <a:bodyPr/>
          <a:lstStyle>
            <a:lvl1pPr marL="0" indent="0" algn="l">
              <a:buNone/>
              <a:defRPr sz="1400" kern="500" spc="240" baseline="0">
                <a:solidFill>
                  <a:srgbClr val="FFFFFF"/>
                </a:solidFill>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DEPARTMENT OR SUBTITLE     |    XX/XX/XX</a:t>
            </a:r>
          </a:p>
        </p:txBody>
      </p:sp>
      <p:cxnSp>
        <p:nvCxnSpPr>
          <p:cNvPr id="13" name="Straight Connector 12"/>
          <p:cNvCxnSpPr/>
          <p:nvPr userDrawn="1"/>
        </p:nvCxnSpPr>
        <p:spPr>
          <a:xfrm>
            <a:off x="3175" y="2333419"/>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pic>
        <p:nvPicPr>
          <p:cNvPr id="2050" name="Picture 2" descr="C:\Users\gardel2\Desktop\Brand Approval Reference\Rensselaer Logo Layered Files\RF0010-01 Rensselaer Large Logo\CMYK\PNGs\RF0010-01 Rensselaer Large Logo-with Tagline CMYK-TwoColo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black">
          <a:xfrm>
            <a:off x="320675" y="584200"/>
            <a:ext cx="3665627" cy="88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907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descr="photo-1442406964439-e46ab8eff7c4.jpg"/>
          <p:cNvPicPr>
            <a:picLocks noChangeAspect="1"/>
          </p:cNvPicPr>
          <p:nvPr userDrawn="1"/>
        </p:nvPicPr>
        <p:blipFill rotWithShape="1">
          <a:blip r:embed="rId2">
            <a:extLst>
              <a:ext uri="{28A0092B-C50C-407E-A947-70E740481C1C}">
                <a14:useLocalDpi xmlns:a14="http://schemas.microsoft.com/office/drawing/2010/main" val="0"/>
              </a:ext>
            </a:extLst>
          </a:blip>
          <a:srcRect l="11141" t="14075" r="5310"/>
          <a:stretch/>
        </p:blipFill>
        <p:spPr>
          <a:xfrm>
            <a:off x="-1" y="0"/>
            <a:ext cx="9144001" cy="5143500"/>
          </a:xfrm>
          <a:prstGeom prst="rect">
            <a:avLst/>
          </a:prstGeom>
          <a:noFill/>
          <a:ln>
            <a:noFill/>
          </a:ln>
        </p:spPr>
      </p:pic>
      <p:sp>
        <p:nvSpPr>
          <p:cNvPr id="2" name="Title 1"/>
          <p:cNvSpPr>
            <a:spLocks noGrp="1"/>
          </p:cNvSpPr>
          <p:nvPr>
            <p:ph type="ctrTitle" hasCustomPrompt="1"/>
          </p:nvPr>
        </p:nvSpPr>
        <p:spPr>
          <a:xfrm>
            <a:off x="216322" y="2207832"/>
            <a:ext cx="8315851" cy="543049"/>
          </a:xfrm>
          <a:prstGeom prst="rect">
            <a:avLst/>
          </a:prstGeom>
          <a:ln>
            <a:noFill/>
          </a:ln>
        </p:spPr>
        <p:txBody>
          <a:bodyPr/>
          <a:lstStyle>
            <a:lvl1pPr algn="l">
              <a:defRPr sz="4800" b="1" spc="0" baseline="0">
                <a:solidFill>
                  <a:srgbClr val="FFFFFF"/>
                </a:solidFill>
                <a:effectLst/>
                <a:latin typeface="Arial"/>
                <a:cs typeface="Arial"/>
              </a:defRPr>
            </a:lvl1pPr>
          </a:lstStyle>
          <a:p>
            <a:r>
              <a:rPr lang="en-US" dirty="0"/>
              <a:t>Presentation Title Slide </a:t>
            </a:r>
            <a:br>
              <a:rPr lang="en-US" dirty="0"/>
            </a:br>
            <a:r>
              <a:rPr lang="en-US" dirty="0"/>
              <a:t>Two Line Max</a:t>
            </a:r>
          </a:p>
        </p:txBody>
      </p:sp>
      <p:sp>
        <p:nvSpPr>
          <p:cNvPr id="3" name="Subtitle 2"/>
          <p:cNvSpPr>
            <a:spLocks noGrp="1"/>
          </p:cNvSpPr>
          <p:nvPr>
            <p:ph type="subTitle" idx="1" hasCustomPrompt="1"/>
          </p:nvPr>
        </p:nvSpPr>
        <p:spPr>
          <a:xfrm>
            <a:off x="241489" y="3849351"/>
            <a:ext cx="8315851" cy="457076"/>
          </a:xfrm>
          <a:prstGeom prst="rect">
            <a:avLst/>
          </a:prstGeom>
          <a:ln>
            <a:noFill/>
          </a:ln>
        </p:spPr>
        <p:txBody>
          <a:bodyPr/>
          <a:lstStyle>
            <a:lvl1pPr marL="0" indent="0" algn="l">
              <a:buNone/>
              <a:defRPr sz="1400" kern="500" spc="240" baseline="0">
                <a:solidFill>
                  <a:srgbClr val="FFFFFF"/>
                </a:solidFill>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DEPARTMENT OR SUBTITLE     |    11/30/17</a:t>
            </a:r>
          </a:p>
        </p:txBody>
      </p:sp>
      <p:pic>
        <p:nvPicPr>
          <p:cNvPr id="3075" name="Picture 3" descr="C:\Users\gardel2\Desktop\Brand Approval Reference\Rensselaer Logo Layered Files\RF0010-01 Rensselaer Large Logo\RGB\PNGs\RF0010-01 Rensselaer Large Logo RGB-Whit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675" y="4398000"/>
            <a:ext cx="2032107" cy="37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776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Bullets">
    <p:spTree>
      <p:nvGrpSpPr>
        <p:cNvPr id="1" name=""/>
        <p:cNvGrpSpPr/>
        <p:nvPr/>
      </p:nvGrpSpPr>
      <p:grpSpPr>
        <a:xfrm>
          <a:off x="0" y="0"/>
          <a:ext cx="0" cy="0"/>
          <a:chOff x="0" y="0"/>
          <a:chExt cx="0" cy="0"/>
        </a:xfrm>
      </p:grpSpPr>
      <p:sp>
        <p:nvSpPr>
          <p:cNvPr id="15" name="Rectangle 14"/>
          <p:cNvSpPr/>
          <p:nvPr userDrawn="1"/>
        </p:nvSpPr>
        <p:spPr bwMode="black">
          <a:xfrm>
            <a:off x="-1" y="4613098"/>
            <a:ext cx="9144001" cy="546524"/>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Date Placeholder 3"/>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10/16/2024</a:t>
            </a:fld>
            <a:endParaRPr lang="en-US" dirty="0">
              <a:solidFill>
                <a:srgbClr val="FFFFFF"/>
              </a:solidFill>
            </a:endParaRPr>
          </a:p>
        </p:txBody>
      </p:sp>
      <p:sp>
        <p:nvSpPr>
          <p:cNvPr id="17" name="Footer Placeholder 4"/>
          <p:cNvSpPr txBox="1">
            <a:spLocks/>
          </p:cNvSpPr>
          <p:nvPr userDrawn="1"/>
        </p:nvSpPr>
        <p:spPr bwMode="white">
          <a:xfrm>
            <a:off x="3124200" y="4885921"/>
            <a:ext cx="2895600" cy="540844"/>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
        <p:nvSpPr>
          <p:cNvPr id="18" name="Slide Number Placeholder 5"/>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sp>
        <p:nvSpPr>
          <p:cNvPr id="8" name="Text Placeholder 8"/>
          <p:cNvSpPr>
            <a:spLocks noGrp="1"/>
          </p:cNvSpPr>
          <p:nvPr>
            <p:ph type="body" sz="quarter" idx="14" hasCustomPrompt="1"/>
          </p:nvPr>
        </p:nvSpPr>
        <p:spPr>
          <a:xfrm>
            <a:off x="224416" y="202610"/>
            <a:ext cx="8324645" cy="394288"/>
          </a:xfrm>
          <a:prstGeom prst="rect">
            <a:avLst/>
          </a:prstGeom>
        </p:spPr>
        <p:txBody>
          <a:bodyPr vert="horz"/>
          <a:lstStyle>
            <a:lvl1pPr marL="0" indent="0">
              <a:spcAft>
                <a:spcPts val="1800"/>
              </a:spcAft>
              <a:buFontTx/>
              <a:buNone/>
              <a:defRPr sz="1800" b="0" spc="100" baseline="0">
                <a:solidFill>
                  <a:srgbClr val="9EA2A2"/>
                </a:solidFill>
              </a:defRPr>
            </a:lvl1pPr>
            <a:lvl2pPr marL="169863" indent="-169863">
              <a:spcBef>
                <a:spcPts val="2000"/>
              </a:spcBef>
              <a:buClr>
                <a:srgbClr val="DB091C"/>
              </a:buClr>
              <a:buFont typeface="Wingdings" panose="05000000000000000000" pitchFamily="2" charset="2"/>
              <a:buChar char="§"/>
              <a:defRPr sz="1800" baseline="0">
                <a:solidFill>
                  <a:schemeClr val="tx1"/>
                </a:solidFill>
              </a:defRPr>
            </a:lvl2pPr>
            <a:lvl3pPr marL="398463" indent="-171450">
              <a:spcBef>
                <a:spcPts val="600"/>
              </a:spcBef>
              <a:buClr>
                <a:srgbClr val="DB091C"/>
              </a:buClr>
              <a:buFont typeface="Arial" panose="020B0604020202020204" pitchFamily="34" charset="0"/>
              <a:buChar char="−"/>
              <a:defRPr sz="1400" baseline="0">
                <a:solidFill>
                  <a:schemeClr val="tx1"/>
                </a:solidFill>
              </a:defRPr>
            </a:lvl3pPr>
            <a:lvl4pPr>
              <a:defRPr>
                <a:solidFill>
                  <a:srgbClr val="424242"/>
                </a:solidFill>
              </a:defRPr>
            </a:lvl4pPr>
            <a:lvl5pPr>
              <a:defRPr>
                <a:solidFill>
                  <a:srgbClr val="424242"/>
                </a:solidFill>
              </a:defRPr>
            </a:lvl5pPr>
          </a:lstStyle>
          <a:p>
            <a:pPr lvl="0"/>
            <a:r>
              <a:rPr lang="en-US" dirty="0"/>
              <a:t>LEVEL 1 – ARIAL 18 PT – LIGHT GRAY (158/162/162)</a:t>
            </a:r>
          </a:p>
        </p:txBody>
      </p:sp>
      <p:cxnSp>
        <p:nvCxnSpPr>
          <p:cNvPr id="10" name="Straight Connector 9"/>
          <p:cNvCxnSpPr/>
          <p:nvPr userDrawn="1"/>
        </p:nvCxnSpPr>
        <p:spPr>
          <a:xfrm>
            <a:off x="0" y="596897"/>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pic>
        <p:nvPicPr>
          <p:cNvPr id="11" name="Picture 3" descr="C:\Users\gardel2\Desktop\Brand Approval Reference\Rensselaer Logo Layered Files\RF0010-01 Rensselaer Large Logo\RGB\PNGs\RF0010-01 Rensselaer Large Logo RGB-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401" y="4720618"/>
            <a:ext cx="1600591" cy="2988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6"/>
          <p:cNvSpPr>
            <a:spLocks noGrp="1"/>
          </p:cNvSpPr>
          <p:nvPr>
            <p:ph type="body" sz="quarter" idx="17" hasCustomPrompt="1"/>
          </p:nvPr>
        </p:nvSpPr>
        <p:spPr>
          <a:xfrm>
            <a:off x="224416" y="788979"/>
            <a:ext cx="6257925" cy="1828800"/>
          </a:xfrm>
          <a:prstGeom prst="rect">
            <a:avLst/>
          </a:prstGeom>
        </p:spPr>
        <p:txBody>
          <a:bodyPr/>
          <a:lstStyle>
            <a:lvl2pPr marL="225425" marR="0"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lvl2pPr>
            <a:lvl3pPr marL="461963" marR="0"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lvl3pPr>
          </a:lstStyle>
          <a:p>
            <a:pPr marL="225425" marR="0" lvl="1"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Level 2 – Arial 18 </a:t>
            </a:r>
            <a:r>
              <a:rPr kumimoji="0" lang="en-US" sz="1800" b="0" i="0" u="none" strike="noStrike" kern="1200" cap="none" spc="0" normalizeH="0" baseline="0" noProof="0" dirty="0" err="1">
                <a:ln>
                  <a:noFill/>
                </a:ln>
                <a:solidFill>
                  <a:prstClr val="black"/>
                </a:solidFill>
                <a:effectLst/>
                <a:uLnTx/>
                <a:uFillTx/>
                <a:latin typeface="+mn-lt"/>
                <a:ea typeface="+mn-ea"/>
                <a:cs typeface="+mn-cs"/>
              </a:rPr>
              <a:t>pt</a:t>
            </a:r>
            <a:r>
              <a:rPr kumimoji="0" lang="en-US" sz="1800" b="0" i="0" u="none" strike="noStrike" kern="1200" cap="none" spc="0" normalizeH="0" baseline="0" noProof="0" dirty="0">
                <a:ln>
                  <a:noFill/>
                </a:ln>
                <a:solidFill>
                  <a:prstClr val="black"/>
                </a:solidFill>
                <a:effectLst/>
                <a:uLnTx/>
                <a:uFillTx/>
                <a:latin typeface="+mn-lt"/>
                <a:ea typeface="+mn-ea"/>
                <a:cs typeface="+mn-cs"/>
              </a:rPr>
              <a:t> – Black</a:t>
            </a:r>
          </a:p>
          <a:p>
            <a:pPr marL="461963" marR="0" lvl="2"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Level 3 – Arial 14 </a:t>
            </a:r>
            <a:r>
              <a:rPr kumimoji="0" lang="en-US" sz="1400" b="0" i="0" u="none" strike="noStrike" kern="1200" cap="none" spc="0" normalizeH="0" baseline="0" noProof="0" dirty="0" err="1">
                <a:ln>
                  <a:noFill/>
                </a:ln>
                <a:solidFill>
                  <a:prstClr val="black"/>
                </a:solidFill>
                <a:effectLst/>
                <a:uLnTx/>
                <a:uFillTx/>
                <a:latin typeface="+mn-lt"/>
                <a:ea typeface="+mn-ea"/>
                <a:cs typeface="+mn-cs"/>
              </a:rPr>
              <a:t>pt</a:t>
            </a:r>
            <a:r>
              <a:rPr kumimoji="0" lang="en-US" sz="1400" b="0" i="0" u="none" strike="noStrike" kern="1200" cap="none" spc="0" normalizeH="0" baseline="0" noProof="0" dirty="0">
                <a:ln>
                  <a:noFill/>
                </a:ln>
                <a:solidFill>
                  <a:prstClr val="black"/>
                </a:solidFill>
                <a:effectLst/>
                <a:uLnTx/>
                <a:uFillTx/>
                <a:latin typeface="+mn-lt"/>
                <a:ea typeface="+mn-ea"/>
                <a:cs typeface="+mn-cs"/>
              </a:rPr>
              <a:t> – Black</a:t>
            </a:r>
          </a:p>
        </p:txBody>
      </p:sp>
    </p:spTree>
    <p:extLst>
      <p:ext uri="{BB962C8B-B14F-4D97-AF65-F5344CB8AC3E}">
        <p14:creationId xmlns:p14="http://schemas.microsoft.com/office/powerpoint/2010/main" val="42761222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49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4572000" y="596898"/>
            <a:ext cx="4572000" cy="4138219"/>
          </a:xfrm>
          <a:prstGeom prst="rect">
            <a:avLst/>
          </a:prstGeom>
        </p:spPr>
        <p:txBody>
          <a:bodyPr/>
          <a:lstStyle/>
          <a:p>
            <a:endParaRPr lang="en-US" dirty="0"/>
          </a:p>
        </p:txBody>
      </p:sp>
      <p:sp>
        <p:nvSpPr>
          <p:cNvPr id="10" name="Text Placeholder 8"/>
          <p:cNvSpPr>
            <a:spLocks noGrp="1"/>
          </p:cNvSpPr>
          <p:nvPr>
            <p:ph type="body" sz="quarter" idx="16" hasCustomPrompt="1"/>
          </p:nvPr>
        </p:nvSpPr>
        <p:spPr>
          <a:xfrm>
            <a:off x="224416" y="202609"/>
            <a:ext cx="8324645" cy="394289"/>
          </a:xfrm>
          <a:prstGeom prst="rect">
            <a:avLst/>
          </a:prstGeom>
        </p:spPr>
        <p:txBody>
          <a:bodyPr vert="horz"/>
          <a:lstStyle>
            <a:lvl1pPr marL="0" indent="0">
              <a:spcAft>
                <a:spcPts val="1800"/>
              </a:spcAft>
              <a:buFontTx/>
              <a:buNone/>
              <a:defRPr sz="1800" b="0" spc="100" baseline="0">
                <a:solidFill>
                  <a:srgbClr val="9EA2A2"/>
                </a:solidFill>
              </a:defRPr>
            </a:lvl1pPr>
            <a:lvl2pPr marL="169863" indent="-169863">
              <a:spcBef>
                <a:spcPts val="2000"/>
              </a:spcBef>
              <a:buClr>
                <a:srgbClr val="DB091C"/>
              </a:buClr>
              <a:buFont typeface="Wingdings" panose="05000000000000000000" pitchFamily="2" charset="2"/>
              <a:buChar char="§"/>
              <a:defRPr sz="1800" baseline="0">
                <a:solidFill>
                  <a:srgbClr val="5F6062"/>
                </a:solidFill>
              </a:defRPr>
            </a:lvl2pPr>
            <a:lvl3pPr marL="398463" indent="-171450">
              <a:spcBef>
                <a:spcPts val="600"/>
              </a:spcBef>
              <a:buClr>
                <a:srgbClr val="DB091C"/>
              </a:buClr>
              <a:buFont typeface="Arial" panose="020B0604020202020204" pitchFamily="34" charset="0"/>
              <a:buChar char="−"/>
              <a:defRPr sz="1400" baseline="0">
                <a:solidFill>
                  <a:srgbClr val="5F6062"/>
                </a:solidFill>
              </a:defRPr>
            </a:lvl3pPr>
            <a:lvl4pPr>
              <a:defRPr>
                <a:solidFill>
                  <a:srgbClr val="424242"/>
                </a:solidFill>
              </a:defRPr>
            </a:lvl4pPr>
            <a:lvl5pPr>
              <a:defRPr>
                <a:solidFill>
                  <a:srgbClr val="424242"/>
                </a:solidFill>
              </a:defRPr>
            </a:lvl5pPr>
          </a:lstStyle>
          <a:p>
            <a:pPr lvl="0"/>
            <a:r>
              <a:rPr lang="en-US" dirty="0"/>
              <a:t>LEVEL 1 – ARIAL 18 PT – LIGHT GRAY (158/162/162)</a:t>
            </a:r>
          </a:p>
        </p:txBody>
      </p:sp>
      <p:cxnSp>
        <p:nvCxnSpPr>
          <p:cNvPr id="15" name="Straight Connector 14"/>
          <p:cNvCxnSpPr/>
          <p:nvPr userDrawn="1"/>
        </p:nvCxnSpPr>
        <p:spPr>
          <a:xfrm>
            <a:off x="0" y="596897"/>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bwMode="black">
          <a:xfrm>
            <a:off x="-1" y="4596791"/>
            <a:ext cx="9144001" cy="546524"/>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Date Placeholder 3"/>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10/16/2024</a:t>
            </a:fld>
            <a:endParaRPr lang="en-US" dirty="0">
              <a:solidFill>
                <a:srgbClr val="FFFFFF"/>
              </a:solidFill>
            </a:endParaRPr>
          </a:p>
        </p:txBody>
      </p:sp>
      <p:sp>
        <p:nvSpPr>
          <p:cNvPr id="19" name="Slide Number Placeholder 5"/>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20" name="Picture 3" descr="C:\Users\gardel2\Desktop\Brand Approval Reference\Rensselaer Logo Layered Files\RF0010-01 Rensselaer Large Logo\RGB\PNGs\RF0010-01 Rensselaer Large Logo RGB-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401" y="4720618"/>
            <a:ext cx="1600591" cy="29887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4"/>
          <p:cNvSpPr txBox="1">
            <a:spLocks/>
          </p:cNvSpPr>
          <p:nvPr userDrawn="1"/>
        </p:nvSpPr>
        <p:spPr bwMode="white">
          <a:xfrm>
            <a:off x="3124200" y="4885921"/>
            <a:ext cx="2895600" cy="540844"/>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
        <p:nvSpPr>
          <p:cNvPr id="13" name="Text Placeholder 6"/>
          <p:cNvSpPr>
            <a:spLocks noGrp="1"/>
          </p:cNvSpPr>
          <p:nvPr>
            <p:ph type="body" sz="quarter" idx="18" hasCustomPrompt="1"/>
          </p:nvPr>
        </p:nvSpPr>
        <p:spPr>
          <a:xfrm>
            <a:off x="224416" y="781050"/>
            <a:ext cx="6257925" cy="2085205"/>
          </a:xfrm>
          <a:prstGeom prst="rect">
            <a:avLst/>
          </a:prstGeom>
        </p:spPr>
        <p:txBody>
          <a:bodyPr/>
          <a:lstStyle>
            <a:lvl2pPr marL="225425" marR="0"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lvl2pPr>
            <a:lvl3pPr marL="461963" marR="0"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lvl3pPr>
          </a:lstStyle>
          <a:p>
            <a:pPr marL="225425" marR="0" lvl="1"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Level 2 – Arial 18 </a:t>
            </a:r>
            <a:r>
              <a:rPr kumimoji="0" lang="en-US" sz="1800" b="0" i="0" u="none" strike="noStrike" kern="1200" cap="none" spc="0" normalizeH="0" baseline="0" noProof="0" dirty="0" err="1">
                <a:ln>
                  <a:noFill/>
                </a:ln>
                <a:solidFill>
                  <a:prstClr val="black"/>
                </a:solidFill>
                <a:effectLst/>
                <a:uLnTx/>
                <a:uFillTx/>
                <a:latin typeface="+mn-lt"/>
                <a:ea typeface="+mn-ea"/>
                <a:cs typeface="+mn-cs"/>
              </a:rPr>
              <a:t>pt</a:t>
            </a:r>
            <a:r>
              <a:rPr kumimoji="0" lang="en-US" sz="1800" b="0" i="0" u="none" strike="noStrike" kern="1200" cap="none" spc="0" normalizeH="0" baseline="0" noProof="0" dirty="0">
                <a:ln>
                  <a:noFill/>
                </a:ln>
                <a:solidFill>
                  <a:prstClr val="black"/>
                </a:solidFill>
                <a:effectLst/>
                <a:uLnTx/>
                <a:uFillTx/>
                <a:latin typeface="+mn-lt"/>
                <a:ea typeface="+mn-ea"/>
                <a:cs typeface="+mn-cs"/>
              </a:rPr>
              <a:t> – Black</a:t>
            </a:r>
          </a:p>
          <a:p>
            <a:pPr marL="461963" marR="0" lvl="2"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Level 3 – Arial 14 </a:t>
            </a:r>
            <a:r>
              <a:rPr kumimoji="0" lang="en-US" sz="1400" b="0" i="0" u="none" strike="noStrike" kern="1200" cap="none" spc="0" normalizeH="0" baseline="0" noProof="0" dirty="0" err="1">
                <a:ln>
                  <a:noFill/>
                </a:ln>
                <a:solidFill>
                  <a:prstClr val="black"/>
                </a:solidFill>
                <a:effectLst/>
                <a:uLnTx/>
                <a:uFillTx/>
                <a:latin typeface="+mn-lt"/>
                <a:ea typeface="+mn-ea"/>
                <a:cs typeface="+mn-cs"/>
              </a:rPr>
              <a:t>pt</a:t>
            </a:r>
            <a:r>
              <a:rPr kumimoji="0" lang="en-US" sz="1400" b="0" i="0" u="none" strike="noStrike" kern="1200" cap="none" spc="0" normalizeH="0" baseline="0" noProof="0" dirty="0">
                <a:ln>
                  <a:noFill/>
                </a:ln>
                <a:solidFill>
                  <a:prstClr val="black"/>
                </a:solidFill>
                <a:effectLst/>
                <a:uLnTx/>
                <a:uFillTx/>
                <a:latin typeface="+mn-lt"/>
                <a:ea typeface="+mn-ea"/>
                <a:cs typeface="+mn-cs"/>
              </a:rPr>
              <a:t> – Black</a:t>
            </a:r>
          </a:p>
        </p:txBody>
      </p:sp>
    </p:spTree>
    <p:extLst>
      <p:ext uri="{BB962C8B-B14F-4D97-AF65-F5344CB8AC3E}">
        <p14:creationId xmlns:p14="http://schemas.microsoft.com/office/powerpoint/2010/main" val="312109301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49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hoto">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1" y="596898"/>
            <a:ext cx="4572000" cy="4138219"/>
          </a:xfrm>
          <a:prstGeom prst="rect">
            <a:avLst/>
          </a:prstGeom>
        </p:spPr>
        <p:txBody>
          <a:bodyPr/>
          <a:lstStyle/>
          <a:p>
            <a:endParaRPr lang="en-US" dirty="0"/>
          </a:p>
        </p:txBody>
      </p:sp>
      <p:sp>
        <p:nvSpPr>
          <p:cNvPr id="10" name="Text Placeholder 8"/>
          <p:cNvSpPr>
            <a:spLocks noGrp="1"/>
          </p:cNvSpPr>
          <p:nvPr>
            <p:ph type="body" sz="quarter" idx="16" hasCustomPrompt="1"/>
          </p:nvPr>
        </p:nvSpPr>
        <p:spPr>
          <a:xfrm>
            <a:off x="224416" y="202609"/>
            <a:ext cx="8324645" cy="394289"/>
          </a:xfrm>
          <a:prstGeom prst="rect">
            <a:avLst/>
          </a:prstGeom>
        </p:spPr>
        <p:txBody>
          <a:bodyPr vert="horz"/>
          <a:lstStyle>
            <a:lvl1pPr marL="0" indent="0">
              <a:spcAft>
                <a:spcPts val="1800"/>
              </a:spcAft>
              <a:buFontTx/>
              <a:buNone/>
              <a:defRPr sz="1800" b="0" spc="100" baseline="0">
                <a:solidFill>
                  <a:srgbClr val="9EA2A2"/>
                </a:solidFill>
              </a:defRPr>
            </a:lvl1pPr>
            <a:lvl2pPr marL="169863" indent="-169863">
              <a:spcBef>
                <a:spcPts val="2000"/>
              </a:spcBef>
              <a:buClr>
                <a:srgbClr val="DB091C"/>
              </a:buClr>
              <a:buFont typeface="Wingdings" panose="05000000000000000000" pitchFamily="2" charset="2"/>
              <a:buChar char="§"/>
              <a:defRPr sz="1800" baseline="0">
                <a:solidFill>
                  <a:srgbClr val="5F6062"/>
                </a:solidFill>
              </a:defRPr>
            </a:lvl2pPr>
            <a:lvl3pPr marL="398463" indent="-171450">
              <a:spcBef>
                <a:spcPts val="600"/>
              </a:spcBef>
              <a:buClr>
                <a:srgbClr val="DB091C"/>
              </a:buClr>
              <a:buFont typeface="Arial" panose="020B0604020202020204" pitchFamily="34" charset="0"/>
              <a:buChar char="−"/>
              <a:defRPr sz="1400" baseline="0">
                <a:solidFill>
                  <a:srgbClr val="5F6062"/>
                </a:solidFill>
              </a:defRPr>
            </a:lvl3pPr>
            <a:lvl4pPr>
              <a:defRPr>
                <a:solidFill>
                  <a:srgbClr val="424242"/>
                </a:solidFill>
              </a:defRPr>
            </a:lvl4pPr>
            <a:lvl5pPr>
              <a:defRPr>
                <a:solidFill>
                  <a:srgbClr val="424242"/>
                </a:solidFill>
              </a:defRPr>
            </a:lvl5pPr>
          </a:lstStyle>
          <a:p>
            <a:pPr lvl="0"/>
            <a:r>
              <a:rPr lang="en-US" dirty="0"/>
              <a:t>LEVEL 1 – ARIAL 18 PT – LIGHT GRAY (158/162/162)</a:t>
            </a:r>
          </a:p>
        </p:txBody>
      </p:sp>
      <p:cxnSp>
        <p:nvCxnSpPr>
          <p:cNvPr id="17" name="Straight Connector 16"/>
          <p:cNvCxnSpPr/>
          <p:nvPr userDrawn="1"/>
        </p:nvCxnSpPr>
        <p:spPr>
          <a:xfrm>
            <a:off x="0" y="596897"/>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bwMode="black">
          <a:xfrm>
            <a:off x="-2" y="4612660"/>
            <a:ext cx="9144001" cy="546524"/>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Date Placeholder 3"/>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10/16/2024</a:t>
            </a:fld>
            <a:endParaRPr lang="en-US" dirty="0">
              <a:solidFill>
                <a:srgbClr val="FFFFFF"/>
              </a:solidFill>
            </a:endParaRPr>
          </a:p>
        </p:txBody>
      </p:sp>
      <p:sp>
        <p:nvSpPr>
          <p:cNvPr id="20" name="Slide Number Placeholder 5"/>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21" name="Picture 3" descr="C:\Users\gardel2\Desktop\Brand Approval Reference\Rensselaer Logo Layered Files\RF0010-01 Rensselaer Large Logo\RGB\PNGs\RF0010-01 Rensselaer Large Logo RGB-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401" y="4720618"/>
            <a:ext cx="1600591" cy="29887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4"/>
          <p:cNvSpPr txBox="1">
            <a:spLocks/>
          </p:cNvSpPr>
          <p:nvPr userDrawn="1"/>
        </p:nvSpPr>
        <p:spPr bwMode="white">
          <a:xfrm>
            <a:off x="3124200" y="4885921"/>
            <a:ext cx="2895600" cy="540844"/>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
        <p:nvSpPr>
          <p:cNvPr id="13" name="Text Placeholder 6"/>
          <p:cNvSpPr>
            <a:spLocks noGrp="1"/>
          </p:cNvSpPr>
          <p:nvPr>
            <p:ph type="body" sz="quarter" idx="18" hasCustomPrompt="1"/>
          </p:nvPr>
        </p:nvSpPr>
        <p:spPr>
          <a:xfrm>
            <a:off x="4815282" y="774693"/>
            <a:ext cx="4074718" cy="2091562"/>
          </a:xfrm>
          <a:prstGeom prst="rect">
            <a:avLst/>
          </a:prstGeom>
        </p:spPr>
        <p:txBody>
          <a:bodyPr/>
          <a:lstStyle>
            <a:lvl2pPr marL="225425" marR="0"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lvl2pPr>
            <a:lvl3pPr marL="461963" marR="0"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lvl3pPr>
          </a:lstStyle>
          <a:p>
            <a:pPr marL="225425" marR="0" lvl="1"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Level 2 – Arial 18 </a:t>
            </a:r>
            <a:r>
              <a:rPr kumimoji="0" lang="en-US" sz="1800" b="0" i="0" u="none" strike="noStrike" kern="1200" cap="none" spc="0" normalizeH="0" baseline="0" noProof="0" dirty="0" err="1">
                <a:ln>
                  <a:noFill/>
                </a:ln>
                <a:solidFill>
                  <a:prstClr val="black"/>
                </a:solidFill>
                <a:effectLst/>
                <a:uLnTx/>
                <a:uFillTx/>
                <a:latin typeface="+mn-lt"/>
                <a:ea typeface="+mn-ea"/>
                <a:cs typeface="+mn-cs"/>
              </a:rPr>
              <a:t>pt</a:t>
            </a:r>
            <a:r>
              <a:rPr kumimoji="0" lang="en-US" sz="1800" b="0" i="0" u="none" strike="noStrike" kern="1200" cap="none" spc="0" normalizeH="0" baseline="0" noProof="0" dirty="0">
                <a:ln>
                  <a:noFill/>
                </a:ln>
                <a:solidFill>
                  <a:prstClr val="black"/>
                </a:solidFill>
                <a:effectLst/>
                <a:uLnTx/>
                <a:uFillTx/>
                <a:latin typeface="+mn-lt"/>
                <a:ea typeface="+mn-ea"/>
                <a:cs typeface="+mn-cs"/>
              </a:rPr>
              <a:t> – Black</a:t>
            </a:r>
          </a:p>
          <a:p>
            <a:pPr marL="461963" marR="0" lvl="2"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Level 3 – Arial 14 </a:t>
            </a:r>
            <a:r>
              <a:rPr kumimoji="0" lang="en-US" sz="1400" b="0" i="0" u="none" strike="noStrike" kern="1200" cap="none" spc="0" normalizeH="0" baseline="0" noProof="0" dirty="0" err="1">
                <a:ln>
                  <a:noFill/>
                </a:ln>
                <a:solidFill>
                  <a:prstClr val="black"/>
                </a:solidFill>
                <a:effectLst/>
                <a:uLnTx/>
                <a:uFillTx/>
                <a:latin typeface="+mn-lt"/>
                <a:ea typeface="+mn-ea"/>
                <a:cs typeface="+mn-cs"/>
              </a:rPr>
              <a:t>pt</a:t>
            </a:r>
            <a:r>
              <a:rPr kumimoji="0" lang="en-US" sz="1400" b="0" i="0" u="none" strike="noStrike" kern="1200" cap="none" spc="0" normalizeH="0" baseline="0" noProof="0" dirty="0">
                <a:ln>
                  <a:noFill/>
                </a:ln>
                <a:solidFill>
                  <a:prstClr val="black"/>
                </a:solidFill>
                <a:effectLst/>
                <a:uLnTx/>
                <a:uFillTx/>
                <a:latin typeface="+mn-lt"/>
                <a:ea typeface="+mn-ea"/>
                <a:cs typeface="+mn-cs"/>
              </a:rPr>
              <a:t> – Black</a:t>
            </a:r>
          </a:p>
        </p:txBody>
      </p:sp>
    </p:spTree>
    <p:extLst>
      <p:ext uri="{BB962C8B-B14F-4D97-AF65-F5344CB8AC3E}">
        <p14:creationId xmlns:p14="http://schemas.microsoft.com/office/powerpoint/2010/main" val="387832929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4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hoto">
    <p:spTree>
      <p:nvGrpSpPr>
        <p:cNvPr id="1" name=""/>
        <p:cNvGrpSpPr/>
        <p:nvPr/>
      </p:nvGrpSpPr>
      <p:grpSpPr>
        <a:xfrm>
          <a:off x="0" y="0"/>
          <a:ext cx="0" cy="0"/>
          <a:chOff x="0" y="0"/>
          <a:chExt cx="0" cy="0"/>
        </a:xfrm>
      </p:grpSpPr>
      <p:sp>
        <p:nvSpPr>
          <p:cNvPr id="2" name="Rectangle 1"/>
          <p:cNvSpPr/>
          <p:nvPr userDrawn="1"/>
        </p:nvSpPr>
        <p:spPr>
          <a:xfrm>
            <a:off x="-1" y="0"/>
            <a:ext cx="9144001" cy="4792905"/>
          </a:xfrm>
          <a:prstGeom prst="rect">
            <a:avLst/>
          </a:prstGeom>
          <a:solidFill>
            <a:srgbClr val="5458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 Placeholder 8"/>
          <p:cNvSpPr>
            <a:spLocks noGrp="1"/>
          </p:cNvSpPr>
          <p:nvPr>
            <p:ph type="body" sz="quarter" idx="14" hasCustomPrompt="1"/>
          </p:nvPr>
        </p:nvSpPr>
        <p:spPr>
          <a:xfrm>
            <a:off x="224416" y="202610"/>
            <a:ext cx="8324645" cy="394288"/>
          </a:xfrm>
          <a:prstGeom prst="rect">
            <a:avLst/>
          </a:prstGeom>
        </p:spPr>
        <p:txBody>
          <a:bodyPr vert="horz"/>
          <a:lstStyle>
            <a:lvl1pPr marL="0" indent="0">
              <a:spcAft>
                <a:spcPts val="1800"/>
              </a:spcAft>
              <a:buFontTx/>
              <a:buNone/>
              <a:defRPr sz="1800" b="0" spc="100" baseline="0">
                <a:solidFill>
                  <a:srgbClr val="9EA2A2"/>
                </a:solidFill>
              </a:defRPr>
            </a:lvl1pPr>
            <a:lvl2pPr marL="169863" indent="-169863">
              <a:spcBef>
                <a:spcPts val="2000"/>
              </a:spcBef>
              <a:buClr>
                <a:schemeClr val="bg1"/>
              </a:buClr>
              <a:buFont typeface="Wingdings" panose="05000000000000000000" pitchFamily="2" charset="2"/>
              <a:buChar char="§"/>
              <a:defRPr sz="1800" baseline="0">
                <a:solidFill>
                  <a:schemeClr val="bg1"/>
                </a:solidFill>
              </a:defRPr>
            </a:lvl2pPr>
            <a:lvl3pPr marL="398463" indent="-171450">
              <a:spcBef>
                <a:spcPts val="600"/>
              </a:spcBef>
              <a:buClr>
                <a:schemeClr val="bg1"/>
              </a:buClr>
              <a:buFont typeface="Arial" panose="020B0604020202020204" pitchFamily="34" charset="0"/>
              <a:buChar char="−"/>
              <a:defRPr sz="1400" baseline="0">
                <a:solidFill>
                  <a:schemeClr val="bg1"/>
                </a:solidFill>
              </a:defRPr>
            </a:lvl3pPr>
            <a:lvl4pPr>
              <a:defRPr>
                <a:solidFill>
                  <a:srgbClr val="424242"/>
                </a:solidFill>
              </a:defRPr>
            </a:lvl4pPr>
            <a:lvl5pPr>
              <a:defRPr>
                <a:solidFill>
                  <a:srgbClr val="424242"/>
                </a:solidFill>
              </a:defRPr>
            </a:lvl5pPr>
          </a:lstStyle>
          <a:p>
            <a:pPr lvl="0"/>
            <a:r>
              <a:rPr lang="en-US" dirty="0"/>
              <a:t>LEVEL 1 – ARIAL 18 PT – LIGHT GRAY (158/162/162)</a:t>
            </a:r>
          </a:p>
        </p:txBody>
      </p:sp>
      <p:cxnSp>
        <p:nvCxnSpPr>
          <p:cNvPr id="20" name="Straight Connector 19"/>
          <p:cNvCxnSpPr/>
          <p:nvPr userDrawn="1"/>
        </p:nvCxnSpPr>
        <p:spPr>
          <a:xfrm>
            <a:off x="0" y="596897"/>
            <a:ext cx="9144000"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bwMode="black">
          <a:xfrm>
            <a:off x="-1" y="4613098"/>
            <a:ext cx="9144001" cy="546524"/>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Date Placeholder 3"/>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10/16/2024</a:t>
            </a:fld>
            <a:endParaRPr lang="en-US" dirty="0">
              <a:solidFill>
                <a:srgbClr val="FFFFFF"/>
              </a:solidFill>
            </a:endParaRPr>
          </a:p>
        </p:txBody>
      </p:sp>
      <p:sp>
        <p:nvSpPr>
          <p:cNvPr id="18" name="Slide Number Placeholder 5"/>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19" name="Picture 3" descr="C:\Users\gardel2\Desktop\Brand Approval Reference\Rensselaer Logo Layered Files\RF0010-01 Rensselaer Large Logo\RGB\PNGs\RF0010-01 Rensselaer Large Logo RGB-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401" y="4720618"/>
            <a:ext cx="1600591" cy="29887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4"/>
          <p:cNvSpPr txBox="1">
            <a:spLocks/>
          </p:cNvSpPr>
          <p:nvPr userDrawn="1"/>
        </p:nvSpPr>
        <p:spPr bwMode="white">
          <a:xfrm>
            <a:off x="3124200" y="4885921"/>
            <a:ext cx="2895600" cy="540844"/>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
        <p:nvSpPr>
          <p:cNvPr id="13" name="Text Placeholder 4"/>
          <p:cNvSpPr>
            <a:spLocks noGrp="1"/>
          </p:cNvSpPr>
          <p:nvPr>
            <p:ph type="body" sz="quarter" idx="15" hasCustomPrompt="1"/>
          </p:nvPr>
        </p:nvSpPr>
        <p:spPr>
          <a:xfrm>
            <a:off x="223838" y="767299"/>
            <a:ext cx="5113337" cy="1902085"/>
          </a:xfrm>
          <a:prstGeom prst="rect">
            <a:avLst/>
          </a:prstGeom>
        </p:spPr>
        <p:txBody>
          <a:bodyPr/>
          <a:lstStyle>
            <a:lvl2pPr marL="225425" marR="0" indent="-225425" algn="l" defTabSz="457200" rtl="0" eaLnBrk="1" fontAlgn="auto" latinLnBrk="0" hangingPunct="1">
              <a:lnSpc>
                <a:spcPct val="100000"/>
              </a:lnSpc>
              <a:spcBef>
                <a:spcPts val="2000"/>
              </a:spcBef>
              <a:spcAft>
                <a:spcPts val="0"/>
              </a:spcAft>
              <a:buClr>
                <a:prstClr val="white"/>
              </a:buClr>
              <a:buSzTx/>
              <a:buFont typeface="Wingdings" panose="05000000000000000000" pitchFamily="2" charset="2"/>
              <a:buChar char="§"/>
              <a:tabLst/>
              <a:defRPr/>
            </a:lvl2pPr>
            <a:lvl3pPr marL="461963" marR="0" indent="-236538" algn="l" defTabSz="457200" rtl="0" eaLnBrk="1" fontAlgn="auto" latinLnBrk="0" hangingPunct="1">
              <a:lnSpc>
                <a:spcPct val="100000"/>
              </a:lnSpc>
              <a:spcBef>
                <a:spcPts val="600"/>
              </a:spcBef>
              <a:spcAft>
                <a:spcPts val="0"/>
              </a:spcAft>
              <a:buClr>
                <a:prstClr val="white"/>
              </a:buClr>
              <a:buSzTx/>
              <a:buFont typeface="Arial" panose="020B0604020202020204" pitchFamily="34" charset="0"/>
              <a:buChar char="−"/>
              <a:tabLst/>
              <a:defRPr/>
            </a:lvl3pPr>
          </a:lstStyle>
          <a:p>
            <a:pPr marL="225425" marR="0" lvl="1" indent="-225425" algn="l" defTabSz="457200" rtl="0" eaLnBrk="1" fontAlgn="auto" latinLnBrk="0" hangingPunct="1">
              <a:lnSpc>
                <a:spcPct val="100000"/>
              </a:lnSpc>
              <a:spcBef>
                <a:spcPts val="2000"/>
              </a:spcBef>
              <a:spcAft>
                <a:spcPts val="0"/>
              </a:spcAft>
              <a:buClr>
                <a:prstClr val="white"/>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mn-lt"/>
                <a:ea typeface="+mn-ea"/>
                <a:cs typeface="+mn-cs"/>
              </a:rPr>
              <a:t>Level 2 – Arial 18 </a:t>
            </a:r>
            <a:r>
              <a:rPr kumimoji="0" lang="en-US" sz="1800" b="0" i="0" u="none" strike="noStrike" kern="1200" cap="none" spc="0" normalizeH="0" baseline="0" noProof="0" dirty="0" err="1">
                <a:ln>
                  <a:noFill/>
                </a:ln>
                <a:solidFill>
                  <a:prstClr val="white"/>
                </a:solidFill>
                <a:effectLst/>
                <a:uLnTx/>
                <a:uFillTx/>
                <a:latin typeface="+mn-lt"/>
                <a:ea typeface="+mn-ea"/>
                <a:cs typeface="+mn-cs"/>
              </a:rPr>
              <a:t>pt</a:t>
            </a:r>
            <a:r>
              <a:rPr kumimoji="0" lang="en-US" sz="1800" b="0" i="0" u="none" strike="noStrike" kern="1200" cap="none" spc="0" normalizeH="0" baseline="0" noProof="0" dirty="0">
                <a:ln>
                  <a:noFill/>
                </a:ln>
                <a:solidFill>
                  <a:prstClr val="white"/>
                </a:solidFill>
                <a:effectLst/>
                <a:uLnTx/>
                <a:uFillTx/>
                <a:latin typeface="+mn-lt"/>
                <a:ea typeface="+mn-ea"/>
                <a:cs typeface="+mn-cs"/>
              </a:rPr>
              <a:t> – Black</a:t>
            </a:r>
          </a:p>
          <a:p>
            <a:pPr marL="461963" marR="0" lvl="2" indent="-236538" algn="l" defTabSz="457200" rtl="0" eaLnBrk="1" fontAlgn="auto" latinLnBrk="0" hangingPunct="1">
              <a:lnSpc>
                <a:spcPct val="100000"/>
              </a:lnSpc>
              <a:spcBef>
                <a:spcPts val="60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mn-lt"/>
                <a:ea typeface="+mn-ea"/>
                <a:cs typeface="+mn-cs"/>
              </a:rPr>
              <a:t>Level 3 – Arial 14 </a:t>
            </a:r>
            <a:r>
              <a:rPr kumimoji="0" lang="en-US" sz="1400" b="0" i="0" u="none" strike="noStrike" kern="1200" cap="none" spc="0" normalizeH="0" baseline="0" noProof="0" dirty="0" err="1">
                <a:ln>
                  <a:noFill/>
                </a:ln>
                <a:solidFill>
                  <a:prstClr val="white"/>
                </a:solidFill>
                <a:effectLst/>
                <a:uLnTx/>
                <a:uFillTx/>
                <a:latin typeface="+mn-lt"/>
                <a:ea typeface="+mn-ea"/>
                <a:cs typeface="+mn-cs"/>
              </a:rPr>
              <a:t>pt</a:t>
            </a:r>
            <a:r>
              <a:rPr kumimoji="0" lang="en-US" sz="1400" b="0" i="0" u="none" strike="noStrike" kern="1200" cap="none" spc="0" normalizeH="0" baseline="0" noProof="0" dirty="0">
                <a:ln>
                  <a:noFill/>
                </a:ln>
                <a:solidFill>
                  <a:prstClr val="white"/>
                </a:solidFill>
                <a:effectLst/>
                <a:uLnTx/>
                <a:uFillTx/>
                <a:latin typeface="+mn-lt"/>
                <a:ea typeface="+mn-ea"/>
                <a:cs typeface="+mn-cs"/>
              </a:rPr>
              <a:t> – Black</a:t>
            </a:r>
          </a:p>
        </p:txBody>
      </p:sp>
    </p:spTree>
    <p:extLst>
      <p:ext uri="{BB962C8B-B14F-4D97-AF65-F5344CB8AC3E}">
        <p14:creationId xmlns:p14="http://schemas.microsoft.com/office/powerpoint/2010/main" val="217660057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4735116"/>
          </a:xfrm>
          <a:prstGeom prst="rect">
            <a:avLst/>
          </a:prstGeom>
        </p:spPr>
        <p:txBody>
          <a:bodyPr vert="horz"/>
          <a:lstStyle>
            <a:lvl1pPr marL="0" indent="0">
              <a:buNone/>
              <a:defRPr/>
            </a:lvl1pPr>
          </a:lstStyle>
          <a:p>
            <a:endParaRPr lang="en-US" dirty="0"/>
          </a:p>
        </p:txBody>
      </p:sp>
      <p:sp>
        <p:nvSpPr>
          <p:cNvPr id="2" name="Title 1"/>
          <p:cNvSpPr>
            <a:spLocks noGrp="1"/>
          </p:cNvSpPr>
          <p:nvPr>
            <p:ph type="title" hasCustomPrompt="1"/>
          </p:nvPr>
        </p:nvSpPr>
        <p:spPr>
          <a:xfrm>
            <a:off x="220253" y="3206125"/>
            <a:ext cx="8229600" cy="857250"/>
          </a:xfrm>
          <a:prstGeom prst="rect">
            <a:avLst/>
          </a:prstGeom>
        </p:spPr>
        <p:txBody>
          <a:bodyPr vert="horz"/>
          <a:lstStyle>
            <a:lvl1pPr algn="l">
              <a:defRPr sz="5400"/>
            </a:lvl1pPr>
          </a:lstStyle>
          <a:p>
            <a:pPr>
              <a:lnSpc>
                <a:spcPct val="80000"/>
              </a:lnSpc>
            </a:pPr>
            <a:r>
              <a:rPr lang="en-US" sz="4400" b="1" dirty="0">
                <a:solidFill>
                  <a:schemeClr val="bg1"/>
                </a:solidFill>
                <a:effectLst>
                  <a:outerShdw blurRad="50800" dist="38100" dir="2700000" algn="tl" rotWithShape="0">
                    <a:prstClr val="black">
                      <a:alpha val="40000"/>
                    </a:prstClr>
                  </a:outerShdw>
                </a:effectLst>
              </a:rPr>
              <a:t>“</a:t>
            </a:r>
            <a:r>
              <a:rPr lang="en-US" sz="3600" b="1" dirty="0">
                <a:solidFill>
                  <a:schemeClr val="bg1"/>
                </a:solidFill>
                <a:effectLst>
                  <a:outerShdw blurRad="50800" dist="38100" dir="2700000" algn="tl" rotWithShape="0">
                    <a:prstClr val="black">
                      <a:alpha val="40000"/>
                    </a:prstClr>
                  </a:outerShdw>
                </a:effectLst>
              </a:rPr>
              <a:t>This is an excellent location </a:t>
            </a:r>
            <a:br>
              <a:rPr lang="en-US" sz="3600" b="1" dirty="0">
                <a:solidFill>
                  <a:schemeClr val="bg1"/>
                </a:solidFill>
                <a:effectLst>
                  <a:outerShdw blurRad="50800" dist="38100" dir="2700000" algn="tl" rotWithShape="0">
                    <a:prstClr val="black">
                      <a:alpha val="40000"/>
                    </a:prstClr>
                  </a:outerShdw>
                </a:effectLst>
              </a:rPr>
            </a:br>
            <a:r>
              <a:rPr lang="en-US" sz="3600" b="1" dirty="0">
                <a:solidFill>
                  <a:schemeClr val="bg1"/>
                </a:solidFill>
                <a:effectLst>
                  <a:outerShdw blurRad="50800" dist="38100" dir="2700000" algn="tl" rotWithShape="0">
                    <a:prstClr val="black">
                      <a:alpha val="40000"/>
                    </a:prstClr>
                  </a:outerShdw>
                </a:effectLst>
              </a:rPr>
              <a:t>  for a quote.</a:t>
            </a:r>
            <a:r>
              <a:rPr lang="en-US" sz="4400" b="1" dirty="0">
                <a:solidFill>
                  <a:schemeClr val="bg1"/>
                </a:solidFill>
                <a:effectLst>
                  <a:outerShdw blurRad="50800" dist="38100" dir="2700000" algn="tl" rotWithShape="0">
                    <a:prstClr val="black">
                      <a:alpha val="40000"/>
                    </a:prstClr>
                  </a:outerShdw>
                </a:effectLst>
              </a:rPr>
              <a:t>”</a:t>
            </a:r>
          </a:p>
        </p:txBody>
      </p:sp>
      <p:sp>
        <p:nvSpPr>
          <p:cNvPr id="9" name="Rectangle 8"/>
          <p:cNvSpPr/>
          <p:nvPr userDrawn="1"/>
        </p:nvSpPr>
        <p:spPr bwMode="black">
          <a:xfrm>
            <a:off x="-1" y="4613098"/>
            <a:ext cx="9144001" cy="546524"/>
          </a:xfrm>
          <a:prstGeom prst="rect">
            <a:avLst/>
          </a:prstGeom>
          <a:solidFill>
            <a:srgbClr val="DB09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Date Placeholder 3"/>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10/16/2024</a:t>
            </a:fld>
            <a:endParaRPr lang="en-US" dirty="0">
              <a:solidFill>
                <a:srgbClr val="FFFFFF"/>
              </a:solidFill>
            </a:endParaRPr>
          </a:p>
        </p:txBody>
      </p:sp>
      <p:sp>
        <p:nvSpPr>
          <p:cNvPr id="17" name="Slide Number Placeholder 5"/>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18" name="Picture 3" descr="C:\Users\gardel2\Desktop\Brand Approval Reference\Rensselaer Logo Layered Files\RF0010-01 Rensselaer Large Logo\RGB\PNGs\RF0010-01 Rensselaer Large Logo RGB-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401" y="4720618"/>
            <a:ext cx="1600591" cy="29887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4"/>
          <p:cNvSpPr txBox="1">
            <a:spLocks/>
          </p:cNvSpPr>
          <p:nvPr userDrawn="1"/>
        </p:nvSpPr>
        <p:spPr bwMode="white">
          <a:xfrm>
            <a:off x="3124200" y="4885921"/>
            <a:ext cx="2895600" cy="540844"/>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Tree>
    <p:extLst>
      <p:ext uri="{BB962C8B-B14F-4D97-AF65-F5344CB8AC3E}">
        <p14:creationId xmlns:p14="http://schemas.microsoft.com/office/powerpoint/2010/main" val="2056945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Rectangle 7"/>
          <p:cNvSpPr/>
          <p:nvPr userDrawn="1"/>
        </p:nvSpPr>
        <p:spPr bwMode="black">
          <a:xfrm>
            <a:off x="0" y="2371988"/>
            <a:ext cx="9144000" cy="2771512"/>
          </a:xfrm>
          <a:prstGeom prst="rect">
            <a:avLst/>
          </a:prstGeom>
          <a:solidFill>
            <a:srgbClr val="D600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 name="Straight Connector 12"/>
          <p:cNvCxnSpPr/>
          <p:nvPr userDrawn="1"/>
        </p:nvCxnSpPr>
        <p:spPr>
          <a:xfrm>
            <a:off x="3175" y="2333419"/>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sp>
        <p:nvSpPr>
          <p:cNvPr id="16" name="Title 1"/>
          <p:cNvSpPr txBox="1">
            <a:spLocks/>
          </p:cNvSpPr>
          <p:nvPr userDrawn="1"/>
        </p:nvSpPr>
        <p:spPr>
          <a:xfrm>
            <a:off x="214255" y="562085"/>
            <a:ext cx="8315851" cy="724065"/>
          </a:xfrm>
          <a:prstGeom prst="rect">
            <a:avLst/>
          </a:prstGeom>
          <a:ln>
            <a:noFill/>
          </a:ln>
        </p:spPr>
        <p:txBody>
          <a:bodyPr/>
          <a:lstStyle>
            <a:lvl1pPr algn="l" defTabSz="457200" rtl="0" eaLnBrk="1" latinLnBrk="0" hangingPunct="1">
              <a:spcBef>
                <a:spcPct val="0"/>
              </a:spcBef>
              <a:buNone/>
              <a:defRPr sz="5000" b="1" kern="1200" spc="0" baseline="0">
                <a:solidFill>
                  <a:srgbClr val="FFFFFF"/>
                </a:solidFill>
                <a:effectLst/>
                <a:latin typeface="Arial"/>
                <a:ea typeface="+mj-ea"/>
                <a:cs typeface="Arial"/>
              </a:defRPr>
            </a:lvl1pPr>
          </a:lstStyle>
          <a:p>
            <a:r>
              <a:rPr lang="en-US" sz="4000" b="1" dirty="0">
                <a:solidFill>
                  <a:srgbClr val="54585A"/>
                </a:solidFill>
              </a:rPr>
              <a:t>Divider Slide 1</a:t>
            </a:r>
            <a:br>
              <a:rPr lang="en-US" sz="4000" b="1" dirty="0">
                <a:solidFill>
                  <a:srgbClr val="54585A"/>
                </a:solidFill>
              </a:rPr>
            </a:br>
            <a:r>
              <a:rPr lang="en-US" sz="4000" b="1" dirty="0">
                <a:solidFill>
                  <a:srgbClr val="54585A"/>
                </a:solidFill>
              </a:rPr>
              <a:t>Two Lines Max</a:t>
            </a:r>
          </a:p>
        </p:txBody>
      </p:sp>
      <p:sp>
        <p:nvSpPr>
          <p:cNvPr id="10" name="Date Placeholder 3"/>
          <p:cNvSpPr txBox="1">
            <a:spLocks/>
          </p:cNvSpPr>
          <p:nvPr userDrawn="1"/>
        </p:nvSpPr>
        <p:spPr bwMode="white">
          <a:xfrm>
            <a:off x="6756400" y="4885922"/>
            <a:ext cx="2133600" cy="93177"/>
          </a:xfrm>
          <a:prstGeom prst="rect">
            <a:avLst/>
          </a:prstGeom>
        </p:spPr>
        <p:txBody>
          <a:bodyPr/>
          <a:lstStyle>
            <a:defPPr>
              <a:defRPr lang="en-US"/>
            </a:defPPr>
            <a:lvl1pPr marL="0" algn="r"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F85F50-E92A-124C-A47C-C057CB22E344}" type="datetime1">
              <a:rPr lang="en-US" smtClean="0">
                <a:solidFill>
                  <a:srgbClr val="FFFFFF"/>
                </a:solidFill>
              </a:rPr>
              <a:pPr/>
              <a:t>10/16/2024</a:t>
            </a:fld>
            <a:endParaRPr lang="en-US" dirty="0">
              <a:solidFill>
                <a:srgbClr val="FFFFFF"/>
              </a:solidFill>
            </a:endParaRPr>
          </a:p>
        </p:txBody>
      </p:sp>
      <p:sp>
        <p:nvSpPr>
          <p:cNvPr id="18" name="Slide Number Placeholder 5"/>
          <p:cNvSpPr txBox="1">
            <a:spLocks/>
          </p:cNvSpPr>
          <p:nvPr userDrawn="1"/>
        </p:nvSpPr>
        <p:spPr bwMode="white">
          <a:xfrm>
            <a:off x="6756400" y="4720987"/>
            <a:ext cx="2133600" cy="93178"/>
          </a:xfrm>
          <a:prstGeom prst="rect">
            <a:avLst/>
          </a:prstGeom>
        </p:spPr>
        <p:txBody>
          <a:bodyPr/>
          <a:lstStyle>
            <a:defPPr>
              <a:defRPr lang="en-US"/>
            </a:defPPr>
            <a:lvl1pPr marL="0" algn="l" defTabSz="457200" rtl="0" eaLnBrk="1" latinLnBrk="0" hangingPunct="1">
              <a:defRPr sz="1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01E97CA-584F-0B4A-A607-67E463C0B8E0}" type="slidenum">
              <a:rPr lang="en-US" sz="900" smtClean="0">
                <a:solidFill>
                  <a:srgbClr val="FFFFFF"/>
                </a:solidFill>
              </a:rPr>
              <a:pPr algn="r"/>
              <a:t>‹#›</a:t>
            </a:fld>
            <a:endParaRPr lang="en-US" sz="900" dirty="0">
              <a:solidFill>
                <a:srgbClr val="FFFFFF"/>
              </a:solidFill>
            </a:endParaRPr>
          </a:p>
        </p:txBody>
      </p:sp>
      <p:pic>
        <p:nvPicPr>
          <p:cNvPr id="19" name="Picture 3" descr="C:\Users\gardel2\Desktop\Brand Approval Reference\Rensselaer Logo Layered Files\RF0010-01 Rensselaer Large Logo\RGB\PNGs\RF0010-01 Rensselaer Large Logo RGB-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401" y="4720618"/>
            <a:ext cx="1600591" cy="298871"/>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4"/>
          <p:cNvSpPr txBox="1">
            <a:spLocks/>
          </p:cNvSpPr>
          <p:nvPr userDrawn="1"/>
        </p:nvSpPr>
        <p:spPr bwMode="white">
          <a:xfrm>
            <a:off x="3124200" y="4885921"/>
            <a:ext cx="2895600" cy="540844"/>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Tree>
    <p:extLst>
      <p:ext uri="{BB962C8B-B14F-4D97-AF65-F5344CB8AC3E}">
        <p14:creationId xmlns:p14="http://schemas.microsoft.com/office/powerpoint/2010/main" val="748915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911090"/>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55" r:id="rId5"/>
    <p:sldLayoutId id="2147483666" r:id="rId6"/>
    <p:sldLayoutId id="2147483665" r:id="rId7"/>
    <p:sldLayoutId id="2147483660" r:id="rId8"/>
    <p:sldLayoutId id="2147483668" r:id="rId9"/>
    <p:sldLayoutId id="2147483661" r:id="rId10"/>
    <p:sldLayoutId id="2147483667" r:id="rId11"/>
    <p:sldLayoutId id="2147483662" r:id="rId12"/>
    <p:sldLayoutId id="2147483669" r:id="rId13"/>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institutions.beyondprof.com/" TargetMode="External"/><Relationship Id="rId2" Type="http://schemas.openxmlformats.org/officeDocument/2006/relationships/hyperlink" Target="https://vimeo.com/729753326" TargetMode="Externa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hyperlink" Target="https://www.zjayres.com/posters" TargetMode="External"/><Relationship Id="rId3" Type="http://schemas.openxmlformats.org/officeDocument/2006/relationships/hyperlink" Target="https://studenthealth.rpi.edu/list-services/counseling-center" TargetMode="External"/><Relationship Id="rId7" Type="http://schemas.openxmlformats.org/officeDocument/2006/relationships/hyperlink" Target="https://success.studentlife.rpi.edu/current-students/academic-and-personal-support/student-success-labs/self-guided-success-lab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success.studentlife.rpi.edu/current-students/connect-your-class-dean/rpi-student-food-pantry" TargetMode="External"/><Relationship Id="rId5" Type="http://schemas.openxmlformats.org/officeDocument/2006/relationships/hyperlink" Target="https://union.rpi.edu/campus-recreation/" TargetMode="External"/><Relationship Id="rId4" Type="http://schemas.openxmlformats.org/officeDocument/2006/relationships/hyperlink" Target="https://portal.bhsonline.com/" TargetMode="Externa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linktr.ee/RPIGradLife" TargetMode="External"/><Relationship Id="rId2" Type="http://schemas.openxmlformats.org/officeDocument/2006/relationships/hyperlink" Target="mailto:smithc15@rpi.edu" TargetMode="Externa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graduate.rpi.edu/graduate-experience/professional-development"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institutions.beyondgradschool.com/" TargetMode="External"/><Relationship Id="rId2" Type="http://schemas.openxmlformats.org/officeDocument/2006/relationships/hyperlink" Target="https://vimeo.com/738403747" TargetMode="Externa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prstGeom prst="rect">
            <a:avLst/>
          </a:prstGeom>
        </p:spPr>
        <p:txBody>
          <a:bodyPr/>
          <a:lstStyle/>
          <a:p>
            <a:r>
              <a:rPr lang="en-US" sz="4000" dirty="0"/>
              <a:t>The Graduate Student Experience</a:t>
            </a:r>
            <a:br>
              <a:rPr lang="en-US" dirty="0"/>
            </a:br>
            <a:endParaRPr lang="en-US" dirty="0"/>
          </a:p>
        </p:txBody>
      </p:sp>
      <p:sp>
        <p:nvSpPr>
          <p:cNvPr id="3" name="Subtitle 2"/>
          <p:cNvSpPr>
            <a:spLocks noGrp="1"/>
          </p:cNvSpPr>
          <p:nvPr>
            <p:ph type="subTitle" idx="1"/>
          </p:nvPr>
        </p:nvSpPr>
        <p:spPr>
          <a:prstGeom prst="rect">
            <a:avLst/>
          </a:prstGeom>
        </p:spPr>
        <p:txBody>
          <a:bodyPr/>
          <a:lstStyle/>
          <a:p>
            <a:r>
              <a:rPr lang="en-US" dirty="0"/>
              <a:t>Colleen Smith (she/her), Dean of Graduate Student Experience </a:t>
            </a:r>
          </a:p>
          <a:p>
            <a:r>
              <a:rPr lang="en-US" dirty="0"/>
              <a:t>Student Success | Student Life</a:t>
            </a:r>
          </a:p>
        </p:txBody>
      </p:sp>
    </p:spTree>
    <p:extLst>
      <p:ext uri="{BB962C8B-B14F-4D97-AF65-F5344CB8AC3E}">
        <p14:creationId xmlns:p14="http://schemas.microsoft.com/office/powerpoint/2010/main" val="3074254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513488-3EAA-69EB-19EA-63405E707CF0}"/>
              </a:ext>
            </a:extLst>
          </p:cNvPr>
          <p:cNvSpPr>
            <a:spLocks noGrp="1"/>
          </p:cNvSpPr>
          <p:nvPr>
            <p:ph type="body" sz="quarter" idx="14"/>
          </p:nvPr>
        </p:nvSpPr>
        <p:spPr/>
        <p:txBody>
          <a:bodyPr/>
          <a:lstStyle/>
          <a:p>
            <a:r>
              <a:rPr lang="en-US" dirty="0"/>
              <a:t>BEYOND CAREER PLATFORMS – IT’S NEVER TOO EARLY</a:t>
            </a:r>
          </a:p>
        </p:txBody>
      </p:sp>
      <p:sp>
        <p:nvSpPr>
          <p:cNvPr id="4" name="Text Placeholder 2">
            <a:extLst>
              <a:ext uri="{FF2B5EF4-FFF2-40B4-BE49-F238E27FC236}">
                <a16:creationId xmlns:a16="http://schemas.microsoft.com/office/drawing/2014/main" id="{99FF55B5-A15E-609D-92F1-1EBDFE8F4188}"/>
              </a:ext>
            </a:extLst>
          </p:cNvPr>
          <p:cNvSpPr txBox="1">
            <a:spLocks/>
          </p:cNvSpPr>
          <p:nvPr/>
        </p:nvSpPr>
        <p:spPr>
          <a:xfrm>
            <a:off x="570864" y="909203"/>
            <a:ext cx="3630612" cy="32679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225425" marR="0"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sz="2800" kern="1200">
                <a:solidFill>
                  <a:schemeClr val="tx1"/>
                </a:solidFill>
                <a:latin typeface="+mn-lt"/>
                <a:ea typeface="+mn-ea"/>
                <a:cs typeface="+mn-cs"/>
              </a:defRPr>
            </a:lvl2pPr>
            <a:lvl3pPr marL="461963" marR="0"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hlinkClick r:id="rId2"/>
              </a:rPr>
              <a:t>Beyond the Professoriate</a:t>
            </a:r>
          </a:p>
          <a:p>
            <a:pPr algn="l">
              <a:buFont typeface="Arial" panose="020B0604020202020204" pitchFamily="34" charset="0"/>
              <a:buChar char="•"/>
            </a:pPr>
            <a:endParaRPr lang="en-US" sz="1400" b="0" i="0" dirty="0">
              <a:solidFill>
                <a:srgbClr val="212529"/>
              </a:solidFill>
              <a:effectLst/>
            </a:endParaRPr>
          </a:p>
          <a:p>
            <a:pPr algn="l">
              <a:buFont typeface="Arial" panose="020B0604020202020204" pitchFamily="34" charset="0"/>
              <a:buChar char="•"/>
            </a:pPr>
            <a:r>
              <a:rPr lang="en-US" sz="1400" b="0" i="0" dirty="0">
                <a:solidFill>
                  <a:srgbClr val="212529"/>
                </a:solidFill>
                <a:effectLst/>
              </a:rPr>
              <a:t>A massive video library featuring PhDs who work in exciting career pathways</a:t>
            </a:r>
          </a:p>
          <a:p>
            <a:pPr algn="l">
              <a:buFont typeface="Arial" panose="020B0604020202020204" pitchFamily="34" charset="0"/>
              <a:buChar char="•"/>
            </a:pPr>
            <a:r>
              <a:rPr lang="en-US" sz="1400" b="0" i="0" dirty="0">
                <a:solidFill>
                  <a:srgbClr val="212529"/>
                </a:solidFill>
                <a:effectLst/>
              </a:rPr>
              <a:t>Self-paced courses with videos and workbooks about career exploration and job application materials</a:t>
            </a:r>
          </a:p>
          <a:p>
            <a:pPr algn="l">
              <a:buFont typeface="Arial" panose="020B0604020202020204" pitchFamily="34" charset="0"/>
              <a:buChar char="•"/>
            </a:pPr>
            <a:r>
              <a:rPr lang="en-US" sz="1400" b="0" i="0" dirty="0">
                <a:solidFill>
                  <a:srgbClr val="212529"/>
                </a:solidFill>
                <a:effectLst/>
              </a:rPr>
              <a:t>Regular virtual workshops and conferences </a:t>
            </a:r>
          </a:p>
          <a:p>
            <a:pPr algn="l"/>
            <a:r>
              <a:rPr lang="en-US" sz="1400" b="1" i="0" dirty="0">
                <a:solidFill>
                  <a:srgbClr val="212529"/>
                </a:solidFill>
                <a:effectLst/>
              </a:rPr>
              <a:t>Bookmark: </a:t>
            </a:r>
            <a:r>
              <a:rPr lang="en-US" sz="1400" b="1" i="0" u="none" strike="noStrike" dirty="0">
                <a:solidFill>
                  <a:srgbClr val="207A9E"/>
                </a:solidFill>
                <a:effectLst/>
                <a:hlinkClick r:id="rId3"/>
              </a:rPr>
              <a:t>https://institutions.beyondprof.com/</a:t>
            </a:r>
            <a:r>
              <a:rPr lang="en-US" sz="1400" b="1" i="0" dirty="0">
                <a:solidFill>
                  <a:srgbClr val="212529"/>
                </a:solidFill>
                <a:effectLst/>
              </a:rPr>
              <a:t> for easy access!</a:t>
            </a:r>
            <a:endParaRPr lang="en-US" sz="1400" b="0" i="0" dirty="0">
              <a:solidFill>
                <a:srgbClr val="212529"/>
              </a:solidFill>
              <a:effectLst/>
            </a:endParaRPr>
          </a:p>
          <a:p>
            <a:pPr marL="0" indent="0">
              <a:buNone/>
            </a:pPr>
            <a:r>
              <a:rPr lang="en-US" sz="2000" dirty="0"/>
              <a:t> </a:t>
            </a:r>
          </a:p>
        </p:txBody>
      </p:sp>
      <p:pic>
        <p:nvPicPr>
          <p:cNvPr id="9" name="Picture 8" descr="QR code for Beyond the Professoriate">
            <a:extLst>
              <a:ext uri="{FF2B5EF4-FFF2-40B4-BE49-F238E27FC236}">
                <a16:creationId xmlns:a16="http://schemas.microsoft.com/office/drawing/2014/main" id="{6F03CADD-1EE0-38B3-5CB1-D73F5034817D}"/>
              </a:ext>
            </a:extLst>
          </p:cNvPr>
          <p:cNvPicPr>
            <a:picLocks noChangeAspect="1"/>
          </p:cNvPicPr>
          <p:nvPr/>
        </p:nvPicPr>
        <p:blipFill>
          <a:blip r:embed="rId4"/>
          <a:stretch>
            <a:fillRect/>
          </a:stretch>
        </p:blipFill>
        <p:spPr>
          <a:xfrm>
            <a:off x="4386738" y="583219"/>
            <a:ext cx="3977061" cy="3977061"/>
          </a:xfrm>
          <a:prstGeom prst="rect">
            <a:avLst/>
          </a:prstGeom>
        </p:spPr>
      </p:pic>
    </p:spTree>
    <p:extLst>
      <p:ext uri="{BB962C8B-B14F-4D97-AF65-F5344CB8AC3E}">
        <p14:creationId xmlns:p14="http://schemas.microsoft.com/office/powerpoint/2010/main" val="1959084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title" idx="4294967295"/>
          </p:nvPr>
        </p:nvSpPr>
        <p:spPr>
          <a:xfrm>
            <a:off x="224416" y="202609"/>
            <a:ext cx="8324645" cy="3942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1800"/>
              </a:spcAft>
              <a:buClrTx/>
              <a:buSzTx/>
              <a:buFontTx/>
              <a:buNone/>
              <a:tabLst/>
              <a:defRPr/>
            </a:pPr>
            <a:r>
              <a:rPr kumimoji="0" lang="en-US" sz="1800" b="0" i="0" u="none" strike="noStrike" kern="1200" cap="none" spc="100" normalizeH="0" baseline="0" noProof="0" dirty="0">
                <a:ln>
                  <a:noFill/>
                </a:ln>
                <a:solidFill>
                  <a:srgbClr val="9EA2A2"/>
                </a:solidFill>
                <a:effectLst/>
                <a:uLnTx/>
                <a:uFillTx/>
                <a:latin typeface="+mn-lt"/>
                <a:ea typeface="+mn-ea"/>
                <a:cs typeface="+mn-cs"/>
              </a:rPr>
              <a:t>TAKE CARE OF YOURSELF  </a:t>
            </a:r>
          </a:p>
        </p:txBody>
      </p:sp>
      <p:cxnSp>
        <p:nvCxnSpPr>
          <p:cNvPr id="6" name="Straight Connector 5"/>
          <p:cNvCxnSpPr/>
          <p:nvPr/>
        </p:nvCxnSpPr>
        <p:spPr>
          <a:xfrm>
            <a:off x="0" y="596897"/>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81017" y="701865"/>
            <a:ext cx="4012467" cy="4031873"/>
          </a:xfrm>
          <a:prstGeom prst="rect">
            <a:avLst/>
          </a:prstGeom>
        </p:spPr>
        <p:txBody>
          <a:bodyPr wrap="square">
            <a:spAutoFit/>
          </a:bodyPr>
          <a:lstStyle/>
          <a:p>
            <a:pPr marL="285750" indent="-285750">
              <a:lnSpc>
                <a:spcPct val="100000"/>
              </a:lnSpc>
              <a:spcAft>
                <a:spcPts val="1200"/>
              </a:spcAft>
              <a:buClr>
                <a:srgbClr val="FF0000"/>
              </a:buClr>
              <a:buFont typeface="Wingdings" panose="05000000000000000000" pitchFamily="2" charset="2"/>
              <a:buChar char="§"/>
            </a:pPr>
            <a:r>
              <a:rPr lang="en-US" sz="1600" dirty="0"/>
              <a:t>Sleep, eat, exercise, breath </a:t>
            </a:r>
          </a:p>
          <a:p>
            <a:pPr marL="285750" indent="-285750">
              <a:lnSpc>
                <a:spcPct val="100000"/>
              </a:lnSpc>
              <a:spcAft>
                <a:spcPts val="1200"/>
              </a:spcAft>
              <a:buClr>
                <a:srgbClr val="FF0000"/>
              </a:buClr>
              <a:buFont typeface="Wingdings" panose="05000000000000000000" pitchFamily="2" charset="2"/>
              <a:buChar char="§"/>
            </a:pPr>
            <a:r>
              <a:rPr lang="en-US" sz="1600" dirty="0"/>
              <a:t>Find organization method(s) or technique(s) that work for you, then stick to them</a:t>
            </a:r>
          </a:p>
          <a:p>
            <a:pPr marL="285750" indent="-285750">
              <a:lnSpc>
                <a:spcPct val="100000"/>
              </a:lnSpc>
              <a:spcAft>
                <a:spcPts val="1200"/>
              </a:spcAft>
              <a:buClr>
                <a:srgbClr val="FF0000"/>
              </a:buClr>
              <a:buFont typeface="Wingdings" panose="05000000000000000000" pitchFamily="2" charset="2"/>
              <a:buChar char="§"/>
            </a:pPr>
            <a:r>
              <a:rPr lang="en-US" sz="1600" dirty="0"/>
              <a:t>Take breaks, do something you enjoy</a:t>
            </a:r>
          </a:p>
          <a:p>
            <a:pPr marL="285750" indent="-285750">
              <a:spcAft>
                <a:spcPts val="1200"/>
              </a:spcAft>
              <a:buClr>
                <a:srgbClr val="FF0000"/>
              </a:buClr>
              <a:buFont typeface="Wingdings" panose="05000000000000000000" pitchFamily="2" charset="2"/>
              <a:buChar char="§"/>
            </a:pPr>
            <a:r>
              <a:rPr lang="en-US" sz="1600" dirty="0"/>
              <a:t>Carve out time for family and friends – isolation in graduate school is real</a:t>
            </a:r>
          </a:p>
          <a:p>
            <a:pPr marL="285750" indent="-285750">
              <a:spcAft>
                <a:spcPts val="1200"/>
              </a:spcAft>
              <a:buClr>
                <a:srgbClr val="FF0000"/>
              </a:buClr>
              <a:buFont typeface="Wingdings" panose="05000000000000000000" pitchFamily="2" charset="2"/>
              <a:buChar char="§"/>
            </a:pPr>
            <a:r>
              <a:rPr lang="en-US" sz="1600" dirty="0"/>
              <a:t>Explore the area (Troy, the Capital Region, and the Hudson Valley)</a:t>
            </a:r>
          </a:p>
          <a:p>
            <a:pPr marL="285750" indent="-285750">
              <a:spcAft>
                <a:spcPts val="1200"/>
              </a:spcAft>
              <a:buClr>
                <a:srgbClr val="FF0000"/>
              </a:buClr>
              <a:buFont typeface="Wingdings" panose="05000000000000000000" pitchFamily="2" charset="2"/>
              <a:buChar char="§"/>
            </a:pPr>
            <a:r>
              <a:rPr lang="en-US" sz="1600" dirty="0"/>
              <a:t>Make mental health a priority </a:t>
            </a:r>
          </a:p>
          <a:p>
            <a:r>
              <a:rPr lang="en-US" dirty="0"/>
              <a:t> </a:t>
            </a:r>
          </a:p>
          <a:p>
            <a:pPr>
              <a:lnSpc>
                <a:spcPct val="100000"/>
              </a:lnSpc>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484" y="685387"/>
            <a:ext cx="4875182" cy="3650638"/>
          </a:xfrm>
          <a:prstGeom prst="rect">
            <a:avLst/>
          </a:prstGeom>
        </p:spPr>
      </p:pic>
    </p:spTree>
    <p:extLst>
      <p:ext uri="{BB962C8B-B14F-4D97-AF65-F5344CB8AC3E}">
        <p14:creationId xmlns:p14="http://schemas.microsoft.com/office/powerpoint/2010/main" val="3499348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B79051-3E43-8A66-DBF8-E273805C8511}"/>
              </a:ext>
            </a:extLst>
          </p:cNvPr>
          <p:cNvSpPr>
            <a:spLocks noGrp="1"/>
          </p:cNvSpPr>
          <p:nvPr>
            <p:ph type="body" sz="quarter" idx="14"/>
          </p:nvPr>
        </p:nvSpPr>
        <p:spPr/>
        <p:txBody>
          <a:bodyPr/>
          <a:lstStyle/>
          <a:p>
            <a:r>
              <a:rPr lang="en-US" dirty="0"/>
              <a:t>MENTAL HEALTH RESOURCES </a:t>
            </a:r>
          </a:p>
        </p:txBody>
      </p:sp>
      <p:sp>
        <p:nvSpPr>
          <p:cNvPr id="3" name="Text Placeholder 2">
            <a:extLst>
              <a:ext uri="{FF2B5EF4-FFF2-40B4-BE49-F238E27FC236}">
                <a16:creationId xmlns:a16="http://schemas.microsoft.com/office/drawing/2014/main" id="{189CC6CB-A0DC-DE44-F8A4-E693AD808CA9}"/>
              </a:ext>
            </a:extLst>
          </p:cNvPr>
          <p:cNvSpPr>
            <a:spLocks noGrp="1"/>
          </p:cNvSpPr>
          <p:nvPr>
            <p:ph type="body" sz="quarter" idx="17"/>
          </p:nvPr>
        </p:nvSpPr>
        <p:spPr>
          <a:xfrm>
            <a:off x="224416" y="788979"/>
            <a:ext cx="5241203" cy="1828800"/>
          </a:xfrm>
        </p:spPr>
        <p:txBody>
          <a:bodyPr/>
          <a:lstStyle/>
          <a:p>
            <a:r>
              <a:rPr lang="en-US" sz="2000" dirty="0">
                <a:hlinkClick r:id="rId3"/>
              </a:rPr>
              <a:t>Health and Counseling Center</a:t>
            </a:r>
            <a:endParaRPr lang="en-US" sz="2000" dirty="0"/>
          </a:p>
          <a:p>
            <a:r>
              <a:rPr lang="en-US" sz="2000" dirty="0">
                <a:hlinkClick r:id="rId4"/>
              </a:rPr>
              <a:t>BHS</a:t>
            </a:r>
            <a:r>
              <a:rPr lang="en-US" sz="2000" dirty="0"/>
              <a:t> (Username: Rensselaer)</a:t>
            </a:r>
          </a:p>
          <a:p>
            <a:r>
              <a:rPr lang="en-US" sz="2000" dirty="0">
                <a:hlinkClick r:id="rId5"/>
              </a:rPr>
              <a:t>Campus Recreation, Fitness, and Wellness</a:t>
            </a:r>
            <a:endParaRPr lang="en-US" sz="2000" dirty="0"/>
          </a:p>
          <a:p>
            <a:r>
              <a:rPr lang="en-US" sz="2000" dirty="0">
                <a:hlinkClick r:id="rId6"/>
              </a:rPr>
              <a:t>RPI Food Pantry </a:t>
            </a:r>
            <a:endParaRPr lang="en-US" sz="2000" dirty="0"/>
          </a:p>
          <a:p>
            <a:r>
              <a:rPr lang="en-US" sz="2000" dirty="0">
                <a:hlinkClick r:id="rId7"/>
              </a:rPr>
              <a:t>Student Success Labs (self-paced)</a:t>
            </a:r>
            <a:endParaRPr lang="en-US" sz="2000" dirty="0"/>
          </a:p>
          <a:p>
            <a:r>
              <a:rPr lang="en-US" sz="2000" dirty="0">
                <a:hlinkClick r:id="rId8"/>
              </a:rPr>
              <a:t>Mental Health Posters</a:t>
            </a:r>
            <a:endParaRPr lang="en-US" dirty="0"/>
          </a:p>
          <a:p>
            <a:endParaRPr lang="en-US" dirty="0"/>
          </a:p>
        </p:txBody>
      </p:sp>
      <p:pic>
        <p:nvPicPr>
          <p:cNvPr id="1026" name="Picture 2">
            <a:extLst>
              <a:ext uri="{FF2B5EF4-FFF2-40B4-BE49-F238E27FC236}">
                <a16:creationId xmlns:a16="http://schemas.microsoft.com/office/drawing/2014/main" id="{434E71F5-AF47-8F29-DCCA-37AEDBC5FB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5144" y="286873"/>
            <a:ext cx="3293917" cy="4265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069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title" idx="4294967295"/>
          </p:nvPr>
        </p:nvSpPr>
        <p:spPr>
          <a:xfrm>
            <a:off x="224416" y="202610"/>
            <a:ext cx="8324645" cy="394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1800"/>
              </a:spcAft>
              <a:buClrTx/>
              <a:buSzTx/>
              <a:buFontTx/>
              <a:buNone/>
              <a:tabLst/>
              <a:defRPr/>
            </a:pPr>
            <a:r>
              <a:rPr kumimoji="0" lang="en-US" sz="1800" b="0" i="0" u="none" strike="noStrike" kern="1200" cap="none" spc="100" normalizeH="0" baseline="0" noProof="0" dirty="0">
                <a:ln>
                  <a:noFill/>
                </a:ln>
                <a:solidFill>
                  <a:srgbClr val="9EA2A2"/>
                </a:solidFill>
                <a:effectLst/>
                <a:uLnTx/>
                <a:uFillTx/>
                <a:latin typeface="+mn-lt"/>
                <a:ea typeface="+mn-ea"/>
                <a:cs typeface="+mn-cs"/>
              </a:rPr>
              <a:t>BUILD A SUPPORT GROUP</a:t>
            </a:r>
          </a:p>
        </p:txBody>
      </p:sp>
      <p:sp>
        <p:nvSpPr>
          <p:cNvPr id="4" name="Text Placeholder 6"/>
          <p:cNvSpPr>
            <a:spLocks noGrp="1"/>
          </p:cNvSpPr>
          <p:nvPr>
            <p:ph type="body" sz="quarter" idx="4294967295" hasCustomPrompt="1"/>
          </p:nvPr>
        </p:nvSpPr>
        <p:spPr>
          <a:xfrm>
            <a:off x="4987046" y="742066"/>
            <a:ext cx="4156954" cy="1828800"/>
          </a:xfrm>
          <a:prstGeom prst="rect">
            <a:avLst/>
          </a:prstGeom>
        </p:spPr>
        <p:txBody>
          <a:bodyPr/>
          <a:lstStyle>
            <a:lvl2pPr marL="225425" marR="0"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lvl2pPr>
            <a:lvl3pPr marL="461963" marR="0"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lvl3pPr>
          </a:lstStyle>
          <a:p>
            <a:pPr>
              <a:spcBef>
                <a:spcPts val="0"/>
              </a:spcBef>
              <a:spcAft>
                <a:spcPts val="1200"/>
              </a:spcAft>
              <a:buClr>
                <a:srgbClr val="C00000"/>
              </a:buClr>
              <a:buFont typeface="Wingdings" panose="05000000000000000000" pitchFamily="2" charset="2"/>
              <a:buChar char="§"/>
            </a:pPr>
            <a:r>
              <a:rPr lang="en-US" sz="1600" dirty="0"/>
              <a:t>Communicate, communicate, communicate</a:t>
            </a:r>
          </a:p>
          <a:p>
            <a:pPr>
              <a:spcBef>
                <a:spcPts val="0"/>
              </a:spcBef>
              <a:spcAft>
                <a:spcPts val="1200"/>
              </a:spcAft>
              <a:buClr>
                <a:srgbClr val="C00000"/>
              </a:buClr>
              <a:buFont typeface="Wingdings" panose="05000000000000000000" pitchFamily="2" charset="2"/>
              <a:buChar char="§"/>
            </a:pPr>
            <a:r>
              <a:rPr lang="en-US" sz="1600" dirty="0"/>
              <a:t>Know who is in your corner</a:t>
            </a:r>
          </a:p>
          <a:p>
            <a:pPr>
              <a:spcBef>
                <a:spcPts val="0"/>
              </a:spcBef>
              <a:spcAft>
                <a:spcPts val="1200"/>
              </a:spcAft>
              <a:buClr>
                <a:srgbClr val="C00000"/>
              </a:buClr>
              <a:buFont typeface="Wingdings" panose="05000000000000000000" pitchFamily="2" charset="2"/>
              <a:buChar char="§"/>
            </a:pPr>
            <a:r>
              <a:rPr lang="en-US" sz="1600" dirty="0"/>
              <a:t>Familiarize yourself with graduate program staff and faculty</a:t>
            </a:r>
          </a:p>
          <a:p>
            <a:pPr>
              <a:spcBef>
                <a:spcPts val="0"/>
              </a:spcBef>
              <a:spcAft>
                <a:spcPts val="1200"/>
              </a:spcAft>
              <a:buClr>
                <a:srgbClr val="C00000"/>
              </a:buClr>
              <a:buFont typeface="Wingdings" panose="05000000000000000000" pitchFamily="2" charset="2"/>
              <a:buChar char="§"/>
            </a:pPr>
            <a:r>
              <a:rPr lang="en-US" sz="1600" dirty="0"/>
              <a:t>Don’t compare yourself. Avoid conflict, competition, and jealousy with peers and others</a:t>
            </a:r>
          </a:p>
          <a:p>
            <a:pPr>
              <a:spcBef>
                <a:spcPts val="0"/>
              </a:spcBef>
              <a:spcAft>
                <a:spcPts val="1200"/>
              </a:spcAft>
              <a:buClr>
                <a:srgbClr val="C00000"/>
              </a:buClr>
              <a:buFont typeface="Wingdings" panose="05000000000000000000" pitchFamily="2" charset="2"/>
              <a:buChar char="§"/>
            </a:pPr>
            <a:r>
              <a:rPr lang="en-US" sz="1600" dirty="0"/>
              <a:t>Collaborate with your peers, support your peers, celebrate their accomplishments</a:t>
            </a:r>
          </a:p>
          <a:p>
            <a:pPr>
              <a:spcBef>
                <a:spcPts val="0"/>
              </a:spcBef>
              <a:spcAft>
                <a:spcPts val="1200"/>
              </a:spcAft>
              <a:buClr>
                <a:srgbClr val="C00000"/>
              </a:buClr>
              <a:buFont typeface="Wingdings" panose="05000000000000000000" pitchFamily="2" charset="2"/>
              <a:buChar char="§"/>
            </a:pPr>
            <a:r>
              <a:rPr lang="en-US" sz="1600" dirty="0"/>
              <a:t>Learn from others</a:t>
            </a:r>
          </a:p>
          <a:p>
            <a:pPr>
              <a:spcBef>
                <a:spcPts val="0"/>
              </a:spcBef>
              <a:spcAft>
                <a:spcPts val="1200"/>
              </a:spcAft>
              <a:buClr>
                <a:srgbClr val="C00000"/>
              </a:buClr>
              <a:buFont typeface="Wingdings" panose="05000000000000000000" pitchFamily="2" charset="2"/>
              <a:buChar char="§"/>
            </a:pPr>
            <a:endParaRPr lang="en-US" sz="1600" dirty="0"/>
          </a:p>
          <a:p>
            <a:pPr lvl="1">
              <a:buClr>
                <a:srgbClr val="DB091C"/>
              </a:buClr>
            </a:pPr>
            <a:endParaRPr lang="en-US" sz="1400" dirty="0">
              <a:solidFill>
                <a:prstClr val="black"/>
              </a:solidFill>
            </a:endParaRPr>
          </a:p>
        </p:txBody>
      </p:sp>
      <p:pic>
        <p:nvPicPr>
          <p:cNvPr id="3" name="Picture 2"/>
          <p:cNvPicPr>
            <a:picLocks noChangeAspect="1"/>
          </p:cNvPicPr>
          <p:nvPr/>
        </p:nvPicPr>
        <p:blipFill>
          <a:blip r:embed="rId3"/>
          <a:srcRect l="4180" r="4180"/>
          <a:stretch/>
        </p:blipFill>
        <p:spPr>
          <a:xfrm>
            <a:off x="224416" y="742066"/>
            <a:ext cx="4597940" cy="3763067"/>
          </a:xfrm>
          <a:prstGeom prst="rect">
            <a:avLst/>
          </a:prstGeom>
        </p:spPr>
      </p:pic>
    </p:spTree>
    <p:extLst>
      <p:ext uri="{BB962C8B-B14F-4D97-AF65-F5344CB8AC3E}">
        <p14:creationId xmlns:p14="http://schemas.microsoft.com/office/powerpoint/2010/main" val="510454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CA1E52-E053-2B2C-44E1-36C55F9E6D4C}"/>
              </a:ext>
            </a:extLst>
          </p:cNvPr>
          <p:cNvSpPr>
            <a:spLocks noGrp="1"/>
          </p:cNvSpPr>
          <p:nvPr>
            <p:ph type="title" idx="4294967295"/>
          </p:nvPr>
        </p:nvSpPr>
        <p:spPr>
          <a:xfrm>
            <a:off x="224416" y="202610"/>
            <a:ext cx="8324645" cy="394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1800"/>
              </a:spcAft>
              <a:buClrTx/>
              <a:buSzTx/>
              <a:buFontTx/>
              <a:buNone/>
              <a:tabLst/>
              <a:defRPr/>
            </a:pPr>
            <a:r>
              <a:rPr kumimoji="0" lang="en-US" sz="1800" b="0" i="0" u="none" strike="noStrike" kern="1200" cap="none" spc="100" normalizeH="0" baseline="0" noProof="0" dirty="0">
                <a:ln>
                  <a:noFill/>
                </a:ln>
                <a:solidFill>
                  <a:srgbClr val="9EA2A2"/>
                </a:solidFill>
                <a:effectLst/>
                <a:uLnTx/>
                <a:uFillTx/>
                <a:latin typeface="+mn-lt"/>
                <a:ea typeface="+mn-ea"/>
                <a:cs typeface="+mn-cs"/>
              </a:rPr>
              <a:t>ADVICE TO NEW GRADUATE STUDENTS</a:t>
            </a:r>
          </a:p>
        </p:txBody>
      </p:sp>
      <p:pic>
        <p:nvPicPr>
          <p:cNvPr id="4" name="Picture 3">
            <a:extLst>
              <a:ext uri="{FF2B5EF4-FFF2-40B4-BE49-F238E27FC236}">
                <a16:creationId xmlns:a16="http://schemas.microsoft.com/office/drawing/2014/main" id="{99B22F91-BB91-0B29-930D-0FC4D564D7EB}"/>
              </a:ext>
            </a:extLst>
          </p:cNvPr>
          <p:cNvPicPr>
            <a:picLocks noChangeAspect="1"/>
          </p:cNvPicPr>
          <p:nvPr/>
        </p:nvPicPr>
        <p:blipFill>
          <a:blip r:embed="rId2"/>
          <a:stretch>
            <a:fillRect/>
          </a:stretch>
        </p:blipFill>
        <p:spPr>
          <a:xfrm>
            <a:off x="4790483" y="630216"/>
            <a:ext cx="3032024" cy="2242382"/>
          </a:xfrm>
          <a:prstGeom prst="rect">
            <a:avLst/>
          </a:prstGeom>
        </p:spPr>
      </p:pic>
      <p:pic>
        <p:nvPicPr>
          <p:cNvPr id="5" name="Picture 4">
            <a:extLst>
              <a:ext uri="{FF2B5EF4-FFF2-40B4-BE49-F238E27FC236}">
                <a16:creationId xmlns:a16="http://schemas.microsoft.com/office/drawing/2014/main" id="{84BBAF0F-4780-227F-895D-D9FC133D13DC}"/>
              </a:ext>
            </a:extLst>
          </p:cNvPr>
          <p:cNvPicPr>
            <a:picLocks noChangeAspect="1"/>
          </p:cNvPicPr>
          <p:nvPr/>
        </p:nvPicPr>
        <p:blipFill>
          <a:blip r:embed="rId3"/>
          <a:stretch>
            <a:fillRect/>
          </a:stretch>
        </p:blipFill>
        <p:spPr>
          <a:xfrm>
            <a:off x="408484" y="809586"/>
            <a:ext cx="3945034" cy="1683034"/>
          </a:xfrm>
          <a:prstGeom prst="rect">
            <a:avLst/>
          </a:prstGeom>
        </p:spPr>
      </p:pic>
      <p:pic>
        <p:nvPicPr>
          <p:cNvPr id="6" name="Picture 5">
            <a:extLst>
              <a:ext uri="{FF2B5EF4-FFF2-40B4-BE49-F238E27FC236}">
                <a16:creationId xmlns:a16="http://schemas.microsoft.com/office/drawing/2014/main" id="{2A6A719F-7A52-06C0-C30C-19DC08F94345}"/>
              </a:ext>
            </a:extLst>
          </p:cNvPr>
          <p:cNvPicPr>
            <a:picLocks noChangeAspect="1"/>
          </p:cNvPicPr>
          <p:nvPr/>
        </p:nvPicPr>
        <p:blipFill>
          <a:blip r:embed="rId4"/>
          <a:stretch>
            <a:fillRect/>
          </a:stretch>
        </p:blipFill>
        <p:spPr>
          <a:xfrm>
            <a:off x="451444" y="2571750"/>
            <a:ext cx="3859114" cy="1675581"/>
          </a:xfrm>
          <a:prstGeom prst="rect">
            <a:avLst/>
          </a:prstGeom>
        </p:spPr>
      </p:pic>
      <p:pic>
        <p:nvPicPr>
          <p:cNvPr id="7" name="Picture 6">
            <a:extLst>
              <a:ext uri="{FF2B5EF4-FFF2-40B4-BE49-F238E27FC236}">
                <a16:creationId xmlns:a16="http://schemas.microsoft.com/office/drawing/2014/main" id="{2D733E32-B4F6-5DEF-6B2E-BC04B45861D7}"/>
              </a:ext>
            </a:extLst>
          </p:cNvPr>
          <p:cNvPicPr>
            <a:picLocks noChangeAspect="1"/>
          </p:cNvPicPr>
          <p:nvPr/>
        </p:nvPicPr>
        <p:blipFill>
          <a:blip r:embed="rId5"/>
          <a:stretch>
            <a:fillRect/>
          </a:stretch>
        </p:blipFill>
        <p:spPr>
          <a:xfrm>
            <a:off x="5292972" y="2872598"/>
            <a:ext cx="3725289" cy="1675582"/>
          </a:xfrm>
          <a:prstGeom prst="rect">
            <a:avLst/>
          </a:prstGeom>
        </p:spPr>
      </p:pic>
    </p:spTree>
    <p:extLst>
      <p:ext uri="{BB962C8B-B14F-4D97-AF65-F5344CB8AC3E}">
        <p14:creationId xmlns:p14="http://schemas.microsoft.com/office/powerpoint/2010/main" val="1535364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title" idx="4294967295"/>
          </p:nvPr>
        </p:nvSpPr>
        <p:spPr>
          <a:xfrm>
            <a:off x="224416" y="202609"/>
            <a:ext cx="8324645" cy="4017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1800"/>
              </a:spcAft>
              <a:buClrTx/>
              <a:buSzTx/>
              <a:buFontTx/>
              <a:buNone/>
              <a:tabLst/>
              <a:defRPr/>
            </a:pPr>
            <a:r>
              <a:rPr kumimoji="0" lang="en-US" sz="1800" b="0" i="0" u="none" strike="noStrike" kern="1200" cap="none" spc="100" normalizeH="0" baseline="0" noProof="0" dirty="0">
                <a:ln>
                  <a:noFill/>
                </a:ln>
                <a:solidFill>
                  <a:srgbClr val="9EA2A2"/>
                </a:solidFill>
                <a:effectLst/>
                <a:uLnTx/>
                <a:uFillTx/>
                <a:latin typeface="+mn-lt"/>
                <a:ea typeface="+mn-ea"/>
                <a:cs typeface="+mn-cs"/>
              </a:rPr>
              <a:t>ASK FOR HELP (AND ASK QUESTIONS)</a:t>
            </a:r>
          </a:p>
        </p:txBody>
      </p:sp>
      <p:sp>
        <p:nvSpPr>
          <p:cNvPr id="4" name="Text Placeholder 4"/>
          <p:cNvSpPr txBox="1">
            <a:spLocks/>
          </p:cNvSpPr>
          <p:nvPr/>
        </p:nvSpPr>
        <p:spPr>
          <a:xfrm>
            <a:off x="4810553" y="824259"/>
            <a:ext cx="3998485" cy="4666540"/>
          </a:xfrm>
          <a:prstGeom prst="rect">
            <a:avLst/>
          </a:prstGeom>
        </p:spPr>
        <p:txBody>
          <a:bodyPr vert="horz"/>
          <a:lstStyle>
            <a:lvl1pPr marL="0" indent="0" algn="l" defTabSz="457200" rtl="0" eaLnBrk="1" latinLnBrk="0" hangingPunct="1">
              <a:spcBef>
                <a:spcPct val="20000"/>
              </a:spcBef>
              <a:spcAft>
                <a:spcPts val="1800"/>
              </a:spcAft>
              <a:buFontTx/>
              <a:buNone/>
              <a:defRPr sz="1800" b="0" kern="1200" spc="100" baseline="0">
                <a:solidFill>
                  <a:srgbClr val="9EA2A2"/>
                </a:solidFill>
                <a:latin typeface="+mn-lt"/>
                <a:ea typeface="+mn-ea"/>
                <a:cs typeface="+mn-cs"/>
              </a:defRPr>
            </a:lvl1pPr>
            <a:lvl2pPr marL="169863" indent="-169863" algn="l" defTabSz="457200" rtl="0" eaLnBrk="1" latinLnBrk="0" hangingPunct="1">
              <a:spcBef>
                <a:spcPts val="2000"/>
              </a:spcBef>
              <a:buClr>
                <a:srgbClr val="DB091C"/>
              </a:buClr>
              <a:buFont typeface="Wingdings" panose="05000000000000000000" pitchFamily="2" charset="2"/>
              <a:buChar char="§"/>
              <a:defRPr sz="1800" kern="1200" baseline="0">
                <a:solidFill>
                  <a:srgbClr val="5F6062"/>
                </a:solidFill>
                <a:latin typeface="+mn-lt"/>
                <a:ea typeface="+mn-ea"/>
                <a:cs typeface="+mn-cs"/>
              </a:defRPr>
            </a:lvl2pPr>
            <a:lvl3pPr marL="398463" indent="-171450" algn="l" defTabSz="457200" rtl="0" eaLnBrk="1" latinLnBrk="0" hangingPunct="1">
              <a:spcBef>
                <a:spcPts val="600"/>
              </a:spcBef>
              <a:buClr>
                <a:srgbClr val="DB091C"/>
              </a:buClr>
              <a:buFont typeface="Arial" panose="020B0604020202020204" pitchFamily="34" charset="0"/>
              <a:buChar char="−"/>
              <a:defRPr sz="1400" kern="1200" baseline="0">
                <a:solidFill>
                  <a:srgbClr val="5F606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2424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2424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0" lvl="2" indent="0">
              <a:buFont typeface="Arial" panose="020B0604020202020204" pitchFamily="34" charset="0"/>
              <a:buNone/>
            </a:pPr>
            <a:endParaRPr lang="en-US" dirty="0">
              <a:solidFill>
                <a:schemeClr val="tx1"/>
              </a:solidFill>
            </a:endParaRPr>
          </a:p>
        </p:txBody>
      </p:sp>
      <p:sp>
        <p:nvSpPr>
          <p:cNvPr id="6" name="Text Placeholder 6"/>
          <p:cNvSpPr>
            <a:spLocks noGrp="1"/>
          </p:cNvSpPr>
          <p:nvPr>
            <p:ph type="body" sz="quarter" idx="4294967295" hasCustomPrompt="1"/>
          </p:nvPr>
        </p:nvSpPr>
        <p:spPr>
          <a:xfrm>
            <a:off x="384839" y="767830"/>
            <a:ext cx="3500161" cy="1828800"/>
          </a:xfrm>
          <a:prstGeom prst="rect">
            <a:avLst/>
          </a:prstGeom>
        </p:spPr>
        <p:txBody>
          <a:bodyPr/>
          <a:lstStyle>
            <a:lvl2pPr marL="225425" marR="0"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a:lvl2pPr>
            <a:lvl3pPr marL="461963" marR="0"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a:lvl3pPr>
          </a:lstStyle>
          <a:p>
            <a:pPr marL="169863" lvl="1" indent="-169863">
              <a:spcBef>
                <a:spcPts val="1800"/>
              </a:spcBef>
              <a:buClr>
                <a:srgbClr val="DB091C"/>
              </a:buClr>
            </a:pPr>
            <a:r>
              <a:rPr lang="en-US" sz="1600" dirty="0"/>
              <a:t>Hidden Curriculum in Grad School </a:t>
            </a:r>
          </a:p>
          <a:p>
            <a:pPr marL="169863" lvl="1" indent="-169863">
              <a:spcBef>
                <a:spcPts val="1800"/>
              </a:spcBef>
              <a:buClr>
                <a:srgbClr val="DB091C"/>
              </a:buClr>
            </a:pPr>
            <a:r>
              <a:rPr lang="en-US" sz="1600" dirty="0"/>
              <a:t>Be your own advocate</a:t>
            </a:r>
          </a:p>
          <a:p>
            <a:pPr marL="169863" lvl="1" indent="-169863">
              <a:spcBef>
                <a:spcPts val="1800"/>
              </a:spcBef>
              <a:buClr>
                <a:srgbClr val="DB091C"/>
              </a:buClr>
            </a:pPr>
            <a:r>
              <a:rPr lang="en-US" sz="1600" dirty="0"/>
              <a:t>You are not the only one who does not know the answer</a:t>
            </a:r>
          </a:p>
          <a:p>
            <a:pPr marL="169863" lvl="1" indent="-169863">
              <a:spcBef>
                <a:spcPts val="1800"/>
              </a:spcBef>
              <a:buClr>
                <a:srgbClr val="DB091C"/>
              </a:buClr>
            </a:pPr>
            <a:r>
              <a:rPr lang="en-US" sz="1600" dirty="0"/>
              <a:t>Academic jargon, department and disciplinary norms, Rensselaer acronyms  </a:t>
            </a:r>
          </a:p>
          <a:p>
            <a:pPr marL="169863" lvl="1" indent="-169863">
              <a:spcBef>
                <a:spcPts val="1800"/>
              </a:spcBef>
              <a:buClr>
                <a:srgbClr val="DB091C"/>
              </a:buClr>
            </a:pPr>
            <a:r>
              <a:rPr lang="en-US" sz="1600" dirty="0"/>
              <a:t>Milestones, paperwork and processes </a:t>
            </a:r>
          </a:p>
          <a:p>
            <a:pPr marL="169863" lvl="1" indent="-169863">
              <a:spcBef>
                <a:spcPts val="1800"/>
              </a:spcBef>
              <a:buClr>
                <a:srgbClr val="DB091C"/>
              </a:buClr>
            </a:pPr>
            <a:r>
              <a:rPr lang="en-US" sz="1600" dirty="0"/>
              <a:t>Obstacles and uncertainty </a:t>
            </a:r>
          </a:p>
        </p:txBody>
      </p:sp>
      <p:pic>
        <p:nvPicPr>
          <p:cNvPr id="7" name="Picture 6" descr="A group of people posing for a photo&#10;&#10;Description automatically generated">
            <a:extLst>
              <a:ext uri="{FF2B5EF4-FFF2-40B4-BE49-F238E27FC236}">
                <a16:creationId xmlns:a16="http://schemas.microsoft.com/office/drawing/2014/main" id="{770AEE98-8140-1899-4A0D-A233B59A7B4D}"/>
              </a:ext>
            </a:extLst>
          </p:cNvPr>
          <p:cNvPicPr>
            <a:picLocks noChangeAspect="1"/>
          </p:cNvPicPr>
          <p:nvPr/>
        </p:nvPicPr>
        <p:blipFill>
          <a:blip r:embed="rId3"/>
          <a:stretch>
            <a:fillRect/>
          </a:stretch>
        </p:blipFill>
        <p:spPr>
          <a:xfrm>
            <a:off x="3876035" y="1311629"/>
            <a:ext cx="4924038" cy="2570002"/>
          </a:xfrm>
          <a:prstGeom prst="rect">
            <a:avLst/>
          </a:prstGeom>
        </p:spPr>
      </p:pic>
    </p:spTree>
    <p:extLst>
      <p:ext uri="{BB962C8B-B14F-4D97-AF65-F5344CB8AC3E}">
        <p14:creationId xmlns:p14="http://schemas.microsoft.com/office/powerpoint/2010/main" val="2125646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59B21D-FE17-B25B-B732-EDCDFCAC060B}"/>
              </a:ext>
            </a:extLst>
          </p:cNvPr>
          <p:cNvSpPr>
            <a:spLocks noGrp="1"/>
          </p:cNvSpPr>
          <p:nvPr>
            <p:ph type="title" idx="4294967295"/>
          </p:nvPr>
        </p:nvSpPr>
        <p:spPr>
          <a:xfrm>
            <a:off x="224416" y="202610"/>
            <a:ext cx="8324645" cy="394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1800"/>
              </a:spcAft>
              <a:buClrTx/>
              <a:buSzTx/>
              <a:buFontTx/>
              <a:buNone/>
              <a:tabLst/>
              <a:defRPr/>
            </a:pPr>
            <a:r>
              <a:rPr kumimoji="0" lang="en-US" sz="1800" b="0" i="0" u="none" strike="noStrike" kern="1200" cap="none" spc="100" normalizeH="0" baseline="0" noProof="0" dirty="0">
                <a:ln>
                  <a:noFill/>
                </a:ln>
                <a:solidFill>
                  <a:srgbClr val="9EA2A2"/>
                </a:solidFill>
                <a:effectLst/>
                <a:uLnTx/>
                <a:uFillTx/>
                <a:latin typeface="+mn-lt"/>
                <a:ea typeface="+mn-ea"/>
                <a:cs typeface="+mn-cs"/>
              </a:rPr>
              <a:t>CAMPUS RESOURCES</a:t>
            </a:r>
          </a:p>
        </p:txBody>
      </p:sp>
      <p:graphicFrame>
        <p:nvGraphicFramePr>
          <p:cNvPr id="4" name="Table 4">
            <a:extLst>
              <a:ext uri="{FF2B5EF4-FFF2-40B4-BE49-F238E27FC236}">
                <a16:creationId xmlns:a16="http://schemas.microsoft.com/office/drawing/2014/main" id="{B3C35273-6454-2AE2-BFC3-BC071280973C}"/>
              </a:ext>
            </a:extLst>
          </p:cNvPr>
          <p:cNvGraphicFramePr>
            <a:graphicFrameLocks noGrp="1"/>
          </p:cNvGraphicFramePr>
          <p:nvPr>
            <p:extLst>
              <p:ext uri="{D42A27DB-BD31-4B8C-83A1-F6EECF244321}">
                <p14:modId xmlns:p14="http://schemas.microsoft.com/office/powerpoint/2010/main" val="2288782245"/>
              </p:ext>
            </p:extLst>
          </p:nvPr>
        </p:nvGraphicFramePr>
        <p:xfrm>
          <a:off x="378068" y="14052062"/>
          <a:ext cx="8238394" cy="946150"/>
        </p:xfrm>
        <a:graphic>
          <a:graphicData uri="http://schemas.openxmlformats.org/drawingml/2006/table">
            <a:tbl>
              <a:tblPr firstRow="1" bandRow="1">
                <a:tableStyleId>{2D5ABB26-0587-4C30-8999-92F81FD0307C}</a:tableStyleId>
              </a:tblPr>
              <a:tblGrid>
                <a:gridCol w="4119197">
                  <a:extLst>
                    <a:ext uri="{9D8B030D-6E8A-4147-A177-3AD203B41FA5}">
                      <a16:colId xmlns:a16="http://schemas.microsoft.com/office/drawing/2014/main" val="1372661876"/>
                    </a:ext>
                  </a:extLst>
                </a:gridCol>
                <a:gridCol w="4119197">
                  <a:extLst>
                    <a:ext uri="{9D8B030D-6E8A-4147-A177-3AD203B41FA5}">
                      <a16:colId xmlns:a16="http://schemas.microsoft.com/office/drawing/2014/main" val="3103012401"/>
                    </a:ext>
                  </a:extLst>
                </a:gridCol>
              </a:tblGrid>
              <a:tr h="946150">
                <a:tc>
                  <a:txBody>
                    <a:bodyPr/>
                    <a:lstStyle/>
                    <a:p>
                      <a:pPr marL="285750" indent="-285750">
                        <a:buFont typeface="Arial" panose="020B0604020202020204" pitchFamily="34" charset="0"/>
                        <a:buChar char="•"/>
                      </a:pPr>
                      <a:endParaRPr lang="en-US" sz="1400" dirty="0">
                        <a:solidFill>
                          <a:schemeClr val="tx1"/>
                        </a:solidFill>
                      </a:endParaRPr>
                    </a:p>
                  </a:txBody>
                  <a:tcPr/>
                </a:tc>
                <a:tc>
                  <a:txBody>
                    <a:bodyPr/>
                    <a:lstStyle/>
                    <a:p>
                      <a:pPr marL="285750" indent="-285750">
                        <a:buFont typeface="Arial" panose="020B0604020202020204" pitchFamily="34" charset="0"/>
                        <a:buChar char="•"/>
                      </a:pPr>
                      <a:endParaRPr lang="en-US" sz="1400" dirty="0"/>
                    </a:p>
                  </a:txBody>
                  <a:tcPr/>
                </a:tc>
                <a:extLst>
                  <a:ext uri="{0D108BD9-81ED-4DB2-BD59-A6C34878D82A}">
                    <a16:rowId xmlns:a16="http://schemas.microsoft.com/office/drawing/2014/main" val="1306251389"/>
                  </a:ext>
                </a:extLst>
              </a:tr>
            </a:tbl>
          </a:graphicData>
        </a:graphic>
      </p:graphicFrame>
      <p:graphicFrame>
        <p:nvGraphicFramePr>
          <p:cNvPr id="5" name="Table 4">
            <a:extLst>
              <a:ext uri="{FF2B5EF4-FFF2-40B4-BE49-F238E27FC236}">
                <a16:creationId xmlns:a16="http://schemas.microsoft.com/office/drawing/2014/main" id="{05C464F4-B66D-20B0-3E9E-B44FF1DD195B}"/>
              </a:ext>
            </a:extLst>
          </p:cNvPr>
          <p:cNvGraphicFramePr>
            <a:graphicFrameLocks noGrp="1"/>
          </p:cNvGraphicFramePr>
          <p:nvPr>
            <p:extLst>
              <p:ext uri="{D42A27DB-BD31-4B8C-83A1-F6EECF244321}">
                <p14:modId xmlns:p14="http://schemas.microsoft.com/office/powerpoint/2010/main" val="1447512712"/>
              </p:ext>
            </p:extLst>
          </p:nvPr>
        </p:nvGraphicFramePr>
        <p:xfrm>
          <a:off x="378068" y="910883"/>
          <a:ext cx="8238394" cy="3078480"/>
        </p:xfrm>
        <a:graphic>
          <a:graphicData uri="http://schemas.openxmlformats.org/drawingml/2006/table">
            <a:tbl>
              <a:tblPr firstRow="1" bandRow="1">
                <a:tableStyleId>{2D5ABB26-0587-4C30-8999-92F81FD0307C}</a:tableStyleId>
              </a:tblPr>
              <a:tblGrid>
                <a:gridCol w="4119197">
                  <a:extLst>
                    <a:ext uri="{9D8B030D-6E8A-4147-A177-3AD203B41FA5}">
                      <a16:colId xmlns:a16="http://schemas.microsoft.com/office/drawing/2014/main" val="2367745328"/>
                    </a:ext>
                  </a:extLst>
                </a:gridCol>
                <a:gridCol w="4119197">
                  <a:extLst>
                    <a:ext uri="{9D8B030D-6E8A-4147-A177-3AD203B41FA5}">
                      <a16:colId xmlns:a16="http://schemas.microsoft.com/office/drawing/2014/main" val="1179657530"/>
                    </a:ext>
                  </a:extLst>
                </a:gridCol>
              </a:tblGrid>
              <a:tr h="946150">
                <a:tc>
                  <a:txBody>
                    <a:bodyPr/>
                    <a:lstStyle/>
                    <a:p>
                      <a:pPr marL="285750" indent="-285750">
                        <a:buFont typeface="Arial" panose="020B0604020202020204" pitchFamily="34" charset="0"/>
                        <a:buChar char="•"/>
                      </a:pPr>
                      <a:r>
                        <a:rPr lang="en-US" sz="1400" dirty="0">
                          <a:solidFill>
                            <a:schemeClr val="tx1"/>
                          </a:solidFill>
                        </a:rPr>
                        <a:t>Graduate Program Faculty &amp; Staff</a:t>
                      </a:r>
                    </a:p>
                    <a:p>
                      <a:pPr marL="742950" lvl="1" indent="-285750">
                        <a:buFont typeface="Arial" panose="020B0604020202020204" pitchFamily="34" charset="0"/>
                        <a:buChar char="•"/>
                      </a:pPr>
                      <a:r>
                        <a:rPr lang="en-US" sz="1400" dirty="0">
                          <a:solidFill>
                            <a:schemeClr val="tx1"/>
                          </a:solidFill>
                        </a:rPr>
                        <a:t>Grad Program Director</a:t>
                      </a:r>
                    </a:p>
                    <a:p>
                      <a:pPr marL="742950" lvl="1" indent="-285750">
                        <a:buFont typeface="Arial" panose="020B0604020202020204" pitchFamily="34" charset="0"/>
                        <a:buChar char="•"/>
                      </a:pPr>
                      <a:r>
                        <a:rPr lang="en-US" sz="1400" dirty="0">
                          <a:solidFill>
                            <a:schemeClr val="tx1"/>
                          </a:solidFill>
                        </a:rPr>
                        <a:t>Grad Program Administrator</a:t>
                      </a:r>
                    </a:p>
                    <a:p>
                      <a:pPr marL="285750" indent="-285750">
                        <a:buFont typeface="Arial" panose="020B0604020202020204" pitchFamily="34" charset="0"/>
                        <a:buChar char="•"/>
                      </a:pPr>
                      <a:r>
                        <a:rPr lang="en-US" sz="1400" dirty="0">
                          <a:solidFill>
                            <a:schemeClr val="tx1"/>
                          </a:solidFill>
                        </a:rPr>
                        <a:t>Office of Graduate Education</a:t>
                      </a:r>
                    </a:p>
                    <a:p>
                      <a:pPr marL="285750" indent="-285750">
                        <a:buFont typeface="Arial" panose="020B0604020202020204" pitchFamily="34" charset="0"/>
                        <a:buChar char="•"/>
                      </a:pPr>
                      <a:r>
                        <a:rPr lang="en-US" sz="1400" dirty="0">
                          <a:solidFill>
                            <a:schemeClr val="tx1"/>
                          </a:solidFill>
                        </a:rPr>
                        <a:t>Graduate Experience Office </a:t>
                      </a:r>
                    </a:p>
                    <a:p>
                      <a:pPr marL="285750" indent="-285750">
                        <a:buFont typeface="Arial" panose="020B0604020202020204" pitchFamily="34" charset="0"/>
                        <a:buChar char="•"/>
                      </a:pPr>
                      <a:r>
                        <a:rPr lang="en-US" sz="1400" dirty="0">
                          <a:solidFill>
                            <a:schemeClr val="tx1"/>
                          </a:solidFill>
                        </a:rPr>
                        <a:t>Health &amp; Counseling </a:t>
                      </a:r>
                    </a:p>
                    <a:p>
                      <a:pPr marL="285750" indent="-285750">
                        <a:buFont typeface="Arial" panose="020B0604020202020204" pitchFamily="34" charset="0"/>
                        <a:buChar char="•"/>
                      </a:pPr>
                      <a:r>
                        <a:rPr lang="en-US" sz="1400" dirty="0">
                          <a:solidFill>
                            <a:schemeClr val="tx1"/>
                          </a:solidFill>
                        </a:rPr>
                        <a:t>ISSS – International Services </a:t>
                      </a:r>
                    </a:p>
                    <a:p>
                      <a:pPr marL="285750" indent="-285750">
                        <a:buFont typeface="Arial" panose="020B0604020202020204" pitchFamily="34" charset="0"/>
                        <a:buChar char="•"/>
                      </a:pPr>
                      <a:r>
                        <a:rPr lang="en-US" sz="1400" dirty="0">
                          <a:solidFill>
                            <a:schemeClr val="tx1"/>
                          </a:solidFill>
                        </a:rPr>
                        <a:t>CCPD – Career Center </a:t>
                      </a:r>
                    </a:p>
                    <a:p>
                      <a:pPr marL="285750" indent="-285750">
                        <a:buFont typeface="Arial" panose="020B0604020202020204" pitchFamily="34" charset="0"/>
                        <a:buChar char="•"/>
                      </a:pPr>
                      <a:r>
                        <a:rPr lang="en-US" sz="1400" dirty="0">
                          <a:solidFill>
                            <a:schemeClr val="tx1"/>
                          </a:solidFill>
                        </a:rPr>
                        <a:t>Off-Campus Commons </a:t>
                      </a:r>
                    </a:p>
                    <a:p>
                      <a:pPr marL="285750" indent="-285750">
                        <a:buFont typeface="Arial" panose="020B0604020202020204" pitchFamily="34" charset="0"/>
                        <a:buChar char="•"/>
                      </a:pPr>
                      <a:r>
                        <a:rPr lang="en-US" sz="1400" dirty="0">
                          <a:solidFill>
                            <a:schemeClr val="tx1"/>
                          </a:solidFill>
                        </a:rPr>
                        <a:t>Dean of Students </a:t>
                      </a:r>
                    </a:p>
                    <a:p>
                      <a:pPr marL="285750" indent="-285750">
                        <a:buFont typeface="Arial" panose="020B0604020202020204" pitchFamily="34" charset="0"/>
                        <a:buChar char="•"/>
                      </a:pPr>
                      <a:r>
                        <a:rPr lang="en-US" sz="1400" dirty="0">
                          <a:solidFill>
                            <a:schemeClr val="tx1"/>
                          </a:solidFill>
                        </a:rPr>
                        <a:t>Bursar </a:t>
                      </a:r>
                    </a:p>
                    <a:p>
                      <a:pPr marL="285750" indent="-285750">
                        <a:buFont typeface="Arial" panose="020B0604020202020204" pitchFamily="34" charset="0"/>
                        <a:buChar char="•"/>
                      </a:pPr>
                      <a:r>
                        <a:rPr lang="en-US" sz="1400" dirty="0">
                          <a:solidFill>
                            <a:schemeClr val="tx1"/>
                          </a:solidFill>
                        </a:rPr>
                        <a:t>Payroll </a:t>
                      </a:r>
                    </a:p>
                    <a:p>
                      <a:pPr marL="285750" indent="-285750">
                        <a:buFont typeface="Arial" panose="020B0604020202020204" pitchFamily="34" charset="0"/>
                        <a:buChar char="•"/>
                      </a:pPr>
                      <a:r>
                        <a:rPr lang="en-US" sz="1400" dirty="0">
                          <a:solidFill>
                            <a:schemeClr val="tx1"/>
                          </a:solidFill>
                        </a:rPr>
                        <a:t>Financial Aid </a:t>
                      </a:r>
                    </a:p>
                    <a:p>
                      <a:pPr marL="285750" indent="-285750">
                        <a:buFont typeface="Arial" panose="020B0604020202020204" pitchFamily="34" charset="0"/>
                        <a:buChar char="•"/>
                      </a:pPr>
                      <a:endParaRPr lang="en-US" sz="1400" dirty="0">
                        <a:solidFill>
                          <a:schemeClr val="tx1"/>
                        </a:solidFill>
                      </a:endParaRPr>
                    </a:p>
                  </a:txBody>
                  <a:tcPr/>
                </a:tc>
                <a:tc>
                  <a:txBody>
                    <a:bodyPr/>
                    <a:lstStyle/>
                    <a:p>
                      <a:pPr marL="285750" indent="-285750">
                        <a:buFont typeface="Arial" panose="020B0604020202020204" pitchFamily="34" charset="0"/>
                        <a:buChar char="•"/>
                      </a:pPr>
                      <a:r>
                        <a:rPr lang="en-US" sz="1400" dirty="0">
                          <a:solidFill>
                            <a:schemeClr val="tx1"/>
                          </a:solidFill>
                        </a:rPr>
                        <a:t>Graduate Student Council </a:t>
                      </a:r>
                    </a:p>
                    <a:p>
                      <a:pPr marL="285750" indent="-285750">
                        <a:buFont typeface="Arial" panose="020B0604020202020204" pitchFamily="34" charset="0"/>
                        <a:buChar char="•"/>
                      </a:pPr>
                      <a:r>
                        <a:rPr lang="en-US" sz="1400" dirty="0">
                          <a:solidFill>
                            <a:schemeClr val="tx1"/>
                          </a:solidFill>
                        </a:rPr>
                        <a:t>Student Organizations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Public Safety</a:t>
                      </a:r>
                    </a:p>
                    <a:p>
                      <a:pPr marL="285750" indent="-285750">
                        <a:buFont typeface="Arial" panose="020B0604020202020204" pitchFamily="34" charset="0"/>
                        <a:buChar char="•"/>
                      </a:pPr>
                      <a:r>
                        <a:rPr lang="en-US" sz="1400" dirty="0">
                          <a:solidFill>
                            <a:schemeClr val="tx1"/>
                          </a:solidFill>
                        </a:rPr>
                        <a:t>Building/department councils/organizations </a:t>
                      </a:r>
                    </a:p>
                    <a:p>
                      <a:pPr marL="285750" indent="-285750">
                        <a:buFont typeface="Arial" panose="020B0604020202020204" pitchFamily="34" charset="0"/>
                        <a:buChar char="•"/>
                      </a:pPr>
                      <a:r>
                        <a:rPr lang="en-US" sz="1400" dirty="0"/>
                        <a:t>Archer Center for Student </a:t>
                      </a:r>
                    </a:p>
                    <a:p>
                      <a:pPr marL="285750" indent="-285750">
                        <a:buFont typeface="Arial" panose="020B0604020202020204" pitchFamily="34" charset="0"/>
                        <a:buChar char="•"/>
                      </a:pPr>
                      <a:r>
                        <a:rPr lang="en-US" sz="1400" dirty="0"/>
                        <a:t>Alumni Engagement </a:t>
                      </a:r>
                    </a:p>
                    <a:p>
                      <a:pPr marL="285750" indent="-285750">
                        <a:buFont typeface="Arial" panose="020B0604020202020204" pitchFamily="34" charset="0"/>
                        <a:buChar char="•"/>
                      </a:pPr>
                      <a:r>
                        <a:rPr lang="en-US" sz="1400" dirty="0"/>
                        <a:t>Parking and Transportation </a:t>
                      </a:r>
                    </a:p>
                    <a:p>
                      <a:pPr marL="285750" indent="-285750">
                        <a:buFont typeface="Arial" panose="020B0604020202020204" pitchFamily="34" charset="0"/>
                        <a:buChar char="•"/>
                      </a:pPr>
                      <a:r>
                        <a:rPr lang="en-US" sz="1400" dirty="0"/>
                        <a:t>Champlin’s Office </a:t>
                      </a:r>
                    </a:p>
                    <a:p>
                      <a:pPr marL="285750" indent="-285750">
                        <a:buFont typeface="Arial" panose="020B0604020202020204" pitchFamily="34" charset="0"/>
                        <a:buChar char="•"/>
                      </a:pPr>
                      <a:r>
                        <a:rPr lang="en-US" sz="1400" dirty="0"/>
                        <a:t>Help Desk </a:t>
                      </a:r>
                    </a:p>
                    <a:p>
                      <a:pPr marL="285750" indent="-285750">
                        <a:buFont typeface="Arial" panose="020B0604020202020204" pitchFamily="34" charset="0"/>
                        <a:buChar char="•"/>
                      </a:pPr>
                      <a:r>
                        <a:rPr lang="en-US" sz="1400" dirty="0"/>
                        <a:t>Union, Campus Rec, and Student Activities </a:t>
                      </a:r>
                    </a:p>
                    <a:p>
                      <a:pPr marL="285750" indent="-285750">
                        <a:buFont typeface="Arial" panose="020B0604020202020204" pitchFamily="34" charset="0"/>
                        <a:buChar char="•"/>
                      </a:pPr>
                      <a:r>
                        <a:rPr lang="en-US" sz="1400" dirty="0"/>
                        <a:t>Severino Center </a:t>
                      </a:r>
                    </a:p>
                    <a:p>
                      <a:pPr marL="285750" indent="-285750">
                        <a:buFont typeface="Arial" panose="020B0604020202020204" pitchFamily="34" charset="0"/>
                        <a:buChar char="•"/>
                      </a:pPr>
                      <a:r>
                        <a:rPr lang="en-US" sz="1400" dirty="0"/>
                        <a:t>Comm + D -  “Writing” Center</a:t>
                      </a:r>
                    </a:p>
                    <a:p>
                      <a:pPr marL="285750" indent="-285750">
                        <a:buFont typeface="Arial" panose="020B0604020202020204" pitchFamily="34" charset="0"/>
                        <a:buChar char="•"/>
                      </a:pPr>
                      <a:endParaRPr lang="en-US" sz="1400" dirty="0"/>
                    </a:p>
                  </a:txBody>
                  <a:tcPr/>
                </a:tc>
                <a:extLst>
                  <a:ext uri="{0D108BD9-81ED-4DB2-BD59-A6C34878D82A}">
                    <a16:rowId xmlns:a16="http://schemas.microsoft.com/office/drawing/2014/main" val="4089865782"/>
                  </a:ext>
                </a:extLst>
              </a:tr>
            </a:tbl>
          </a:graphicData>
        </a:graphic>
      </p:graphicFrame>
    </p:spTree>
    <p:extLst>
      <p:ext uri="{BB962C8B-B14F-4D97-AF65-F5344CB8AC3E}">
        <p14:creationId xmlns:p14="http://schemas.microsoft.com/office/powerpoint/2010/main" val="604306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606D0C-E9A4-4045-F9D4-D35E3EF460F4}"/>
              </a:ext>
            </a:extLst>
          </p:cNvPr>
          <p:cNvSpPr txBox="1"/>
          <p:nvPr/>
        </p:nvSpPr>
        <p:spPr>
          <a:xfrm>
            <a:off x="725366" y="811914"/>
            <a:ext cx="3130061" cy="3416320"/>
          </a:xfrm>
          <a:prstGeom prst="rect">
            <a:avLst/>
          </a:prstGeom>
          <a:noFill/>
        </p:spPr>
        <p:txBody>
          <a:bodyPr wrap="square">
            <a:spAutoFit/>
          </a:bodyPr>
          <a:lstStyle/>
          <a:p>
            <a:r>
              <a:rPr lang="en-US" dirty="0"/>
              <a:t>Colleen Smith</a:t>
            </a:r>
          </a:p>
          <a:p>
            <a:r>
              <a:rPr lang="en-US" dirty="0"/>
              <a:t>4600 Academy Hall  </a:t>
            </a:r>
          </a:p>
          <a:p>
            <a:r>
              <a:rPr lang="en-US" dirty="0"/>
              <a:t>518-276-8802</a:t>
            </a:r>
            <a:br>
              <a:rPr lang="en-US" dirty="0"/>
            </a:br>
            <a:r>
              <a:rPr lang="en-US" dirty="0">
                <a:hlinkClick r:id="rId2"/>
              </a:rPr>
              <a:t>smithc15@rpi.edu</a:t>
            </a:r>
            <a:r>
              <a:rPr lang="en-US" dirty="0"/>
              <a:t> </a:t>
            </a:r>
          </a:p>
          <a:p>
            <a:endParaRPr lang="en-US" dirty="0"/>
          </a:p>
          <a:p>
            <a:r>
              <a:rPr lang="en-US" dirty="0"/>
              <a:t>Webex: smithc15 </a:t>
            </a:r>
            <a:br>
              <a:rPr lang="en-US" dirty="0"/>
            </a:br>
            <a:endParaRPr lang="en-US" dirty="0"/>
          </a:p>
          <a:p>
            <a:r>
              <a:rPr lang="en-US" u="sng" dirty="0">
                <a:hlinkClick r:id="rId3"/>
              </a:rPr>
              <a:t>https://linktr.ee/RPIGradLife</a:t>
            </a:r>
            <a:endParaRPr lang="en-US" u="sng" dirty="0"/>
          </a:p>
          <a:p>
            <a:endParaRPr lang="en-US" u="sng" dirty="0"/>
          </a:p>
          <a:p>
            <a:endParaRPr lang="en-US" u="sng" dirty="0"/>
          </a:p>
          <a:p>
            <a:r>
              <a:rPr lang="en-US" dirty="0"/>
              <a:t>Read the RPI Grad Experience Newsletter </a:t>
            </a:r>
            <a:r>
              <a:rPr lang="en-US" dirty="0">
                <a:sym typeface="Wingdings" panose="05000000000000000000" pitchFamily="2" charset="2"/>
              </a:rPr>
              <a:t></a:t>
            </a:r>
            <a:endParaRPr lang="en-US" dirty="0"/>
          </a:p>
        </p:txBody>
      </p:sp>
      <p:sp>
        <p:nvSpPr>
          <p:cNvPr id="9" name="Title 8">
            <a:extLst>
              <a:ext uri="{FF2B5EF4-FFF2-40B4-BE49-F238E27FC236}">
                <a16:creationId xmlns:a16="http://schemas.microsoft.com/office/drawing/2014/main" id="{3640D672-22F5-16E3-E34D-B78DC35C5E7E}"/>
              </a:ext>
            </a:extLst>
          </p:cNvPr>
          <p:cNvSpPr txBox="1">
            <a:spLocks noGrp="1"/>
          </p:cNvSpPr>
          <p:nvPr>
            <p:ph type="title" idx="4294967295"/>
          </p:nvPr>
        </p:nvSpPr>
        <p:spPr>
          <a:xfrm>
            <a:off x="457200" y="442582"/>
            <a:ext cx="6796454"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DEAN OF GRAD EXPERIENCE CONTACT INFO</a:t>
            </a:r>
          </a:p>
        </p:txBody>
      </p:sp>
      <p:pic>
        <p:nvPicPr>
          <p:cNvPr id="10" name="Picture 9">
            <a:extLst>
              <a:ext uri="{FF2B5EF4-FFF2-40B4-BE49-F238E27FC236}">
                <a16:creationId xmlns:a16="http://schemas.microsoft.com/office/drawing/2014/main" id="{7AD38B27-2127-24E2-23E8-767289C150D2}"/>
              </a:ext>
            </a:extLst>
          </p:cNvPr>
          <p:cNvPicPr>
            <a:picLocks noChangeAspect="1"/>
          </p:cNvPicPr>
          <p:nvPr/>
        </p:nvPicPr>
        <p:blipFill>
          <a:blip r:embed="rId4"/>
          <a:stretch>
            <a:fillRect/>
          </a:stretch>
        </p:blipFill>
        <p:spPr>
          <a:xfrm>
            <a:off x="4670692" y="849775"/>
            <a:ext cx="2582962" cy="3443949"/>
          </a:xfrm>
          <a:prstGeom prst="rect">
            <a:avLst/>
          </a:prstGeom>
        </p:spPr>
      </p:pic>
    </p:spTree>
    <p:extLst>
      <p:ext uri="{BB962C8B-B14F-4D97-AF65-F5344CB8AC3E}">
        <p14:creationId xmlns:p14="http://schemas.microsoft.com/office/powerpoint/2010/main" val="2921717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graduate students before embarking on a hike.&#10;"/>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r="23648"/>
          <a:stretch/>
        </p:blipFill>
        <p:spPr>
          <a:xfrm>
            <a:off x="1" y="596897"/>
            <a:ext cx="4620126" cy="4034589"/>
          </a:xfrm>
          <a:prstGeom prst="rect">
            <a:avLst/>
          </a:prstGeom>
          <a:noFill/>
          <a:ln>
            <a:noFill/>
          </a:ln>
        </p:spPr>
      </p:pic>
      <p:sp>
        <p:nvSpPr>
          <p:cNvPr id="5" name="Text Placeholder 4"/>
          <p:cNvSpPr>
            <a:spLocks noGrp="1"/>
          </p:cNvSpPr>
          <p:nvPr>
            <p:ph type="title" idx="4294967295"/>
          </p:nvPr>
        </p:nvSpPr>
        <p:spPr>
          <a:xfrm>
            <a:off x="224416" y="202609"/>
            <a:ext cx="8324645" cy="3942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1800"/>
              </a:spcAft>
              <a:buClrTx/>
              <a:buSzTx/>
              <a:buFontTx/>
              <a:buNone/>
              <a:tabLst/>
              <a:defRPr/>
            </a:pPr>
            <a:r>
              <a:rPr kumimoji="0" lang="en-US" sz="1800" b="0" i="0" u="none" strike="noStrike" kern="1200" cap="none" spc="100" normalizeH="0" baseline="0" noProof="0" dirty="0">
                <a:ln>
                  <a:noFill/>
                </a:ln>
                <a:solidFill>
                  <a:srgbClr val="9EA2A2"/>
                </a:solidFill>
                <a:effectLst/>
                <a:uLnTx/>
                <a:uFillTx/>
                <a:latin typeface="+mn-lt"/>
                <a:ea typeface="+mn-ea"/>
                <a:cs typeface="+mn-cs"/>
              </a:rPr>
              <a:t>WELCOME TO RENSSELAER! </a:t>
            </a:r>
          </a:p>
        </p:txBody>
      </p:sp>
      <p:cxnSp>
        <p:nvCxnSpPr>
          <p:cNvPr id="6" name="Straight Connector 5"/>
          <p:cNvCxnSpPr/>
          <p:nvPr/>
        </p:nvCxnSpPr>
        <p:spPr>
          <a:xfrm>
            <a:off x="0" y="596897"/>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txBox="1">
            <a:spLocks/>
          </p:cNvSpPr>
          <p:nvPr/>
        </p:nvSpPr>
        <p:spPr>
          <a:xfrm>
            <a:off x="4885185" y="1251619"/>
            <a:ext cx="3993757" cy="1828800"/>
          </a:xfrm>
          <a:prstGeom prst="rect">
            <a:avLst/>
          </a:prstGeom>
        </p:spPr>
        <p:txBody>
          <a:bodyPr vert="horz"/>
          <a:lstStyle>
            <a:lvl1pPr marL="0" indent="0" algn="l" defTabSz="457200" rtl="0" eaLnBrk="1" latinLnBrk="0" hangingPunct="1">
              <a:spcBef>
                <a:spcPct val="20000"/>
              </a:spcBef>
              <a:spcAft>
                <a:spcPts val="1800"/>
              </a:spcAft>
              <a:buFontTx/>
              <a:buNone/>
              <a:defRPr sz="1800" b="0" kern="1200" spc="100" baseline="0">
                <a:solidFill>
                  <a:srgbClr val="9EA2A2"/>
                </a:solidFill>
                <a:latin typeface="+mn-lt"/>
                <a:ea typeface="+mn-ea"/>
                <a:cs typeface="+mn-cs"/>
              </a:defRPr>
            </a:lvl1pPr>
            <a:lvl2pPr marL="225425" marR="0"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sz="1800" kern="1200" baseline="0">
                <a:solidFill>
                  <a:srgbClr val="5F6062"/>
                </a:solidFill>
                <a:latin typeface="+mn-lt"/>
                <a:ea typeface="+mn-ea"/>
                <a:cs typeface="+mn-cs"/>
              </a:defRPr>
            </a:lvl2pPr>
            <a:lvl3pPr marL="461963" marR="0"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sz="1400" kern="1200" baseline="0">
                <a:solidFill>
                  <a:srgbClr val="5F606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2424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2424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285750">
              <a:spcBef>
                <a:spcPts val="1800"/>
              </a:spcBef>
            </a:pPr>
            <a:r>
              <a:rPr lang="en-US" dirty="0">
                <a:solidFill>
                  <a:prstClr val="black"/>
                </a:solidFill>
              </a:rPr>
              <a:t>About Graduate Experience</a:t>
            </a:r>
          </a:p>
          <a:p>
            <a:pPr lvl="1" indent="-285750">
              <a:spcBef>
                <a:spcPts val="1800"/>
              </a:spcBef>
            </a:pPr>
            <a:r>
              <a:rPr lang="en-US" dirty="0">
                <a:solidFill>
                  <a:prstClr val="black"/>
                </a:solidFill>
              </a:rPr>
              <a:t>The Iceberg Illusion </a:t>
            </a:r>
          </a:p>
          <a:p>
            <a:pPr lvl="1" indent="-285750">
              <a:spcBef>
                <a:spcPts val="1800"/>
              </a:spcBef>
            </a:pPr>
            <a:r>
              <a:rPr lang="en-US" dirty="0">
                <a:solidFill>
                  <a:prstClr val="black"/>
                </a:solidFill>
              </a:rPr>
              <a:t>Navigating Graduate School </a:t>
            </a:r>
          </a:p>
          <a:p>
            <a:pPr lvl="2" indent="-285750">
              <a:spcBef>
                <a:spcPts val="1800"/>
              </a:spcBef>
            </a:pPr>
            <a:r>
              <a:rPr lang="en-US" dirty="0">
                <a:solidFill>
                  <a:prstClr val="black"/>
                </a:solidFill>
              </a:rPr>
              <a:t>Professional Development</a:t>
            </a:r>
          </a:p>
          <a:p>
            <a:pPr lvl="2" indent="-285750">
              <a:spcBef>
                <a:spcPts val="1800"/>
              </a:spcBef>
            </a:pPr>
            <a:r>
              <a:rPr lang="en-US" dirty="0">
                <a:solidFill>
                  <a:prstClr val="black"/>
                </a:solidFill>
              </a:rPr>
              <a:t>Personal Development </a:t>
            </a:r>
          </a:p>
        </p:txBody>
      </p:sp>
    </p:spTree>
    <p:extLst>
      <p:ext uri="{BB962C8B-B14F-4D97-AF65-F5344CB8AC3E}">
        <p14:creationId xmlns:p14="http://schemas.microsoft.com/office/powerpoint/2010/main" val="966967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title" idx="4294967295"/>
          </p:nvPr>
        </p:nvSpPr>
        <p:spPr>
          <a:xfrm>
            <a:off x="224416" y="202610"/>
            <a:ext cx="8324645" cy="394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1800"/>
              </a:spcAft>
              <a:buClrTx/>
              <a:buSzTx/>
              <a:buFontTx/>
              <a:buNone/>
              <a:tabLst/>
              <a:defRPr/>
            </a:pPr>
            <a:r>
              <a:rPr kumimoji="0" lang="en-US" sz="1800" b="0" i="0" u="none" strike="noStrike" kern="1200" cap="none" spc="100" normalizeH="0" baseline="0" noProof="0" dirty="0">
                <a:ln>
                  <a:noFill/>
                </a:ln>
                <a:solidFill>
                  <a:srgbClr val="9EA2A2"/>
                </a:solidFill>
                <a:effectLst/>
                <a:uLnTx/>
                <a:uFillTx/>
                <a:latin typeface="+mn-lt"/>
                <a:ea typeface="+mn-ea"/>
                <a:cs typeface="+mn-cs"/>
              </a:rPr>
              <a:t>GRADUATE EXPERIENCE</a:t>
            </a:r>
          </a:p>
        </p:txBody>
      </p:sp>
      <p:sp>
        <p:nvSpPr>
          <p:cNvPr id="3" name="Text Placeholder 2"/>
          <p:cNvSpPr>
            <a:spLocks noGrp="1"/>
          </p:cNvSpPr>
          <p:nvPr>
            <p:ph type="body" sz="quarter" idx="17"/>
          </p:nvPr>
        </p:nvSpPr>
        <p:spPr>
          <a:xfrm>
            <a:off x="210673" y="715413"/>
            <a:ext cx="8558249" cy="1828800"/>
          </a:xfrm>
        </p:spPr>
        <p:txBody>
          <a:bodyPr/>
          <a:lstStyle/>
          <a:p>
            <a:pPr marL="0" indent="0">
              <a:buNone/>
            </a:pPr>
            <a:r>
              <a:rPr lang="en-US" sz="1400" dirty="0"/>
              <a:t>The Graduate Experience Office, in collaboration with campus partners, promotes academic, personal, and professional development programs and initiatives that provide opportunities for graduate student involvement and engagement with other students, staff, and faculty. </a:t>
            </a:r>
          </a:p>
          <a:p>
            <a:endParaRPr lang="en-US" sz="1600" dirty="0"/>
          </a:p>
        </p:txBody>
      </p:sp>
      <p:pic>
        <p:nvPicPr>
          <p:cNvPr id="4" name="Picture 3" descr="A group of men posing for a picture with a baby&#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96" y="1734051"/>
            <a:ext cx="2566219" cy="256621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5999" y="3017160"/>
            <a:ext cx="2187599" cy="16407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9740" y="1498653"/>
            <a:ext cx="2187599" cy="1458399"/>
          </a:xfrm>
          <a:prstGeom prst="rect">
            <a:avLst/>
          </a:prstGeom>
        </p:spPr>
      </p:pic>
      <p:pic>
        <p:nvPicPr>
          <p:cNvPr id="7" name="Picture Placeholder 3"/>
          <p:cNvPicPr>
            <a:picLocks noChangeAspect="1"/>
          </p:cNvPicPr>
          <p:nvPr/>
        </p:nvPicPr>
        <p:blipFill rotWithShape="1">
          <a:blip r:embed="rId6">
            <a:extLst>
              <a:ext uri="{28A0092B-C50C-407E-A947-70E740481C1C}">
                <a14:useLocalDpi xmlns:a14="http://schemas.microsoft.com/office/drawing/2010/main" val="0"/>
              </a:ext>
            </a:extLst>
          </a:blip>
          <a:srcRect l="1428" r="7736"/>
          <a:stretch/>
        </p:blipFill>
        <p:spPr>
          <a:xfrm rot="5400000">
            <a:off x="5606853" y="1754003"/>
            <a:ext cx="2929433" cy="2418734"/>
          </a:xfrm>
          <a:prstGeom prst="rect">
            <a:avLst/>
          </a:prstGeom>
          <a:noFill/>
          <a:ln>
            <a:noFill/>
          </a:ln>
        </p:spPr>
      </p:pic>
    </p:spTree>
    <p:extLst>
      <p:ext uri="{BB962C8B-B14F-4D97-AF65-F5344CB8AC3E}">
        <p14:creationId xmlns:p14="http://schemas.microsoft.com/office/powerpoint/2010/main" val="1047076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1D2BC9-5A35-1B39-8798-55469A807BE8}"/>
              </a:ext>
            </a:extLst>
          </p:cNvPr>
          <p:cNvSpPr>
            <a:spLocks noGrp="1"/>
          </p:cNvSpPr>
          <p:nvPr>
            <p:ph type="body" sz="quarter" idx="16"/>
          </p:nvPr>
        </p:nvSpPr>
        <p:spPr/>
        <p:txBody>
          <a:bodyPr/>
          <a:lstStyle/>
          <a:p>
            <a:r>
              <a:rPr lang="en-US" dirty="0"/>
              <a:t>WHY MEET WITH GRAD EXPERIENCE DEAN?</a:t>
            </a:r>
          </a:p>
        </p:txBody>
      </p:sp>
      <p:sp>
        <p:nvSpPr>
          <p:cNvPr id="4" name="Text Placeholder 3">
            <a:extLst>
              <a:ext uri="{FF2B5EF4-FFF2-40B4-BE49-F238E27FC236}">
                <a16:creationId xmlns:a16="http://schemas.microsoft.com/office/drawing/2014/main" id="{25188D3A-DBF2-4325-3DB8-095B4635F054}"/>
              </a:ext>
            </a:extLst>
          </p:cNvPr>
          <p:cNvSpPr>
            <a:spLocks noGrp="1"/>
          </p:cNvSpPr>
          <p:nvPr>
            <p:ph type="body" sz="quarter" idx="18"/>
          </p:nvPr>
        </p:nvSpPr>
        <p:spPr>
          <a:xfrm>
            <a:off x="224416" y="781051"/>
            <a:ext cx="8699776" cy="696058"/>
          </a:xfrm>
        </p:spPr>
        <p:txBody>
          <a:bodyPr/>
          <a:lstStyle/>
          <a:p>
            <a:pPr marL="0" indent="0">
              <a:buNone/>
            </a:pPr>
            <a:r>
              <a:rPr lang="en-US" sz="1800" dirty="0"/>
              <a:t>Some examples of why graduate students have met with dean of graduate experience:</a:t>
            </a:r>
          </a:p>
          <a:p>
            <a:endParaRPr lang="en-US" sz="1800" dirty="0"/>
          </a:p>
        </p:txBody>
      </p:sp>
      <p:sp>
        <p:nvSpPr>
          <p:cNvPr id="6" name="TextBox 5">
            <a:extLst>
              <a:ext uri="{FF2B5EF4-FFF2-40B4-BE49-F238E27FC236}">
                <a16:creationId xmlns:a16="http://schemas.microsoft.com/office/drawing/2014/main" id="{7759C612-48C1-E55A-29E3-34A6C2CC23AA}"/>
              </a:ext>
            </a:extLst>
          </p:cNvPr>
          <p:cNvSpPr txBox="1"/>
          <p:nvPr/>
        </p:nvSpPr>
        <p:spPr>
          <a:xfrm>
            <a:off x="602273" y="1485903"/>
            <a:ext cx="3477359" cy="2800767"/>
          </a:xfrm>
          <a:prstGeom prst="rect">
            <a:avLst/>
          </a:prstGeom>
          <a:noFill/>
        </p:spPr>
        <p:txBody>
          <a:bodyPr wrap="square" rtlCol="0">
            <a:spAutoFit/>
          </a:bodyPr>
          <a:lstStyle/>
          <a:p>
            <a:pPr marL="285750" indent="-285750" rtl="0" fontAlgn="ctr">
              <a:spcBef>
                <a:spcPts val="0"/>
              </a:spcBef>
              <a:spcAft>
                <a:spcPts val="0"/>
              </a:spcAft>
              <a:buFont typeface="Wingdings" panose="05000000000000000000" pitchFamily="2" charset="2"/>
              <a:buChar char="§"/>
            </a:pPr>
            <a:r>
              <a:rPr lang="en-US" sz="1600" dirty="0">
                <a:effectLst/>
              </a:rPr>
              <a:t>Ph.D. to master’s transition</a:t>
            </a:r>
          </a:p>
          <a:p>
            <a:pPr marL="285750" indent="-285750" rtl="0" fontAlgn="ctr">
              <a:spcBef>
                <a:spcPts val="0"/>
              </a:spcBef>
              <a:spcAft>
                <a:spcPts val="0"/>
              </a:spcAft>
              <a:buFont typeface="Wingdings" panose="05000000000000000000" pitchFamily="2" charset="2"/>
              <a:buChar char="§"/>
            </a:pPr>
            <a:r>
              <a:rPr lang="en-US" sz="1600" dirty="0">
                <a:effectLst/>
              </a:rPr>
              <a:t>Advisor issues/concerns</a:t>
            </a:r>
          </a:p>
          <a:p>
            <a:pPr marL="285750" indent="-285750" rtl="0" fontAlgn="ctr">
              <a:spcBef>
                <a:spcPts val="0"/>
              </a:spcBef>
              <a:spcAft>
                <a:spcPts val="0"/>
              </a:spcAft>
              <a:buFont typeface="Wingdings" panose="05000000000000000000" pitchFamily="2" charset="2"/>
              <a:buChar char="§"/>
            </a:pPr>
            <a:r>
              <a:rPr lang="en-US" sz="1600" dirty="0">
                <a:effectLst/>
              </a:rPr>
              <a:t>Advisor selection/finding new advisor</a:t>
            </a:r>
          </a:p>
          <a:p>
            <a:pPr marL="285750" indent="-285750" rtl="0" fontAlgn="ctr">
              <a:spcBef>
                <a:spcPts val="0"/>
              </a:spcBef>
              <a:spcAft>
                <a:spcPts val="0"/>
              </a:spcAft>
              <a:buFont typeface="Wingdings" panose="05000000000000000000" pitchFamily="2" charset="2"/>
              <a:buChar char="§"/>
            </a:pPr>
            <a:r>
              <a:rPr lang="en-US" sz="1600" dirty="0"/>
              <a:t>Conflict with faculty or peers</a:t>
            </a:r>
            <a:endParaRPr lang="en-US" sz="1600" dirty="0">
              <a:effectLst/>
            </a:endParaRPr>
          </a:p>
          <a:p>
            <a:pPr marL="285750" indent="-285750" rtl="0" fontAlgn="ctr">
              <a:spcBef>
                <a:spcPts val="0"/>
              </a:spcBef>
              <a:spcAft>
                <a:spcPts val="0"/>
              </a:spcAft>
              <a:buFont typeface="Wingdings" panose="05000000000000000000" pitchFamily="2" charset="2"/>
              <a:buChar char="§"/>
            </a:pPr>
            <a:r>
              <a:rPr lang="en-US" sz="1600" dirty="0">
                <a:effectLst/>
              </a:rPr>
              <a:t>Sense of belonging/imposter syndrome </a:t>
            </a:r>
          </a:p>
          <a:p>
            <a:pPr marL="285750" indent="-285750" rtl="0" fontAlgn="ctr">
              <a:spcBef>
                <a:spcPts val="0"/>
              </a:spcBef>
              <a:spcAft>
                <a:spcPts val="0"/>
              </a:spcAft>
              <a:buFont typeface="Wingdings" panose="05000000000000000000" pitchFamily="2" charset="2"/>
              <a:buChar char="§"/>
            </a:pPr>
            <a:r>
              <a:rPr lang="en-US" sz="1600" dirty="0">
                <a:effectLst/>
              </a:rPr>
              <a:t>Mental health concerns </a:t>
            </a:r>
          </a:p>
          <a:p>
            <a:pPr marL="285750" indent="-285750" rtl="0" fontAlgn="ctr">
              <a:spcBef>
                <a:spcPts val="0"/>
              </a:spcBef>
              <a:spcAft>
                <a:spcPts val="0"/>
              </a:spcAft>
              <a:buFont typeface="Wingdings" panose="05000000000000000000" pitchFamily="2" charset="2"/>
              <a:buChar char="§"/>
            </a:pPr>
            <a:r>
              <a:rPr lang="en-US" sz="1600" dirty="0"/>
              <a:t>Unclear policies </a:t>
            </a:r>
          </a:p>
          <a:p>
            <a:pPr marL="285750" indent="-285750" rtl="0" fontAlgn="ctr">
              <a:spcBef>
                <a:spcPts val="0"/>
              </a:spcBef>
              <a:spcAft>
                <a:spcPts val="0"/>
              </a:spcAft>
              <a:buFont typeface="Wingdings" panose="05000000000000000000" pitchFamily="2" charset="2"/>
              <a:buChar char="§"/>
            </a:pPr>
            <a:r>
              <a:rPr lang="en-US" sz="1600" dirty="0">
                <a:effectLst/>
              </a:rPr>
              <a:t>Uncertainty about future </a:t>
            </a:r>
          </a:p>
          <a:p>
            <a:endParaRPr lang="en-US" sz="1600" dirty="0"/>
          </a:p>
        </p:txBody>
      </p:sp>
      <p:sp>
        <p:nvSpPr>
          <p:cNvPr id="7" name="TextBox 6">
            <a:extLst>
              <a:ext uri="{FF2B5EF4-FFF2-40B4-BE49-F238E27FC236}">
                <a16:creationId xmlns:a16="http://schemas.microsoft.com/office/drawing/2014/main" id="{F7B7673E-85D8-E5B4-38E8-D36C64C5FD4B}"/>
              </a:ext>
            </a:extLst>
          </p:cNvPr>
          <p:cNvSpPr txBox="1"/>
          <p:nvPr/>
        </p:nvSpPr>
        <p:spPr>
          <a:xfrm>
            <a:off x="4572000" y="1485904"/>
            <a:ext cx="3771900" cy="2554545"/>
          </a:xfrm>
          <a:prstGeom prst="rect">
            <a:avLst/>
          </a:prstGeom>
          <a:noFill/>
        </p:spPr>
        <p:txBody>
          <a:bodyPr wrap="square" rtlCol="0">
            <a:spAutoFit/>
          </a:bodyPr>
          <a:lstStyle/>
          <a:p>
            <a:pPr marL="285750" indent="-285750" rtl="0" fontAlgn="ctr">
              <a:spcBef>
                <a:spcPts val="0"/>
              </a:spcBef>
              <a:spcAft>
                <a:spcPts val="0"/>
              </a:spcAft>
              <a:buFont typeface="Wingdings" panose="05000000000000000000" pitchFamily="2" charset="2"/>
              <a:buChar char="§"/>
            </a:pPr>
            <a:r>
              <a:rPr lang="en-US" sz="1600" dirty="0">
                <a:effectLst/>
              </a:rPr>
              <a:t>Concern about fello</a:t>
            </a:r>
            <a:r>
              <a:rPr lang="en-US" sz="1600" dirty="0"/>
              <a:t>w grad student </a:t>
            </a:r>
            <a:endParaRPr lang="en-US" sz="1600" dirty="0">
              <a:effectLst/>
            </a:endParaRPr>
          </a:p>
          <a:p>
            <a:pPr marL="285750" indent="-285750" rtl="0" fontAlgn="ctr">
              <a:spcBef>
                <a:spcPts val="0"/>
              </a:spcBef>
              <a:spcAft>
                <a:spcPts val="0"/>
              </a:spcAft>
              <a:buFont typeface="Wingdings" panose="05000000000000000000" pitchFamily="2" charset="2"/>
              <a:buChar char="§"/>
            </a:pPr>
            <a:r>
              <a:rPr lang="en-US" sz="1600" dirty="0">
                <a:effectLst/>
              </a:rPr>
              <a:t>Below 3.0 GPA </a:t>
            </a:r>
          </a:p>
          <a:p>
            <a:pPr marL="285750" indent="-285750" rtl="0" fontAlgn="ctr">
              <a:spcBef>
                <a:spcPts val="0"/>
              </a:spcBef>
              <a:spcAft>
                <a:spcPts val="0"/>
              </a:spcAft>
              <a:buFont typeface="Wingdings" panose="05000000000000000000" pitchFamily="2" charset="2"/>
              <a:buChar char="§"/>
            </a:pPr>
            <a:r>
              <a:rPr lang="en-US" sz="1600" dirty="0">
                <a:effectLst/>
              </a:rPr>
              <a:t>Academic concerns/EWS academic notifications </a:t>
            </a:r>
          </a:p>
          <a:p>
            <a:pPr marL="285750" indent="-285750" rtl="0" fontAlgn="ctr">
              <a:spcBef>
                <a:spcPts val="0"/>
              </a:spcBef>
              <a:spcAft>
                <a:spcPts val="0"/>
              </a:spcAft>
              <a:buFont typeface="Wingdings" panose="05000000000000000000" pitchFamily="2" charset="2"/>
              <a:buChar char="§"/>
            </a:pPr>
            <a:r>
              <a:rPr lang="en-US" sz="1600" dirty="0">
                <a:effectLst/>
              </a:rPr>
              <a:t>Financial concerns </a:t>
            </a:r>
          </a:p>
          <a:p>
            <a:pPr marL="285750" indent="-285750" rtl="0" fontAlgn="ctr">
              <a:spcBef>
                <a:spcPts val="0"/>
              </a:spcBef>
              <a:spcAft>
                <a:spcPts val="0"/>
              </a:spcAft>
              <a:buFont typeface="Wingdings" panose="05000000000000000000" pitchFamily="2" charset="2"/>
              <a:buChar char="§"/>
            </a:pPr>
            <a:r>
              <a:rPr lang="en-US" sz="1600" dirty="0">
                <a:effectLst/>
              </a:rPr>
              <a:t>Grad student organization support </a:t>
            </a:r>
          </a:p>
          <a:p>
            <a:pPr marL="285750" indent="-285750" rtl="0" fontAlgn="ctr">
              <a:spcBef>
                <a:spcPts val="0"/>
              </a:spcBef>
              <a:spcAft>
                <a:spcPts val="0"/>
              </a:spcAft>
              <a:buFont typeface="Wingdings" panose="05000000000000000000" pitchFamily="2" charset="2"/>
              <a:buChar char="§"/>
            </a:pPr>
            <a:r>
              <a:rPr lang="en-US" sz="1600" dirty="0">
                <a:effectLst/>
              </a:rPr>
              <a:t>Program </a:t>
            </a:r>
            <a:r>
              <a:rPr lang="en-US" sz="1600" dirty="0"/>
              <a:t>planning – professional and personal development</a:t>
            </a:r>
            <a:endParaRPr lang="en-US" sz="1600" dirty="0">
              <a:effectLst/>
            </a:endParaRPr>
          </a:p>
          <a:p>
            <a:pPr marL="285750" indent="-285750" rtl="0" fontAlgn="ctr">
              <a:spcBef>
                <a:spcPts val="0"/>
              </a:spcBef>
              <a:spcAft>
                <a:spcPts val="0"/>
              </a:spcAft>
              <a:buFont typeface="Wingdings" panose="05000000000000000000" pitchFamily="2" charset="2"/>
              <a:buChar char="§"/>
            </a:pPr>
            <a:r>
              <a:rPr lang="en-US" sz="1600" dirty="0"/>
              <a:t>Navigating RPI</a:t>
            </a:r>
          </a:p>
          <a:p>
            <a:endParaRPr lang="en-US" sz="1600" dirty="0"/>
          </a:p>
        </p:txBody>
      </p:sp>
    </p:spTree>
    <p:extLst>
      <p:ext uri="{BB962C8B-B14F-4D97-AF65-F5344CB8AC3E}">
        <p14:creationId xmlns:p14="http://schemas.microsoft.com/office/powerpoint/2010/main" val="4251614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ft Arrow 7"/>
          <p:cNvSpPr/>
          <p:nvPr/>
        </p:nvSpPr>
        <p:spPr>
          <a:xfrm>
            <a:off x="6334309" y="3101012"/>
            <a:ext cx="2597426" cy="1445387"/>
          </a:xfrm>
          <a:prstGeom prst="lef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TextBox 4"/>
          <p:cNvSpPr txBox="1"/>
          <p:nvPr/>
        </p:nvSpPr>
        <p:spPr>
          <a:xfrm>
            <a:off x="6832570" y="3562095"/>
            <a:ext cx="2152577" cy="523220"/>
          </a:xfrm>
          <a:prstGeom prst="rect">
            <a:avLst/>
          </a:prstGeom>
          <a:noFill/>
        </p:spPr>
        <p:txBody>
          <a:bodyPr wrap="none" rtlCol="0">
            <a:spAutoFit/>
          </a:bodyPr>
          <a:lstStyle/>
          <a:p>
            <a:r>
              <a:rPr lang="en-US" sz="1400" b="1" dirty="0">
                <a:solidFill>
                  <a:schemeClr val="bg1"/>
                </a:solidFill>
              </a:rPr>
              <a:t>WHAT GRAD SCHOOL </a:t>
            </a:r>
          </a:p>
          <a:p>
            <a:r>
              <a:rPr lang="en-US" sz="1400" b="1" dirty="0">
                <a:solidFill>
                  <a:schemeClr val="bg1"/>
                </a:solidFill>
              </a:rPr>
              <a:t>IS </a:t>
            </a:r>
            <a:r>
              <a:rPr lang="en-US" sz="1400" b="1" i="1" dirty="0">
                <a:solidFill>
                  <a:schemeClr val="bg1"/>
                </a:solidFill>
              </a:rPr>
              <a:t>REALLY</a:t>
            </a:r>
            <a:r>
              <a:rPr lang="en-US" sz="1400" b="1" dirty="0">
                <a:solidFill>
                  <a:schemeClr val="bg1"/>
                </a:solidFill>
              </a:rPr>
              <a:t> LIKE </a:t>
            </a:r>
          </a:p>
        </p:txBody>
      </p:sp>
      <p:sp>
        <p:nvSpPr>
          <p:cNvPr id="6" name="Left Arrow 5">
            <a:extLst>
              <a:ext uri="{C183D7F6-B498-43B3-948B-1728B52AA6E4}">
                <adec:decorative xmlns:adec="http://schemas.microsoft.com/office/drawing/2017/decorative" val="1"/>
              </a:ext>
            </a:extLst>
          </p:cNvPr>
          <p:cNvSpPr/>
          <p:nvPr/>
        </p:nvSpPr>
        <p:spPr>
          <a:xfrm>
            <a:off x="6334310" y="384313"/>
            <a:ext cx="2597426" cy="1445387"/>
          </a:xfrm>
          <a:prstGeom prst="lef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p:cNvSpPr txBox="1"/>
          <p:nvPr/>
        </p:nvSpPr>
        <p:spPr>
          <a:xfrm>
            <a:off x="6779158" y="838563"/>
            <a:ext cx="2205989" cy="523220"/>
          </a:xfrm>
          <a:prstGeom prst="rect">
            <a:avLst/>
          </a:prstGeom>
          <a:noFill/>
        </p:spPr>
        <p:txBody>
          <a:bodyPr wrap="none" rtlCol="0">
            <a:spAutoFit/>
          </a:bodyPr>
          <a:lstStyle/>
          <a:p>
            <a:r>
              <a:rPr lang="en-US" sz="1400" b="1" dirty="0">
                <a:solidFill>
                  <a:schemeClr val="bg1"/>
                </a:solidFill>
              </a:rPr>
              <a:t>WHAT PEOPLE THINK</a:t>
            </a:r>
          </a:p>
          <a:p>
            <a:r>
              <a:rPr lang="en-US" sz="1400" b="1" dirty="0">
                <a:solidFill>
                  <a:schemeClr val="bg1"/>
                </a:solidFill>
              </a:rPr>
              <a:t>GRAD SCHOOL IS LIKE</a:t>
            </a:r>
          </a:p>
        </p:txBody>
      </p:sp>
      <p:pic>
        <p:nvPicPr>
          <p:cNvPr id="2" name="Picture 1" descr="The Iceberg Illusion by Sylvia Duckworth on Flickr Creative Commons license">
            <a:extLst>
              <a:ext uri="{FF2B5EF4-FFF2-40B4-BE49-F238E27FC236}">
                <a16:creationId xmlns:a16="http://schemas.microsoft.com/office/drawing/2014/main" id="{7A51E268-DA60-1AC8-3122-F6D59DFCF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29" y="141537"/>
            <a:ext cx="5947568" cy="44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323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00986" y="350513"/>
            <a:ext cx="2227552" cy="3508653"/>
          </a:xfrm>
          <a:prstGeom prst="rect">
            <a:avLst/>
          </a:prstGeom>
        </p:spPr>
        <p:txBody>
          <a:bodyPr wrap="square">
            <a:spAutoFit/>
          </a:bodyPr>
          <a:lstStyle/>
          <a:p>
            <a:pPr>
              <a:spcBef>
                <a:spcPts val="0"/>
              </a:spcBef>
              <a:spcAft>
                <a:spcPts val="0"/>
              </a:spcAft>
            </a:pPr>
            <a:r>
              <a:rPr lang="en-US" b="1" dirty="0"/>
              <a:t>Four takeaways for  navigating grad school:</a:t>
            </a:r>
          </a:p>
          <a:p>
            <a:pPr>
              <a:spcBef>
                <a:spcPts val="0"/>
              </a:spcBef>
              <a:spcAft>
                <a:spcPts val="0"/>
              </a:spcAft>
            </a:pPr>
            <a:endParaRPr lang="en-US" sz="600" b="1" dirty="0"/>
          </a:p>
          <a:p>
            <a:pPr>
              <a:spcBef>
                <a:spcPts val="0"/>
              </a:spcBef>
              <a:spcAft>
                <a:spcPts val="0"/>
              </a:spcAft>
            </a:pPr>
            <a:r>
              <a:rPr lang="en-US" dirty="0"/>
              <a:t>1. Be proactive.</a:t>
            </a:r>
            <a:br>
              <a:rPr lang="en-US" dirty="0"/>
            </a:br>
            <a:endParaRPr lang="en-US" dirty="0"/>
          </a:p>
          <a:p>
            <a:pPr>
              <a:spcBef>
                <a:spcPts val="0"/>
              </a:spcBef>
              <a:spcAft>
                <a:spcPts val="0"/>
              </a:spcAft>
            </a:pPr>
            <a:r>
              <a:rPr lang="en-US" dirty="0"/>
              <a:t>2. Take care of yourself.</a:t>
            </a:r>
            <a:br>
              <a:rPr lang="en-US" dirty="0"/>
            </a:br>
            <a:endParaRPr lang="en-US" dirty="0"/>
          </a:p>
          <a:p>
            <a:pPr>
              <a:spcBef>
                <a:spcPts val="0"/>
              </a:spcBef>
              <a:spcAft>
                <a:spcPts val="0"/>
              </a:spcAft>
            </a:pPr>
            <a:r>
              <a:rPr lang="en-US" dirty="0"/>
              <a:t>3. Build a support group.</a:t>
            </a:r>
          </a:p>
          <a:p>
            <a:pPr>
              <a:spcBef>
                <a:spcPts val="0"/>
              </a:spcBef>
              <a:spcAft>
                <a:spcPts val="0"/>
              </a:spcAft>
            </a:pPr>
            <a:br>
              <a:rPr lang="en-US" dirty="0"/>
            </a:br>
            <a:r>
              <a:rPr lang="en-US" dirty="0"/>
              <a:t>4. Ask for help.</a:t>
            </a:r>
          </a:p>
        </p:txBody>
      </p:sp>
      <p:grpSp>
        <p:nvGrpSpPr>
          <p:cNvPr id="17" name="Group 16"/>
          <p:cNvGrpSpPr/>
          <p:nvPr/>
        </p:nvGrpSpPr>
        <p:grpSpPr>
          <a:xfrm>
            <a:off x="158262" y="536135"/>
            <a:ext cx="6147534" cy="3432106"/>
            <a:chOff x="7509" y="690645"/>
            <a:chExt cx="6308380" cy="3304166"/>
          </a:xfrm>
        </p:grpSpPr>
        <p:pic>
          <p:nvPicPr>
            <p:cNvPr id="3" name="Picture 2" descr="The Iceberg Illusion by Sylvia Duckworth on Flickr Creative Commons license"/>
            <p:cNvPicPr>
              <a:picLocks noChangeAspect="1" noChangeArrowheads="1"/>
            </p:cNvPicPr>
            <p:nvPr/>
          </p:nvPicPr>
          <p:blipFill rotWithShape="1">
            <a:blip r:embed="rId3">
              <a:extLst>
                <a:ext uri="{28A0092B-C50C-407E-A947-70E740481C1C}">
                  <a14:useLocalDpi xmlns:a14="http://schemas.microsoft.com/office/drawing/2010/main" val="0"/>
                </a:ext>
              </a:extLst>
            </a:blip>
            <a:srcRect l="-1138" t="31408" r="-767" b="126"/>
            <a:stretch/>
          </p:blipFill>
          <p:spPr bwMode="auto">
            <a:xfrm>
              <a:off x="311699" y="1022062"/>
              <a:ext cx="5801391" cy="297274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7509" y="690645"/>
              <a:ext cx="6308380" cy="3130897"/>
              <a:chOff x="150679" y="1156099"/>
              <a:chExt cx="6308380" cy="3130897"/>
            </a:xfrm>
          </p:grpSpPr>
          <p:sp>
            <p:nvSpPr>
              <p:cNvPr id="2" name="Oval 1"/>
              <p:cNvSpPr/>
              <p:nvPr/>
            </p:nvSpPr>
            <p:spPr>
              <a:xfrm>
                <a:off x="150679" y="1160836"/>
                <a:ext cx="6206981" cy="3126160"/>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Curved Connector 9"/>
              <p:cNvCxnSpPr>
                <a:cxnSpLocks/>
              </p:cNvCxnSpPr>
              <p:nvPr/>
            </p:nvCxnSpPr>
            <p:spPr>
              <a:xfrm rot="5400000" flipH="1" flipV="1">
                <a:off x="5752221" y="953947"/>
                <a:ext cx="504686" cy="908990"/>
              </a:xfrm>
              <a:prstGeom prst="curvedConnector2">
                <a:avLst/>
              </a:prstGeom>
              <a:ln w="76200">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366099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2058" r="-1"/>
          <a:stretch/>
        </p:blipFill>
        <p:spPr>
          <a:xfrm>
            <a:off x="152550" y="596898"/>
            <a:ext cx="4111817" cy="4044952"/>
          </a:xfrm>
          <a:prstGeom prst="rect">
            <a:avLst/>
          </a:prstGeom>
          <a:effectLst>
            <a:softEdge rad="127000"/>
          </a:effectLst>
        </p:spPr>
      </p:pic>
      <p:sp>
        <p:nvSpPr>
          <p:cNvPr id="5" name="Text Placeholder 4"/>
          <p:cNvSpPr>
            <a:spLocks noGrp="1"/>
          </p:cNvSpPr>
          <p:nvPr>
            <p:ph type="title" idx="4294967295"/>
          </p:nvPr>
        </p:nvSpPr>
        <p:spPr>
          <a:xfrm>
            <a:off x="224416" y="202609"/>
            <a:ext cx="8324645" cy="3942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1800"/>
              </a:spcAft>
              <a:buClrTx/>
              <a:buSzTx/>
              <a:buFontTx/>
              <a:buNone/>
              <a:tabLst/>
              <a:defRPr/>
            </a:pPr>
            <a:r>
              <a:rPr kumimoji="0" lang="en-US" sz="1800" b="0" i="0" u="none" strike="noStrike" kern="1200" cap="none" spc="100" normalizeH="0" baseline="0" noProof="0" dirty="0">
                <a:ln>
                  <a:noFill/>
                </a:ln>
                <a:solidFill>
                  <a:srgbClr val="9EA2A2"/>
                </a:solidFill>
                <a:effectLst/>
                <a:uLnTx/>
                <a:uFillTx/>
                <a:latin typeface="+mn-lt"/>
                <a:ea typeface="+mn-ea"/>
                <a:cs typeface="+mn-cs"/>
              </a:rPr>
              <a:t>BE PROACTIVE</a:t>
            </a:r>
          </a:p>
        </p:txBody>
      </p:sp>
      <p:cxnSp>
        <p:nvCxnSpPr>
          <p:cNvPr id="6" name="Straight Connector 5"/>
          <p:cNvCxnSpPr/>
          <p:nvPr/>
        </p:nvCxnSpPr>
        <p:spPr>
          <a:xfrm>
            <a:off x="0" y="596897"/>
            <a:ext cx="9144000" cy="0"/>
          </a:xfrm>
          <a:prstGeom prst="line">
            <a:avLst/>
          </a:prstGeom>
          <a:ln w="6350">
            <a:solidFill>
              <a:srgbClr val="D6001C"/>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txBox="1">
            <a:spLocks/>
          </p:cNvSpPr>
          <p:nvPr/>
        </p:nvSpPr>
        <p:spPr>
          <a:xfrm>
            <a:off x="4416916" y="596897"/>
            <a:ext cx="4656745" cy="2173459"/>
          </a:xfrm>
          <a:prstGeom prst="rect">
            <a:avLst/>
          </a:prstGeom>
        </p:spPr>
        <p:txBody>
          <a:bodyPr vert="horz"/>
          <a:lstStyle>
            <a:lvl1pPr marL="0" indent="0" algn="l" defTabSz="457200" rtl="0" eaLnBrk="1" latinLnBrk="0" hangingPunct="1">
              <a:spcBef>
                <a:spcPct val="20000"/>
              </a:spcBef>
              <a:spcAft>
                <a:spcPts val="1800"/>
              </a:spcAft>
              <a:buFontTx/>
              <a:buNone/>
              <a:defRPr sz="1800" b="0" kern="1200" spc="100" baseline="0">
                <a:solidFill>
                  <a:srgbClr val="9EA2A2"/>
                </a:solidFill>
                <a:latin typeface="+mn-lt"/>
                <a:ea typeface="+mn-ea"/>
                <a:cs typeface="+mn-cs"/>
              </a:defRPr>
            </a:lvl1pPr>
            <a:lvl2pPr marL="225425" marR="0" indent="-225425" algn="l" defTabSz="457200" rtl="0" eaLnBrk="1" fontAlgn="auto" latinLnBrk="0" hangingPunct="1">
              <a:lnSpc>
                <a:spcPct val="100000"/>
              </a:lnSpc>
              <a:spcBef>
                <a:spcPts val="2000"/>
              </a:spcBef>
              <a:spcAft>
                <a:spcPts val="0"/>
              </a:spcAft>
              <a:buClr>
                <a:srgbClr val="D6001C"/>
              </a:buClr>
              <a:buSzTx/>
              <a:buFont typeface="Wingdings" panose="05000000000000000000" pitchFamily="2" charset="2"/>
              <a:buChar char="§"/>
              <a:tabLst/>
              <a:defRPr sz="1800" kern="1200" baseline="0">
                <a:solidFill>
                  <a:srgbClr val="5F6062"/>
                </a:solidFill>
                <a:latin typeface="+mn-lt"/>
                <a:ea typeface="+mn-ea"/>
                <a:cs typeface="+mn-cs"/>
              </a:defRPr>
            </a:lvl2pPr>
            <a:lvl3pPr marL="461963" marR="0" indent="-236538" algn="l" defTabSz="457200" rtl="0" eaLnBrk="1" fontAlgn="auto" latinLnBrk="0" hangingPunct="1">
              <a:lnSpc>
                <a:spcPct val="100000"/>
              </a:lnSpc>
              <a:spcBef>
                <a:spcPts val="600"/>
              </a:spcBef>
              <a:spcAft>
                <a:spcPts val="0"/>
              </a:spcAft>
              <a:buClr>
                <a:srgbClr val="D6001C"/>
              </a:buClr>
              <a:buSzTx/>
              <a:buFont typeface="Arial" panose="020B0604020202020204" pitchFamily="34" charset="0"/>
              <a:buChar char="−"/>
              <a:tabLst/>
              <a:defRPr sz="1400" kern="1200" baseline="0">
                <a:solidFill>
                  <a:srgbClr val="5F606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2424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2424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0"/>
              </a:spcBef>
              <a:spcAft>
                <a:spcPts val="1200"/>
              </a:spcAft>
              <a:buClr>
                <a:srgbClr val="C00000"/>
              </a:buClr>
              <a:buSzPct val="100000"/>
              <a:buFont typeface="Wingdings" panose="05000000000000000000" pitchFamily="2" charset="2"/>
              <a:buChar char="§"/>
            </a:pPr>
            <a:r>
              <a:rPr lang="en-US" sz="1600" dirty="0">
                <a:solidFill>
                  <a:schemeClr val="tx1"/>
                </a:solidFill>
              </a:rPr>
              <a:t>Take initiative – what do you want out of graduate school? Why are you here?</a:t>
            </a:r>
          </a:p>
          <a:p>
            <a:pPr marL="285750" indent="-285750">
              <a:spcBef>
                <a:spcPts val="0"/>
              </a:spcBef>
              <a:spcAft>
                <a:spcPts val="1200"/>
              </a:spcAft>
              <a:buClr>
                <a:srgbClr val="C00000"/>
              </a:buClr>
              <a:buSzPct val="100000"/>
              <a:buFont typeface="Wingdings" panose="05000000000000000000" pitchFamily="2" charset="2"/>
              <a:buChar char="§"/>
            </a:pPr>
            <a:r>
              <a:rPr lang="en-US" sz="1600" dirty="0">
                <a:solidFill>
                  <a:schemeClr val="tx1"/>
                </a:solidFill>
              </a:rPr>
              <a:t>Read catalog, student handbook, grad supplement, grad program handbook</a:t>
            </a:r>
          </a:p>
          <a:p>
            <a:pPr marL="285750" indent="-285750">
              <a:spcBef>
                <a:spcPts val="0"/>
              </a:spcBef>
              <a:spcAft>
                <a:spcPts val="1200"/>
              </a:spcAft>
              <a:buClr>
                <a:srgbClr val="C00000"/>
              </a:buClr>
              <a:buSzPct val="100000"/>
              <a:buFont typeface="Wingdings" panose="05000000000000000000" pitchFamily="2" charset="2"/>
              <a:buChar char="§"/>
            </a:pPr>
            <a:r>
              <a:rPr lang="en-US" sz="1600" dirty="0">
                <a:solidFill>
                  <a:schemeClr val="tx1"/>
                </a:solidFill>
              </a:rPr>
              <a:t>Know your program requirements and timelines, track your progress</a:t>
            </a:r>
          </a:p>
          <a:p>
            <a:pPr marL="285750" indent="-285750">
              <a:spcBef>
                <a:spcPts val="0"/>
              </a:spcBef>
              <a:spcAft>
                <a:spcPts val="1200"/>
              </a:spcAft>
              <a:buClr>
                <a:srgbClr val="C00000"/>
              </a:buClr>
              <a:buSzPct val="100000"/>
              <a:buFont typeface="Wingdings" panose="05000000000000000000" pitchFamily="2" charset="2"/>
              <a:buChar char="§"/>
            </a:pPr>
            <a:r>
              <a:rPr lang="en-US" sz="1600" dirty="0">
                <a:solidFill>
                  <a:schemeClr val="tx1"/>
                </a:solidFill>
              </a:rPr>
              <a:t>Attend Career Center programs and workshops, create Handshake profile</a:t>
            </a:r>
          </a:p>
          <a:p>
            <a:pPr marL="285750" indent="-285750">
              <a:spcBef>
                <a:spcPts val="0"/>
              </a:spcBef>
              <a:spcAft>
                <a:spcPts val="1200"/>
              </a:spcAft>
              <a:buClr>
                <a:srgbClr val="C00000"/>
              </a:buClr>
              <a:buSzPct val="100000"/>
              <a:buFont typeface="Wingdings" panose="05000000000000000000" pitchFamily="2" charset="2"/>
              <a:buChar char="§"/>
            </a:pPr>
            <a:r>
              <a:rPr lang="en-US" sz="1600" dirty="0">
                <a:solidFill>
                  <a:schemeClr val="tx1"/>
                </a:solidFill>
              </a:rPr>
              <a:t>Go to events, join organization(s)</a:t>
            </a:r>
          </a:p>
          <a:p>
            <a:pPr marL="285750" indent="-285750">
              <a:spcBef>
                <a:spcPts val="0"/>
              </a:spcBef>
              <a:spcAft>
                <a:spcPts val="1200"/>
              </a:spcAft>
              <a:buClr>
                <a:srgbClr val="C00000"/>
              </a:buClr>
              <a:buSzPct val="100000"/>
              <a:buFont typeface="Wingdings" panose="05000000000000000000" pitchFamily="2" charset="2"/>
              <a:buChar char="§"/>
            </a:pPr>
            <a:r>
              <a:rPr lang="en-US" sz="1600" dirty="0">
                <a:solidFill>
                  <a:schemeClr val="tx1"/>
                </a:solidFill>
              </a:rPr>
              <a:t>Professional development opportunities</a:t>
            </a:r>
            <a:endParaRPr lang="en-US" sz="1200" dirty="0"/>
          </a:p>
        </p:txBody>
      </p:sp>
    </p:spTree>
    <p:extLst>
      <p:ext uri="{BB962C8B-B14F-4D97-AF65-F5344CB8AC3E}">
        <p14:creationId xmlns:p14="http://schemas.microsoft.com/office/powerpoint/2010/main" val="2701009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DF0BDF-5D26-A328-F312-AA236A74D3F0}"/>
              </a:ext>
            </a:extLst>
          </p:cNvPr>
          <p:cNvSpPr>
            <a:spLocks noGrp="1"/>
          </p:cNvSpPr>
          <p:nvPr>
            <p:ph type="body" sz="quarter" idx="14"/>
          </p:nvPr>
        </p:nvSpPr>
        <p:spPr/>
        <p:txBody>
          <a:bodyPr/>
          <a:lstStyle/>
          <a:p>
            <a:r>
              <a:rPr lang="en-US" dirty="0"/>
              <a:t>PROFESSIONAL DEVELOPMENT OPPORTUNITIES </a:t>
            </a:r>
          </a:p>
        </p:txBody>
      </p:sp>
      <p:sp>
        <p:nvSpPr>
          <p:cNvPr id="3" name="Text Placeholder 2">
            <a:extLst>
              <a:ext uri="{FF2B5EF4-FFF2-40B4-BE49-F238E27FC236}">
                <a16:creationId xmlns:a16="http://schemas.microsoft.com/office/drawing/2014/main" id="{6C568139-BF8B-B046-CC9F-C96DAD3A8948}"/>
              </a:ext>
            </a:extLst>
          </p:cNvPr>
          <p:cNvSpPr>
            <a:spLocks noGrp="1"/>
          </p:cNvSpPr>
          <p:nvPr>
            <p:ph type="body" sz="quarter" idx="17"/>
          </p:nvPr>
        </p:nvSpPr>
        <p:spPr>
          <a:xfrm>
            <a:off x="224416" y="627341"/>
            <a:ext cx="8186416" cy="1828800"/>
          </a:xfrm>
        </p:spPr>
        <p:txBody>
          <a:bodyPr/>
          <a:lstStyle/>
          <a:p>
            <a:pPr lvl="1" indent="0">
              <a:spcBef>
                <a:spcPts val="0"/>
              </a:spcBef>
              <a:spcAft>
                <a:spcPts val="600"/>
              </a:spcAft>
              <a:buClr>
                <a:srgbClr val="C00000"/>
              </a:buClr>
              <a:buSzPct val="100000"/>
              <a:buNone/>
            </a:pPr>
            <a:r>
              <a:rPr lang="en-US" sz="2400" dirty="0"/>
              <a:t>More information </a:t>
            </a:r>
            <a:r>
              <a:rPr lang="en-US" sz="2400" dirty="0">
                <a:hlinkClick r:id="rId2"/>
              </a:rPr>
              <a:t>here.</a:t>
            </a:r>
            <a:endParaRPr lang="en-US" sz="2400" dirty="0"/>
          </a:p>
          <a:p>
            <a:pPr marL="511175" lvl="1" indent="-285750">
              <a:spcBef>
                <a:spcPts val="0"/>
              </a:spcBef>
              <a:spcAft>
                <a:spcPts val="600"/>
              </a:spcAft>
              <a:buClr>
                <a:srgbClr val="C00000"/>
              </a:buClr>
              <a:buSzPct val="100000"/>
            </a:pPr>
            <a:r>
              <a:rPr lang="en-US" sz="2000" dirty="0">
                <a:solidFill>
                  <a:schemeClr val="tx1"/>
                </a:solidFill>
              </a:rPr>
              <a:t>Professional Leadership Series</a:t>
            </a:r>
          </a:p>
          <a:p>
            <a:pPr marL="511175" lvl="1" indent="-285750">
              <a:spcBef>
                <a:spcPts val="0"/>
              </a:spcBef>
              <a:spcAft>
                <a:spcPts val="600"/>
              </a:spcAft>
              <a:buClr>
                <a:srgbClr val="C00000"/>
              </a:buClr>
              <a:buSzPct val="100000"/>
            </a:pPr>
            <a:r>
              <a:rPr lang="en-US" sz="2000" dirty="0">
                <a:solidFill>
                  <a:schemeClr val="tx1"/>
                </a:solidFill>
              </a:rPr>
              <a:t>Lunch and Learn Series </a:t>
            </a:r>
          </a:p>
          <a:p>
            <a:pPr marL="511175" lvl="1" indent="-285750">
              <a:spcBef>
                <a:spcPts val="0"/>
              </a:spcBef>
              <a:spcAft>
                <a:spcPts val="600"/>
              </a:spcAft>
              <a:buClr>
                <a:srgbClr val="C00000"/>
              </a:buClr>
              <a:buSzPct val="100000"/>
            </a:pPr>
            <a:r>
              <a:rPr lang="en-US" sz="2000" dirty="0"/>
              <a:t>Teaching and Learning Collaboratory </a:t>
            </a:r>
          </a:p>
          <a:p>
            <a:pPr marL="511175" lvl="1" indent="-285750">
              <a:spcBef>
                <a:spcPts val="0"/>
              </a:spcBef>
              <a:spcAft>
                <a:spcPts val="600"/>
              </a:spcAft>
              <a:buClr>
                <a:srgbClr val="C00000"/>
              </a:buClr>
              <a:buSzPct val="100000"/>
            </a:pPr>
            <a:r>
              <a:rPr lang="en-US" sz="2000" dirty="0">
                <a:solidFill>
                  <a:schemeClr val="tx1"/>
                </a:solidFill>
              </a:rPr>
              <a:t>Severino Center for Technological Entrepreneurship </a:t>
            </a:r>
          </a:p>
          <a:p>
            <a:pPr marL="511175" lvl="1" indent="-285750">
              <a:spcBef>
                <a:spcPts val="0"/>
              </a:spcBef>
              <a:spcAft>
                <a:spcPts val="600"/>
              </a:spcAft>
              <a:buClr>
                <a:srgbClr val="C00000"/>
              </a:buClr>
              <a:buSzPct val="100000"/>
            </a:pPr>
            <a:r>
              <a:rPr lang="en-US" sz="2000" dirty="0">
                <a:solidFill>
                  <a:schemeClr val="tx1"/>
                </a:solidFill>
              </a:rPr>
              <a:t>Graduate Research Symposium and Three Minute Thesis</a:t>
            </a:r>
          </a:p>
          <a:p>
            <a:pPr marL="511175" lvl="1" indent="-285750">
              <a:spcBef>
                <a:spcPts val="0"/>
              </a:spcBef>
              <a:spcAft>
                <a:spcPts val="600"/>
              </a:spcAft>
              <a:buClr>
                <a:srgbClr val="C00000"/>
              </a:buClr>
              <a:buSzPct val="100000"/>
            </a:pPr>
            <a:r>
              <a:rPr lang="en-US" sz="2000" dirty="0"/>
              <a:t>Center for Global Communication + Design </a:t>
            </a:r>
          </a:p>
          <a:p>
            <a:pPr marL="511175" lvl="1" indent="-285750">
              <a:spcBef>
                <a:spcPts val="0"/>
              </a:spcBef>
              <a:spcAft>
                <a:spcPts val="600"/>
              </a:spcAft>
              <a:buClr>
                <a:srgbClr val="C00000"/>
              </a:buClr>
              <a:buSzPct val="100000"/>
            </a:pPr>
            <a:r>
              <a:rPr lang="en-US" sz="2000" dirty="0">
                <a:solidFill>
                  <a:schemeClr val="tx1"/>
                </a:solidFill>
              </a:rPr>
              <a:t>Center for Career and Professional Development (CCPD)</a:t>
            </a:r>
          </a:p>
          <a:p>
            <a:pPr marL="511175" lvl="1" indent="-285750">
              <a:spcBef>
                <a:spcPts val="0"/>
              </a:spcBef>
              <a:spcAft>
                <a:spcPts val="600"/>
              </a:spcAft>
              <a:buClr>
                <a:srgbClr val="C00000"/>
              </a:buClr>
              <a:buSzPct val="100000"/>
            </a:pPr>
            <a:r>
              <a:rPr lang="en-US" sz="2000" dirty="0"/>
              <a:t>Beyond Platforms – career development for master’s and PhD students </a:t>
            </a:r>
            <a:endParaRPr lang="en-US" sz="2000" dirty="0">
              <a:solidFill>
                <a:schemeClr val="tx1"/>
              </a:solidFill>
            </a:endParaRPr>
          </a:p>
          <a:p>
            <a:endParaRPr lang="en-US" dirty="0"/>
          </a:p>
        </p:txBody>
      </p:sp>
    </p:spTree>
    <p:extLst>
      <p:ext uri="{BB962C8B-B14F-4D97-AF65-F5344CB8AC3E}">
        <p14:creationId xmlns:p14="http://schemas.microsoft.com/office/powerpoint/2010/main" val="629745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513488-3EAA-69EB-19EA-63405E707CF0}"/>
              </a:ext>
            </a:extLst>
          </p:cNvPr>
          <p:cNvSpPr>
            <a:spLocks noGrp="1"/>
          </p:cNvSpPr>
          <p:nvPr>
            <p:ph type="body" sz="quarter" idx="14"/>
          </p:nvPr>
        </p:nvSpPr>
        <p:spPr/>
        <p:txBody>
          <a:bodyPr/>
          <a:lstStyle/>
          <a:p>
            <a:r>
              <a:rPr lang="en-US" dirty="0"/>
              <a:t>BEYOND CAREER PLATFORMS – IT’S NEVER TOO EARLY</a:t>
            </a:r>
          </a:p>
        </p:txBody>
      </p:sp>
      <p:sp>
        <p:nvSpPr>
          <p:cNvPr id="3" name="Text Placeholder 2">
            <a:extLst>
              <a:ext uri="{FF2B5EF4-FFF2-40B4-BE49-F238E27FC236}">
                <a16:creationId xmlns:a16="http://schemas.microsoft.com/office/drawing/2014/main" id="{05028E8C-CF90-1655-98A0-DA5CA2C2C676}"/>
              </a:ext>
            </a:extLst>
          </p:cNvPr>
          <p:cNvSpPr>
            <a:spLocks noGrp="1"/>
          </p:cNvSpPr>
          <p:nvPr>
            <p:ph type="body" sz="quarter" idx="17"/>
          </p:nvPr>
        </p:nvSpPr>
        <p:spPr>
          <a:xfrm>
            <a:off x="401062" y="995072"/>
            <a:ext cx="4098202" cy="2573060"/>
          </a:xfrm>
        </p:spPr>
        <p:txBody>
          <a:bodyPr/>
          <a:lstStyle/>
          <a:p>
            <a:pPr marL="0" indent="0">
              <a:buNone/>
            </a:pPr>
            <a:r>
              <a:rPr lang="en-US" sz="2000" dirty="0">
                <a:hlinkClick r:id="rId2"/>
              </a:rPr>
              <a:t>Beyond Graduate School</a:t>
            </a:r>
          </a:p>
          <a:p>
            <a:pPr algn="l"/>
            <a:endParaRPr lang="en-US" sz="1400" b="0" i="0" dirty="0">
              <a:solidFill>
                <a:srgbClr val="212529"/>
              </a:solidFill>
              <a:effectLst/>
            </a:endParaRPr>
          </a:p>
          <a:p>
            <a:pPr algn="l"/>
            <a:r>
              <a:rPr lang="en-US" sz="1400" b="0" i="0" dirty="0">
                <a:solidFill>
                  <a:srgbClr val="212529"/>
                </a:solidFill>
                <a:effectLst/>
              </a:rPr>
              <a:t>Self-paced courses with videos and workbooks </a:t>
            </a:r>
          </a:p>
          <a:p>
            <a:pPr algn="l">
              <a:buFont typeface="Arial" panose="020B0604020202020204" pitchFamily="34" charset="0"/>
              <a:buChar char="•"/>
            </a:pPr>
            <a:r>
              <a:rPr lang="en-US" sz="1400" b="0" i="0" dirty="0">
                <a:solidFill>
                  <a:srgbClr val="212529"/>
                </a:solidFill>
                <a:effectLst/>
              </a:rPr>
              <a:t>Live monthly webinars and annual conferences to help you stay up-to-date on industry trends</a:t>
            </a:r>
          </a:p>
          <a:p>
            <a:pPr algn="l">
              <a:buFont typeface="Arial" panose="020B0604020202020204" pitchFamily="34" charset="0"/>
              <a:buChar char="•"/>
            </a:pPr>
            <a:r>
              <a:rPr lang="en-US" sz="1400" b="0" i="0" dirty="0">
                <a:solidFill>
                  <a:srgbClr val="212529"/>
                </a:solidFill>
                <a:effectLst/>
              </a:rPr>
              <a:t>A unique video library featuring master’s degree holders who now work in exciting career pathways. </a:t>
            </a:r>
          </a:p>
          <a:p>
            <a:pPr algn="l"/>
            <a:r>
              <a:rPr lang="en-US" sz="1400" b="1" i="0" dirty="0">
                <a:solidFill>
                  <a:srgbClr val="212529"/>
                </a:solidFill>
                <a:effectLst/>
              </a:rPr>
              <a:t>Bookmark: </a:t>
            </a:r>
            <a:r>
              <a:rPr lang="en-US" sz="1400" b="1" i="0" u="none" strike="noStrike" dirty="0">
                <a:solidFill>
                  <a:srgbClr val="207A9E"/>
                </a:solidFill>
                <a:effectLst/>
                <a:hlinkClick r:id="rId3"/>
              </a:rPr>
              <a:t>https://institutions.beyondgradschool.com/</a:t>
            </a:r>
            <a:r>
              <a:rPr lang="en-US" sz="1400" b="1" i="0" dirty="0">
                <a:solidFill>
                  <a:srgbClr val="212529"/>
                </a:solidFill>
                <a:effectLst/>
              </a:rPr>
              <a:t> for easy access!</a:t>
            </a:r>
            <a:endParaRPr lang="en-US" sz="1400" b="0" i="0" dirty="0">
              <a:solidFill>
                <a:srgbClr val="212529"/>
              </a:solidFill>
              <a:effectLst/>
            </a:endParaRPr>
          </a:p>
        </p:txBody>
      </p:sp>
      <p:pic>
        <p:nvPicPr>
          <p:cNvPr id="8" name="Picture 7" descr="QR code for Beyond Graduate SChool&#10;">
            <a:extLst>
              <a:ext uri="{FF2B5EF4-FFF2-40B4-BE49-F238E27FC236}">
                <a16:creationId xmlns:a16="http://schemas.microsoft.com/office/drawing/2014/main" id="{25B7FB7B-16DC-23DA-FC23-556EB7C1B721}"/>
              </a:ext>
            </a:extLst>
          </p:cNvPr>
          <p:cNvPicPr>
            <a:picLocks noChangeAspect="1"/>
          </p:cNvPicPr>
          <p:nvPr/>
        </p:nvPicPr>
        <p:blipFill>
          <a:blip r:embed="rId4"/>
          <a:stretch>
            <a:fillRect/>
          </a:stretch>
        </p:blipFill>
        <p:spPr>
          <a:xfrm>
            <a:off x="4572000" y="596898"/>
            <a:ext cx="3852489" cy="3852489"/>
          </a:xfrm>
          <a:prstGeom prst="rect">
            <a:avLst/>
          </a:prstGeom>
        </p:spPr>
      </p:pic>
    </p:spTree>
    <p:extLst>
      <p:ext uri="{BB962C8B-B14F-4D97-AF65-F5344CB8AC3E}">
        <p14:creationId xmlns:p14="http://schemas.microsoft.com/office/powerpoint/2010/main" val="1013254062"/>
      </p:ext>
    </p:extLst>
  </p:cSld>
  <p:clrMapOvr>
    <a:masterClrMapping/>
  </p:clrMapOvr>
</p:sld>
</file>

<file path=ppt/theme/theme1.xml><?xml version="1.0" encoding="utf-8"?>
<a:theme xmlns:a="http://schemas.openxmlformats.org/drawingml/2006/main" name="Office Theme">
  <a:themeElements>
    <a:clrScheme name="2015TemplateColors">
      <a:dk1>
        <a:sysClr val="windowText" lastClr="000000"/>
      </a:dk1>
      <a:lt1>
        <a:sysClr val="window" lastClr="FFFFFF"/>
      </a:lt1>
      <a:dk2>
        <a:srgbClr val="323232"/>
      </a:dk2>
      <a:lt2>
        <a:srgbClr val="EEECE1"/>
      </a:lt2>
      <a:accent1>
        <a:srgbClr val="D00016"/>
      </a:accent1>
      <a:accent2>
        <a:srgbClr val="32323C"/>
      </a:accent2>
      <a:accent3>
        <a:srgbClr val="B9B5AD"/>
      </a:accent3>
      <a:accent4>
        <a:srgbClr val="325A9C"/>
      </a:accent4>
      <a:accent5>
        <a:srgbClr val="EFE793"/>
      </a:accent5>
      <a:accent6>
        <a:srgbClr val="2F3C6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73262</TotalTime>
  <Words>996</Words>
  <Application>Microsoft Office PowerPoint</Application>
  <PresentationFormat>On-screen Show (16:9)</PresentationFormat>
  <Paragraphs>161</Paragraphs>
  <Slides>17</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Source Sans Pro</vt:lpstr>
      <vt:lpstr>Wingdings</vt:lpstr>
      <vt:lpstr>Arial</vt:lpstr>
      <vt:lpstr>Office Theme</vt:lpstr>
      <vt:lpstr>The Graduate Student Experience </vt:lpstr>
      <vt:lpstr>WELCOME TO RENSSELAER! </vt:lpstr>
      <vt:lpstr>GRADUATE EXPERIENCE</vt:lpstr>
      <vt:lpstr>PowerPoint Presentation</vt:lpstr>
      <vt:lpstr>PowerPoint Presentation</vt:lpstr>
      <vt:lpstr>PowerPoint Presentation</vt:lpstr>
      <vt:lpstr>BE PROACTIVE</vt:lpstr>
      <vt:lpstr>PowerPoint Presentation</vt:lpstr>
      <vt:lpstr>PowerPoint Presentation</vt:lpstr>
      <vt:lpstr>PowerPoint Presentation</vt:lpstr>
      <vt:lpstr>TAKE CARE OF YOURSELF  </vt:lpstr>
      <vt:lpstr>PowerPoint Presentation</vt:lpstr>
      <vt:lpstr>BUILD A SUPPORT GROUP</vt:lpstr>
      <vt:lpstr>ADVICE TO NEW GRADUATE STUDENTS</vt:lpstr>
      <vt:lpstr>ASK FOR HELP (AND ASK QUESTIONS)</vt:lpstr>
      <vt:lpstr>CAMPUS RESOURCES</vt:lpstr>
      <vt:lpstr>DEAN OF GRAD EXPERIENCE CONTACT INFO</vt:lpstr>
    </vt:vector>
  </TitlesOfParts>
  <Company>Rensselaer Polytechnic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Trish Galvin</dc:creator>
  <cp:lastModifiedBy>Smith, Colleen</cp:lastModifiedBy>
  <cp:revision>165</cp:revision>
  <cp:lastPrinted>2021-08-11T19:39:50Z</cp:lastPrinted>
  <dcterms:created xsi:type="dcterms:W3CDTF">2015-02-27T15:34:19Z</dcterms:created>
  <dcterms:modified xsi:type="dcterms:W3CDTF">2024-10-16T15:24:30Z</dcterms:modified>
</cp:coreProperties>
</file>