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2" r:id="rId2"/>
    <p:sldId id="270" r:id="rId3"/>
    <p:sldId id="322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2" r:id="rId12"/>
    <p:sldId id="304" r:id="rId13"/>
    <p:sldId id="305" r:id="rId14"/>
    <p:sldId id="301" r:id="rId15"/>
    <p:sldId id="303" r:id="rId16"/>
    <p:sldId id="306" r:id="rId17"/>
    <p:sldId id="307" r:id="rId18"/>
    <p:sldId id="308" r:id="rId19"/>
    <p:sldId id="311" r:id="rId20"/>
    <p:sldId id="312" r:id="rId21"/>
    <p:sldId id="309" r:id="rId22"/>
    <p:sldId id="313" r:id="rId23"/>
    <p:sldId id="310" r:id="rId24"/>
    <p:sldId id="314" r:id="rId25"/>
    <p:sldId id="315" r:id="rId26"/>
    <p:sldId id="317" r:id="rId27"/>
    <p:sldId id="318" r:id="rId28"/>
    <p:sldId id="319" r:id="rId29"/>
    <p:sldId id="320" r:id="rId30"/>
    <p:sldId id="321" r:id="rId31"/>
    <p:sldId id="316" r:id="rId32"/>
    <p:sldId id="324" r:id="rId33"/>
    <p:sldId id="267" r:id="rId34"/>
  </p:sldIdLst>
  <p:sldSz cx="9144000" cy="5143500" type="screen16x9"/>
  <p:notesSz cx="7023100" cy="9309100"/>
  <p:embeddedFontLst>
    <p:embeddedFont>
      <p:font typeface="Cambria Math" panose="02040503050406030204" pitchFamily="18" charset="0"/>
      <p:regular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91">
          <p15:clr>
            <a:srgbClr val="A4A3A4"/>
          </p15:clr>
        </p15:guide>
        <p15:guide id="2" orient="horz" pos="2990">
          <p15:clr>
            <a:srgbClr val="A4A3A4"/>
          </p15:clr>
        </p15:guide>
        <p15:guide id="3" orient="horz" pos="899">
          <p15:clr>
            <a:srgbClr val="A4A3A4"/>
          </p15:clr>
        </p15:guide>
        <p15:guide id="4" orient="horz" pos="368">
          <p15:clr>
            <a:srgbClr val="A4A3A4"/>
          </p15:clr>
        </p15:guide>
        <p15:guide id="5" orient="horz" pos="684" userDrawn="1">
          <p15:clr>
            <a:srgbClr val="A4A3A4"/>
          </p15:clr>
        </p15:guide>
        <p15:guide id="6" pos="5549">
          <p15:clr>
            <a:srgbClr val="A4A3A4"/>
          </p15:clr>
        </p15:guide>
        <p15:guide id="7" pos="2882">
          <p15:clr>
            <a:srgbClr val="A4A3A4"/>
          </p15:clr>
        </p15:guide>
        <p15:guide id="8" pos="202">
          <p15:clr>
            <a:srgbClr val="A4A3A4"/>
          </p15:clr>
        </p15:guide>
        <p15:guide id="9" pos="4219">
          <p15:clr>
            <a:srgbClr val="A4A3A4"/>
          </p15:clr>
        </p15:guide>
        <p15:guide id="10" pos="3104">
          <p15:clr>
            <a:srgbClr val="A4A3A4"/>
          </p15:clr>
        </p15:guide>
        <p15:guide id="11" pos="2682">
          <p15:clr>
            <a:srgbClr val="A4A3A4"/>
          </p15:clr>
        </p15:guide>
        <p15:guide id="12" pos="9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1C"/>
    <a:srgbClr val="54585A"/>
    <a:srgbClr val="9EA2A2"/>
    <a:srgbClr val="5F6062"/>
    <a:srgbClr val="424242"/>
    <a:srgbClr val="73AFB6"/>
    <a:srgbClr val="73AF55"/>
    <a:srgbClr val="DB091C"/>
    <a:srgbClr val="00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65" autoAdjust="0"/>
    <p:restoredTop sz="94658"/>
  </p:normalViewPr>
  <p:slideViewPr>
    <p:cSldViewPr snapToGrid="0" snapToObjects="1">
      <p:cViewPr>
        <p:scale>
          <a:sx n="150" d="100"/>
          <a:sy n="150" d="100"/>
        </p:scale>
        <p:origin x="272" y="328"/>
      </p:cViewPr>
      <p:guideLst>
        <p:guide orient="horz" pos="3191"/>
        <p:guide orient="horz" pos="2990"/>
        <p:guide orient="horz" pos="899"/>
        <p:guide orient="horz" pos="368"/>
        <p:guide orient="horz" pos="684"/>
        <p:guide pos="5549"/>
        <p:guide pos="2882"/>
        <p:guide pos="202"/>
        <p:guide pos="4219"/>
        <p:guide pos="3104"/>
        <p:guide pos="2682"/>
        <p:guide pos="99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58C1689-538F-8E40-B75C-43A8463C0CF3}" type="datetimeFigureOut">
              <a:rPr lang="en-US" smtClean="0"/>
              <a:t>9/17/24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E5CFDAB-82E0-D844-A597-1375485DF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325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A8CF18A-D50A-5449-86F1-896D3E722AEB}" type="datetimeFigureOut">
              <a:rPr lang="en-US" smtClean="0"/>
              <a:t>9/17/24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B3DA8EE-BE46-464A-B9ED-639C808FE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75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02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91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81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88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50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50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65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04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82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203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63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486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777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174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074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703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077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005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742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299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77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33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64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75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5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63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9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67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black">
          <a:xfrm>
            <a:off x="-1" y="0"/>
            <a:ext cx="9144001" cy="5143500"/>
          </a:xfrm>
          <a:prstGeom prst="rect">
            <a:avLst/>
          </a:prstGeom>
          <a:solidFill>
            <a:srgbClr val="5458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1" t="18761" r="3331" b="4881"/>
          <a:stretch/>
        </p:blipFill>
        <p:spPr>
          <a:xfrm>
            <a:off x="-1" y="0"/>
            <a:ext cx="9144000" cy="514350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0" y="954412"/>
            <a:ext cx="9144000" cy="543049"/>
          </a:xfrm>
          <a:prstGeom prst="rect">
            <a:avLst/>
          </a:prstGeom>
        </p:spPr>
        <p:txBody>
          <a:bodyPr/>
          <a:lstStyle>
            <a:lvl1pPr>
              <a:defRPr sz="5000" b="1" baseline="0"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Presentation Title Slide </a:t>
            </a:r>
            <a:br>
              <a:rPr lang="en-US" dirty="0"/>
            </a:br>
            <a:r>
              <a:rPr lang="en-US" dirty="0"/>
              <a:t>Two Line Max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 bwMode="white">
          <a:xfrm>
            <a:off x="0" y="2500263"/>
            <a:ext cx="9144000" cy="82232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z="1800" dirty="0"/>
              <a:t>DEPARTMENT OR SUBTITLE</a:t>
            </a:r>
          </a:p>
          <a:p>
            <a:r>
              <a:rPr lang="en-US" sz="1800" dirty="0"/>
              <a:t>XX/XX/XX</a:t>
            </a:r>
          </a:p>
        </p:txBody>
      </p:sp>
      <p:pic>
        <p:nvPicPr>
          <p:cNvPr id="12" name="Picture 2" descr="C:\Users\gardel2\Desktop\Brand Approval Reference\Rensselaer Logo Layered Files\RF0010-01 Rensselaer Large Logo\RGB\PNGs\RF0010-01 Rensselaer Large Logo-with Tagline RGB-Whit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578" y="3913034"/>
            <a:ext cx="3434841" cy="83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029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9144000" cy="4779168"/>
          </a:xfrm>
          <a:prstGeom prst="rect">
            <a:avLst/>
          </a:prstGeom>
          <a:solidFill>
            <a:srgbClr val="5458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14256" y="840664"/>
            <a:ext cx="8315851" cy="543049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5000" b="1" spc="0" baseline="0"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Divider Slide 1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10" name="Rectangle 9"/>
          <p:cNvSpPr/>
          <p:nvPr userDrawn="1"/>
        </p:nvSpPr>
        <p:spPr bwMode="black">
          <a:xfrm>
            <a:off x="-1" y="4613098"/>
            <a:ext cx="9144001" cy="546524"/>
          </a:xfrm>
          <a:prstGeom prst="rect">
            <a:avLst/>
          </a:prstGeom>
          <a:solidFill>
            <a:srgbClr val="DB0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 bwMode="white">
          <a:xfrm>
            <a:off x="6756400" y="4885922"/>
            <a:ext cx="2133600" cy="931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F85F50-E92A-124C-A47C-C057CB22E344}" type="datetime1">
              <a:rPr lang="en-US" smtClean="0">
                <a:solidFill>
                  <a:srgbClr val="FFFFFF"/>
                </a:solidFill>
              </a:rPr>
              <a:pPr/>
              <a:t>9/17/24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 bwMode="white">
          <a:xfrm>
            <a:off x="6756400" y="4720987"/>
            <a:ext cx="2133600" cy="931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1E97CA-584F-0B4A-A607-67E463C0B8E0}" type="slidenum">
              <a:rPr lang="en-US" sz="900" smtClean="0">
                <a:solidFill>
                  <a:srgbClr val="FFFFFF"/>
                </a:solidFill>
              </a:rPr>
              <a:pPr algn="r"/>
              <a:t>‹#›</a:t>
            </a:fld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17" name="Picture 3" descr="C:\Users\gardel2\Desktop\Brand Approval Reference\Rensselaer Logo Layered Files\RF0010-01 Rensselaer Large Logo\RGB\PNGs\RF0010-01 Rensselaer Large Logo RGB-Whi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01" y="4720618"/>
            <a:ext cx="1600591" cy="29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4"/>
          <p:cNvSpPr txBox="1">
            <a:spLocks/>
          </p:cNvSpPr>
          <p:nvPr userDrawn="1"/>
        </p:nvSpPr>
        <p:spPr bwMode="white">
          <a:xfrm>
            <a:off x="3124200" y="4885921"/>
            <a:ext cx="2895600" cy="540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{ INSERT TITLE HERE ]</a:t>
            </a:r>
          </a:p>
        </p:txBody>
      </p:sp>
    </p:spTree>
    <p:extLst>
      <p:ext uri="{BB962C8B-B14F-4D97-AF65-F5344CB8AC3E}">
        <p14:creationId xmlns:p14="http://schemas.microsoft.com/office/powerpoint/2010/main" val="1399388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14256" y="840664"/>
            <a:ext cx="8315851" cy="543049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5000" b="1" spc="0" baseline="0"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Divider Slide 1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8" name="Rectangle 7"/>
          <p:cNvSpPr/>
          <p:nvPr userDrawn="1"/>
        </p:nvSpPr>
        <p:spPr bwMode="black">
          <a:xfrm>
            <a:off x="-1" y="4613098"/>
            <a:ext cx="9144001" cy="546524"/>
          </a:xfrm>
          <a:prstGeom prst="rect">
            <a:avLst/>
          </a:prstGeom>
          <a:solidFill>
            <a:srgbClr val="DB0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 bwMode="white">
          <a:xfrm>
            <a:off x="6756400" y="4885922"/>
            <a:ext cx="2133600" cy="931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F85F50-E92A-124C-A47C-C057CB22E344}" type="datetime1">
              <a:rPr lang="en-US" smtClean="0">
                <a:solidFill>
                  <a:srgbClr val="FFFFFF"/>
                </a:solidFill>
              </a:rPr>
              <a:pPr/>
              <a:t>9/17/24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 bwMode="white">
          <a:xfrm>
            <a:off x="6756400" y="4720987"/>
            <a:ext cx="2133600" cy="931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1E97CA-584F-0B4A-A607-67E463C0B8E0}" type="slidenum">
              <a:rPr lang="en-US" sz="900" smtClean="0">
                <a:solidFill>
                  <a:srgbClr val="FFFFFF"/>
                </a:solidFill>
              </a:rPr>
              <a:pPr algn="r"/>
              <a:t>‹#›</a:t>
            </a:fld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17" name="Picture 3" descr="C:\Users\gardel2\Desktop\Brand Approval Reference\Rensselaer Logo Layered Files\RF0010-01 Rensselaer Large Logo\RGB\PNGs\RF0010-01 Rensselaer Large Logo RGB-Whi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01" y="4720618"/>
            <a:ext cx="1600591" cy="29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4"/>
          <p:cNvSpPr txBox="1">
            <a:spLocks/>
          </p:cNvSpPr>
          <p:nvPr userDrawn="1"/>
        </p:nvSpPr>
        <p:spPr bwMode="white">
          <a:xfrm>
            <a:off x="3124200" y="4885921"/>
            <a:ext cx="2895600" cy="540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{ INSERT TITLE HERE ]</a:t>
            </a:r>
          </a:p>
        </p:txBody>
      </p:sp>
    </p:spTree>
    <p:extLst>
      <p:ext uri="{BB962C8B-B14F-4D97-AF65-F5344CB8AC3E}">
        <p14:creationId xmlns:p14="http://schemas.microsoft.com/office/powerpoint/2010/main" val="1180058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black">
          <a:xfrm>
            <a:off x="1" y="0"/>
            <a:ext cx="9144001" cy="5143500"/>
          </a:xfrm>
          <a:prstGeom prst="rect">
            <a:avLst/>
          </a:prstGeom>
          <a:solidFill>
            <a:srgbClr val="54585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1" t="18761" r="3331" b="4881"/>
          <a:stretch/>
        </p:blipFill>
        <p:spPr>
          <a:xfrm>
            <a:off x="-1" y="0"/>
            <a:ext cx="9144000" cy="5143500"/>
          </a:xfrm>
          <a:prstGeom prst="rect">
            <a:avLst/>
          </a:prstGeom>
          <a:effectLst/>
        </p:spPr>
      </p:pic>
      <p:pic>
        <p:nvPicPr>
          <p:cNvPr id="1026" name="Picture 2" descr="C:\Users\gardel2\Desktop\Brand Approval Reference\Rensselaer Logo Layered Files\RF0010-01 Rensselaer Large Logo\RGB\PNGs\RF0010-01 Rensselaer Large Logo-with Tagline RGB-Whit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70" y="1950706"/>
            <a:ext cx="5118055" cy="124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446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black">
          <a:xfrm>
            <a:off x="1" y="0"/>
            <a:ext cx="9144001" cy="5143500"/>
          </a:xfrm>
          <a:prstGeom prst="rect">
            <a:avLst/>
          </a:prstGeom>
          <a:solidFill>
            <a:srgbClr val="D600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gardel2\Desktop\Brand Approval Reference\Rensselaer Logo Layered Files\RF0010-01 Rensselaer Large Logo\RGB\PNGs\RF0010-01 Rensselaer Large Logo-with Tagline RGB-Whi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70" y="1950706"/>
            <a:ext cx="5118055" cy="124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94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black">
          <a:xfrm>
            <a:off x="0" y="2371988"/>
            <a:ext cx="9144000" cy="2782206"/>
          </a:xfrm>
          <a:prstGeom prst="rect">
            <a:avLst/>
          </a:prstGeom>
          <a:solidFill>
            <a:srgbClr val="D600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216322" y="2662273"/>
            <a:ext cx="8315851" cy="543049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800" b="1" spc="0" baseline="0"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Presentation Title Slide </a:t>
            </a:r>
            <a:br>
              <a:rPr lang="en-US" dirty="0"/>
            </a:br>
            <a:r>
              <a:rPr lang="en-US" dirty="0"/>
              <a:t>Two Line Max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241489" y="4384549"/>
            <a:ext cx="8315851" cy="45707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buNone/>
              <a:defRPr sz="1400" kern="500" spc="240" baseline="0"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DEPARTMENT OR SUBTITLE     |    XX/XX/XX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175" y="2333419"/>
            <a:ext cx="9144000" cy="0"/>
          </a:xfrm>
          <a:prstGeom prst="line">
            <a:avLst/>
          </a:prstGeom>
          <a:ln w="6350">
            <a:solidFill>
              <a:srgbClr val="D6001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gardel2\Desktop\Brand Approval Reference\Rensselaer Logo Layered Files\RF0010-01 Rensselaer Large Logo\CMYK\PNGs\RF0010-01 Rensselaer Large Logo-with Tagline CMYK-TwoColo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320675" y="584200"/>
            <a:ext cx="3665627" cy="8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907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-1442406964439-e46ab8eff7c4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1" t="14075" r="5310"/>
          <a:stretch/>
        </p:blipFill>
        <p:spPr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6322" y="2207832"/>
            <a:ext cx="8315851" cy="543049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800" b="1" spc="0" baseline="0"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Presentation Title Slide </a:t>
            </a:r>
            <a:br>
              <a:rPr lang="en-US" dirty="0"/>
            </a:br>
            <a:r>
              <a:rPr lang="en-US" dirty="0"/>
              <a:t>Two Line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1489" y="3849351"/>
            <a:ext cx="8315851" cy="45707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buNone/>
              <a:defRPr sz="1400" kern="500" spc="240" baseline="0"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DEPARTMENT OR SUBTITLE     |    11/30/17</a:t>
            </a:r>
          </a:p>
        </p:txBody>
      </p:sp>
      <p:pic>
        <p:nvPicPr>
          <p:cNvPr id="3075" name="Picture 3" descr="C:\Users\gardel2\Desktop\Brand Approval Reference\Rensselaer Logo Layered Files\RF0010-01 Rensselaer Large Logo\RGB\PNGs\RF0010-01 Rensselaer Large Logo RGB-Whit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4398000"/>
            <a:ext cx="2032107" cy="37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776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black">
          <a:xfrm>
            <a:off x="-1" y="4613098"/>
            <a:ext cx="9144001" cy="546524"/>
          </a:xfrm>
          <a:prstGeom prst="rect">
            <a:avLst/>
          </a:prstGeom>
          <a:solidFill>
            <a:srgbClr val="DB0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 bwMode="white">
          <a:xfrm>
            <a:off x="6756400" y="4885922"/>
            <a:ext cx="2133600" cy="931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September 2024</a:t>
            </a:r>
          </a:p>
        </p:txBody>
      </p:sp>
      <p:sp>
        <p:nvSpPr>
          <p:cNvPr id="17" name="Footer Placeholder 4"/>
          <p:cNvSpPr txBox="1">
            <a:spLocks/>
          </p:cNvSpPr>
          <p:nvPr userDrawn="1"/>
        </p:nvSpPr>
        <p:spPr bwMode="white">
          <a:xfrm>
            <a:off x="3124200" y="4885921"/>
            <a:ext cx="2895600" cy="540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Efficient Computation: Vignettes</a:t>
            </a: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 bwMode="white">
          <a:xfrm>
            <a:off x="6756400" y="4720987"/>
            <a:ext cx="2133600" cy="931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1E97CA-584F-0B4A-A607-67E463C0B8E0}" type="slidenum">
              <a:rPr lang="en-US" sz="900" smtClean="0">
                <a:solidFill>
                  <a:srgbClr val="FFFFFF"/>
                </a:solidFill>
              </a:rPr>
              <a:pPr algn="r"/>
              <a:t>‹#›</a:t>
            </a:fld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24416" y="202610"/>
            <a:ext cx="8324645" cy="394288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1800"/>
              </a:spcAft>
              <a:buFontTx/>
              <a:buNone/>
              <a:defRPr sz="1800" b="0" spc="100" baseline="0">
                <a:solidFill>
                  <a:srgbClr val="9EA2A2"/>
                </a:solidFill>
              </a:defRPr>
            </a:lvl1pPr>
            <a:lvl2pPr marL="169863" indent="-169863">
              <a:spcBef>
                <a:spcPts val="2000"/>
              </a:spcBef>
              <a:buClr>
                <a:srgbClr val="DB091C"/>
              </a:buClr>
              <a:buFont typeface="Wingdings" panose="05000000000000000000" pitchFamily="2" charset="2"/>
              <a:buChar char="§"/>
              <a:defRPr sz="1800" baseline="0">
                <a:solidFill>
                  <a:schemeClr val="tx1"/>
                </a:solidFill>
              </a:defRPr>
            </a:lvl2pPr>
            <a:lvl3pPr marL="398463" indent="-171450">
              <a:spcBef>
                <a:spcPts val="600"/>
              </a:spcBef>
              <a:buClr>
                <a:srgbClr val="DB091C"/>
              </a:buClr>
              <a:buFont typeface="Arial" panose="020B0604020202020204" pitchFamily="34" charset="0"/>
              <a:buChar char="−"/>
              <a:defRPr sz="1400" baseline="0">
                <a:solidFill>
                  <a:schemeClr val="tx1"/>
                </a:solidFill>
              </a:defRPr>
            </a:lvl3pPr>
            <a:lvl4pPr>
              <a:defRPr>
                <a:solidFill>
                  <a:srgbClr val="424242"/>
                </a:solidFill>
              </a:defRPr>
            </a:lvl4pPr>
            <a:lvl5pPr>
              <a:defRPr>
                <a:solidFill>
                  <a:srgbClr val="424242"/>
                </a:solidFill>
              </a:defRPr>
            </a:lvl5pPr>
          </a:lstStyle>
          <a:p>
            <a:pPr lvl="0"/>
            <a:r>
              <a:rPr lang="en-US" dirty="0"/>
              <a:t>LEVEL 1 – ARIAL 18 PT – LIGHT GRAY (158/162/162)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596897"/>
            <a:ext cx="9144000" cy="0"/>
          </a:xfrm>
          <a:prstGeom prst="line">
            <a:avLst/>
          </a:prstGeom>
          <a:ln w="6350">
            <a:solidFill>
              <a:srgbClr val="D6001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C:\Users\gardel2\Desktop\Brand Approval Reference\Rensselaer Logo Layered Files\RF0010-01 Rensselaer Large Logo\RGB\PNGs\RF0010-01 Rensselaer Large Logo RGB-Whi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01" y="4720618"/>
            <a:ext cx="1600591" cy="29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224416" y="788979"/>
            <a:ext cx="6257925" cy="1828800"/>
          </a:xfrm>
          <a:prstGeom prst="rect">
            <a:avLst/>
          </a:prstGeom>
        </p:spPr>
        <p:txBody>
          <a:bodyPr/>
          <a:lstStyle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/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/>
            </a:lvl3pPr>
          </a:lstStyle>
          <a:p>
            <a:pPr marL="225425" marR="0" lvl="1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2 – Arial 18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Black</a:t>
            </a:r>
          </a:p>
          <a:p>
            <a:pPr marL="461963" marR="0" lvl="2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3 – Arial 14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Black</a:t>
            </a:r>
          </a:p>
        </p:txBody>
      </p:sp>
    </p:spTree>
    <p:extLst>
      <p:ext uri="{BB962C8B-B14F-4D97-AF65-F5344CB8AC3E}">
        <p14:creationId xmlns:p14="http://schemas.microsoft.com/office/powerpoint/2010/main" val="427612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49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72000" y="596898"/>
            <a:ext cx="4572000" cy="41382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4416" y="202609"/>
            <a:ext cx="8324645" cy="394289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1800"/>
              </a:spcAft>
              <a:buFontTx/>
              <a:buNone/>
              <a:defRPr sz="1800" b="0" spc="100" baseline="0">
                <a:solidFill>
                  <a:srgbClr val="9EA2A2"/>
                </a:solidFill>
              </a:defRPr>
            </a:lvl1pPr>
            <a:lvl2pPr marL="169863" indent="-169863">
              <a:spcBef>
                <a:spcPts val="2000"/>
              </a:spcBef>
              <a:buClr>
                <a:srgbClr val="DB091C"/>
              </a:buClr>
              <a:buFont typeface="Wingdings" panose="05000000000000000000" pitchFamily="2" charset="2"/>
              <a:buChar char="§"/>
              <a:defRPr sz="1800" baseline="0">
                <a:solidFill>
                  <a:srgbClr val="5F6062"/>
                </a:solidFill>
              </a:defRPr>
            </a:lvl2pPr>
            <a:lvl3pPr marL="398463" indent="-171450">
              <a:spcBef>
                <a:spcPts val="600"/>
              </a:spcBef>
              <a:buClr>
                <a:srgbClr val="DB091C"/>
              </a:buClr>
              <a:buFont typeface="Arial" panose="020B0604020202020204" pitchFamily="34" charset="0"/>
              <a:buChar char="−"/>
              <a:defRPr sz="1400" baseline="0">
                <a:solidFill>
                  <a:srgbClr val="5F6062"/>
                </a:solidFill>
              </a:defRPr>
            </a:lvl3pPr>
            <a:lvl4pPr>
              <a:defRPr>
                <a:solidFill>
                  <a:srgbClr val="424242"/>
                </a:solidFill>
              </a:defRPr>
            </a:lvl4pPr>
            <a:lvl5pPr>
              <a:defRPr>
                <a:solidFill>
                  <a:srgbClr val="424242"/>
                </a:solidFill>
              </a:defRPr>
            </a:lvl5pPr>
          </a:lstStyle>
          <a:p>
            <a:pPr lvl="0"/>
            <a:r>
              <a:rPr lang="en-US" dirty="0"/>
              <a:t>LEVEL 1 – ARIAL 18 PT – LIGHT GRAY (158/162/162)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596897"/>
            <a:ext cx="9144000" cy="0"/>
          </a:xfrm>
          <a:prstGeom prst="line">
            <a:avLst/>
          </a:prstGeom>
          <a:ln w="6350">
            <a:solidFill>
              <a:srgbClr val="D6001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 bwMode="black">
          <a:xfrm>
            <a:off x="-1" y="4613098"/>
            <a:ext cx="9144001" cy="546524"/>
          </a:xfrm>
          <a:prstGeom prst="rect">
            <a:avLst/>
          </a:prstGeom>
          <a:solidFill>
            <a:srgbClr val="DB0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ate Placeholder 3"/>
          <p:cNvSpPr txBox="1">
            <a:spLocks/>
          </p:cNvSpPr>
          <p:nvPr userDrawn="1"/>
        </p:nvSpPr>
        <p:spPr bwMode="white">
          <a:xfrm>
            <a:off x="6756400" y="4885922"/>
            <a:ext cx="2133600" cy="931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F85F50-E92A-124C-A47C-C057CB22E344}" type="datetime1">
              <a:rPr lang="en-US" smtClean="0">
                <a:solidFill>
                  <a:srgbClr val="FFFFFF"/>
                </a:solidFill>
              </a:rPr>
              <a:pPr/>
              <a:t>9/17/24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 bwMode="white">
          <a:xfrm>
            <a:off x="6756400" y="4720987"/>
            <a:ext cx="2133600" cy="931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1E97CA-584F-0B4A-A607-67E463C0B8E0}" type="slidenum">
              <a:rPr lang="en-US" sz="900" smtClean="0">
                <a:solidFill>
                  <a:srgbClr val="FFFFFF"/>
                </a:solidFill>
              </a:rPr>
              <a:pPr algn="r"/>
              <a:t>‹#›</a:t>
            </a:fld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20" name="Picture 3" descr="C:\Users\gardel2\Desktop\Brand Approval Reference\Rensselaer Logo Layered Files\RF0010-01 Rensselaer Large Logo\RGB\PNGs\RF0010-01 Rensselaer Large Logo RGB-Whi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01" y="4720618"/>
            <a:ext cx="1600591" cy="29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4"/>
          <p:cNvSpPr txBox="1">
            <a:spLocks/>
          </p:cNvSpPr>
          <p:nvPr userDrawn="1"/>
        </p:nvSpPr>
        <p:spPr bwMode="white">
          <a:xfrm>
            <a:off x="3124200" y="4885921"/>
            <a:ext cx="2895600" cy="540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{ INSERT TITLE HERE ]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224416" y="781050"/>
            <a:ext cx="6257925" cy="2085205"/>
          </a:xfrm>
          <a:prstGeom prst="rect">
            <a:avLst/>
          </a:prstGeom>
        </p:spPr>
        <p:txBody>
          <a:bodyPr/>
          <a:lstStyle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/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/>
            </a:lvl3pPr>
          </a:lstStyle>
          <a:p>
            <a:pPr marL="225425" marR="0" lvl="1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2 – Arial 18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Black</a:t>
            </a:r>
          </a:p>
          <a:p>
            <a:pPr marL="461963" marR="0" lvl="2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3 – Arial 14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Black</a:t>
            </a:r>
          </a:p>
        </p:txBody>
      </p:sp>
    </p:spTree>
    <p:extLst>
      <p:ext uri="{BB962C8B-B14F-4D97-AF65-F5344CB8AC3E}">
        <p14:creationId xmlns:p14="http://schemas.microsoft.com/office/powerpoint/2010/main" val="3121093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49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1" y="596898"/>
            <a:ext cx="4572000" cy="41382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4416" y="202609"/>
            <a:ext cx="8324645" cy="394289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1800"/>
              </a:spcAft>
              <a:buFontTx/>
              <a:buNone/>
              <a:defRPr sz="1800" b="0" spc="100" baseline="0">
                <a:solidFill>
                  <a:srgbClr val="9EA2A2"/>
                </a:solidFill>
              </a:defRPr>
            </a:lvl1pPr>
            <a:lvl2pPr marL="169863" indent="-169863">
              <a:spcBef>
                <a:spcPts val="2000"/>
              </a:spcBef>
              <a:buClr>
                <a:srgbClr val="DB091C"/>
              </a:buClr>
              <a:buFont typeface="Wingdings" panose="05000000000000000000" pitchFamily="2" charset="2"/>
              <a:buChar char="§"/>
              <a:defRPr sz="1800" baseline="0">
                <a:solidFill>
                  <a:srgbClr val="5F6062"/>
                </a:solidFill>
              </a:defRPr>
            </a:lvl2pPr>
            <a:lvl3pPr marL="398463" indent="-171450">
              <a:spcBef>
                <a:spcPts val="600"/>
              </a:spcBef>
              <a:buClr>
                <a:srgbClr val="DB091C"/>
              </a:buClr>
              <a:buFont typeface="Arial" panose="020B0604020202020204" pitchFamily="34" charset="0"/>
              <a:buChar char="−"/>
              <a:defRPr sz="1400" baseline="0">
                <a:solidFill>
                  <a:srgbClr val="5F6062"/>
                </a:solidFill>
              </a:defRPr>
            </a:lvl3pPr>
            <a:lvl4pPr>
              <a:defRPr>
                <a:solidFill>
                  <a:srgbClr val="424242"/>
                </a:solidFill>
              </a:defRPr>
            </a:lvl4pPr>
            <a:lvl5pPr>
              <a:defRPr>
                <a:solidFill>
                  <a:srgbClr val="424242"/>
                </a:solidFill>
              </a:defRPr>
            </a:lvl5pPr>
          </a:lstStyle>
          <a:p>
            <a:pPr lvl="0"/>
            <a:r>
              <a:rPr lang="en-US" dirty="0"/>
              <a:t>LEVEL 1 – ARIAL 18 PT – LIGHT GRAY (158/162/162)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596897"/>
            <a:ext cx="9144000" cy="0"/>
          </a:xfrm>
          <a:prstGeom prst="line">
            <a:avLst/>
          </a:prstGeom>
          <a:ln w="6350">
            <a:solidFill>
              <a:srgbClr val="D6001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 bwMode="black">
          <a:xfrm>
            <a:off x="-1" y="4613098"/>
            <a:ext cx="9144001" cy="546524"/>
          </a:xfrm>
          <a:prstGeom prst="rect">
            <a:avLst/>
          </a:prstGeom>
          <a:solidFill>
            <a:srgbClr val="DB0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 bwMode="white">
          <a:xfrm>
            <a:off x="6756400" y="4885922"/>
            <a:ext cx="2133600" cy="931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F85F50-E92A-124C-A47C-C057CB22E344}" type="datetime1">
              <a:rPr lang="en-US" smtClean="0">
                <a:solidFill>
                  <a:srgbClr val="FFFFFF"/>
                </a:solidFill>
              </a:rPr>
              <a:pPr/>
              <a:t>9/17/24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 bwMode="white">
          <a:xfrm>
            <a:off x="6756400" y="4720987"/>
            <a:ext cx="2133600" cy="931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1E97CA-584F-0B4A-A607-67E463C0B8E0}" type="slidenum">
              <a:rPr lang="en-US" sz="900" smtClean="0">
                <a:solidFill>
                  <a:srgbClr val="FFFFFF"/>
                </a:solidFill>
              </a:rPr>
              <a:pPr algn="r"/>
              <a:t>‹#›</a:t>
            </a:fld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21" name="Picture 3" descr="C:\Users\gardel2\Desktop\Brand Approval Reference\Rensselaer Logo Layered Files\RF0010-01 Rensselaer Large Logo\RGB\PNGs\RF0010-01 Rensselaer Large Logo RGB-Whi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01" y="4720618"/>
            <a:ext cx="1600591" cy="29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4"/>
          <p:cNvSpPr txBox="1">
            <a:spLocks/>
          </p:cNvSpPr>
          <p:nvPr userDrawn="1"/>
        </p:nvSpPr>
        <p:spPr bwMode="white">
          <a:xfrm>
            <a:off x="3124200" y="4885921"/>
            <a:ext cx="2895600" cy="540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{ INSERT TITLE HERE ]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815282" y="774693"/>
            <a:ext cx="4074718" cy="2091562"/>
          </a:xfrm>
          <a:prstGeom prst="rect">
            <a:avLst/>
          </a:prstGeom>
        </p:spPr>
        <p:txBody>
          <a:bodyPr/>
          <a:lstStyle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/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/>
            </a:lvl3pPr>
          </a:lstStyle>
          <a:p>
            <a:pPr marL="225425" marR="0" lvl="1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2 – Arial 18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Black</a:t>
            </a:r>
          </a:p>
          <a:p>
            <a:pPr marL="461963" marR="0" lvl="2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3 – Arial 14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Black</a:t>
            </a:r>
          </a:p>
        </p:txBody>
      </p:sp>
    </p:spTree>
    <p:extLst>
      <p:ext uri="{BB962C8B-B14F-4D97-AF65-F5344CB8AC3E}">
        <p14:creationId xmlns:p14="http://schemas.microsoft.com/office/powerpoint/2010/main" val="3878329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46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0"/>
            <a:ext cx="9144001" cy="4792905"/>
          </a:xfrm>
          <a:prstGeom prst="rect">
            <a:avLst/>
          </a:prstGeom>
          <a:solidFill>
            <a:srgbClr val="5458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24416" y="202610"/>
            <a:ext cx="8324645" cy="394288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1800"/>
              </a:spcAft>
              <a:buFontTx/>
              <a:buNone/>
              <a:defRPr sz="1800" b="0" spc="100" baseline="0">
                <a:solidFill>
                  <a:srgbClr val="9EA2A2"/>
                </a:solidFill>
              </a:defRPr>
            </a:lvl1pPr>
            <a:lvl2pPr marL="169863" indent="-169863">
              <a:spcBef>
                <a:spcPts val="2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1800" baseline="0">
                <a:solidFill>
                  <a:schemeClr val="bg1"/>
                </a:solidFill>
              </a:defRPr>
            </a:lvl2pPr>
            <a:lvl3pPr marL="398463" indent="-17145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−"/>
              <a:defRPr sz="1400" baseline="0">
                <a:solidFill>
                  <a:schemeClr val="bg1"/>
                </a:solidFill>
              </a:defRPr>
            </a:lvl3pPr>
            <a:lvl4pPr>
              <a:defRPr>
                <a:solidFill>
                  <a:srgbClr val="424242"/>
                </a:solidFill>
              </a:defRPr>
            </a:lvl4pPr>
            <a:lvl5pPr>
              <a:defRPr>
                <a:solidFill>
                  <a:srgbClr val="424242"/>
                </a:solidFill>
              </a:defRPr>
            </a:lvl5pPr>
          </a:lstStyle>
          <a:p>
            <a:pPr lvl="0"/>
            <a:r>
              <a:rPr lang="en-US" dirty="0"/>
              <a:t>LEVEL 1 – ARIAL 18 PT – LIGHT GRAY (158/162/162)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0" y="596897"/>
            <a:ext cx="9144000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 bwMode="black">
          <a:xfrm>
            <a:off x="-1" y="4613098"/>
            <a:ext cx="9144001" cy="546524"/>
          </a:xfrm>
          <a:prstGeom prst="rect">
            <a:avLst/>
          </a:prstGeom>
          <a:solidFill>
            <a:srgbClr val="DB0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 bwMode="white">
          <a:xfrm>
            <a:off x="6756400" y="4885922"/>
            <a:ext cx="2133600" cy="931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F85F50-E92A-124C-A47C-C057CB22E344}" type="datetime1">
              <a:rPr lang="en-US" smtClean="0">
                <a:solidFill>
                  <a:srgbClr val="FFFFFF"/>
                </a:solidFill>
              </a:rPr>
              <a:pPr/>
              <a:t>9/17/24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 bwMode="white">
          <a:xfrm>
            <a:off x="6756400" y="4720987"/>
            <a:ext cx="2133600" cy="931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1E97CA-584F-0B4A-A607-67E463C0B8E0}" type="slidenum">
              <a:rPr lang="en-US" sz="900" smtClean="0">
                <a:solidFill>
                  <a:srgbClr val="FFFFFF"/>
                </a:solidFill>
              </a:rPr>
              <a:pPr algn="r"/>
              <a:t>‹#›</a:t>
            </a:fld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19" name="Picture 3" descr="C:\Users\gardel2\Desktop\Brand Approval Reference\Rensselaer Logo Layered Files\RF0010-01 Rensselaer Large Logo\RGB\PNGs\RF0010-01 Rensselaer Large Logo RGB-Whi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01" y="4720618"/>
            <a:ext cx="1600591" cy="29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4"/>
          <p:cNvSpPr txBox="1">
            <a:spLocks/>
          </p:cNvSpPr>
          <p:nvPr userDrawn="1"/>
        </p:nvSpPr>
        <p:spPr bwMode="white">
          <a:xfrm>
            <a:off x="3124200" y="4885921"/>
            <a:ext cx="2895600" cy="540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{ INSERT TITLE HERE ]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23838" y="767299"/>
            <a:ext cx="5113337" cy="1902085"/>
          </a:xfrm>
          <a:prstGeom prst="rect">
            <a:avLst/>
          </a:prstGeom>
        </p:spPr>
        <p:txBody>
          <a:bodyPr/>
          <a:lstStyle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−"/>
              <a:tabLst/>
              <a:defRPr/>
            </a:lvl3pPr>
          </a:lstStyle>
          <a:p>
            <a:pPr marL="225425" marR="0" lvl="1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2 – Arial 18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Black</a:t>
            </a:r>
          </a:p>
          <a:p>
            <a:pPr marL="461963" marR="0" lvl="2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3 – Arial 14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Black</a:t>
            </a:r>
          </a:p>
        </p:txBody>
      </p:sp>
    </p:spTree>
    <p:extLst>
      <p:ext uri="{BB962C8B-B14F-4D97-AF65-F5344CB8AC3E}">
        <p14:creationId xmlns:p14="http://schemas.microsoft.com/office/powerpoint/2010/main" val="2176600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7351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0253" y="3206125"/>
            <a:ext cx="8229600" cy="857250"/>
          </a:xfrm>
          <a:prstGeom prst="rect">
            <a:avLst/>
          </a:prstGeom>
        </p:spPr>
        <p:txBody>
          <a:bodyPr vert="horz"/>
          <a:lstStyle>
            <a:lvl1pPr algn="l">
              <a:defRPr sz="5400"/>
            </a:lvl1pPr>
          </a:lstStyle>
          <a:p>
            <a:pPr>
              <a:lnSpc>
                <a:spcPct val="80000"/>
              </a:lnSpc>
            </a:pPr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This is an excellent location 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for a quote.</a:t>
            </a:r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9" name="Rectangle 8"/>
          <p:cNvSpPr/>
          <p:nvPr userDrawn="1"/>
        </p:nvSpPr>
        <p:spPr bwMode="black">
          <a:xfrm>
            <a:off x="-1" y="4613098"/>
            <a:ext cx="9144001" cy="546524"/>
          </a:xfrm>
          <a:prstGeom prst="rect">
            <a:avLst/>
          </a:prstGeom>
          <a:solidFill>
            <a:srgbClr val="DB0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 bwMode="white">
          <a:xfrm>
            <a:off x="6756400" y="4885922"/>
            <a:ext cx="2133600" cy="931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F85F50-E92A-124C-A47C-C057CB22E344}" type="datetime1">
              <a:rPr lang="en-US" smtClean="0">
                <a:solidFill>
                  <a:srgbClr val="FFFFFF"/>
                </a:solidFill>
              </a:rPr>
              <a:pPr/>
              <a:t>9/17/24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 bwMode="white">
          <a:xfrm>
            <a:off x="6756400" y="4720987"/>
            <a:ext cx="2133600" cy="931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1E97CA-584F-0B4A-A607-67E463C0B8E0}" type="slidenum">
              <a:rPr lang="en-US" sz="900" smtClean="0">
                <a:solidFill>
                  <a:srgbClr val="FFFFFF"/>
                </a:solidFill>
              </a:rPr>
              <a:pPr algn="r"/>
              <a:t>‹#›</a:t>
            </a:fld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18" name="Picture 3" descr="C:\Users\gardel2\Desktop\Brand Approval Reference\Rensselaer Logo Layered Files\RF0010-01 Rensselaer Large Logo\RGB\PNGs\RF0010-01 Rensselaer Large Logo RGB-Whi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01" y="4720618"/>
            <a:ext cx="1600591" cy="29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4"/>
          <p:cNvSpPr txBox="1">
            <a:spLocks/>
          </p:cNvSpPr>
          <p:nvPr userDrawn="1"/>
        </p:nvSpPr>
        <p:spPr bwMode="white">
          <a:xfrm>
            <a:off x="3124200" y="4885921"/>
            <a:ext cx="2895600" cy="540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{ INSERT TITLE HERE ]</a:t>
            </a:r>
          </a:p>
        </p:txBody>
      </p:sp>
    </p:spTree>
    <p:extLst>
      <p:ext uri="{BB962C8B-B14F-4D97-AF65-F5344CB8AC3E}">
        <p14:creationId xmlns:p14="http://schemas.microsoft.com/office/powerpoint/2010/main" val="2056945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black">
          <a:xfrm>
            <a:off x="0" y="2371988"/>
            <a:ext cx="9144000" cy="2771512"/>
          </a:xfrm>
          <a:prstGeom prst="rect">
            <a:avLst/>
          </a:prstGeom>
          <a:solidFill>
            <a:srgbClr val="D600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175" y="2333419"/>
            <a:ext cx="9144000" cy="0"/>
          </a:xfrm>
          <a:prstGeom prst="line">
            <a:avLst/>
          </a:prstGeom>
          <a:ln w="6350">
            <a:solidFill>
              <a:srgbClr val="D6001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 userDrawn="1"/>
        </p:nvSpPr>
        <p:spPr>
          <a:xfrm>
            <a:off x="214255" y="562085"/>
            <a:ext cx="8315851" cy="724065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5000" b="1" kern="1200" spc="0" baseline="0">
                <a:solidFill>
                  <a:srgbClr val="FFFFF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r>
              <a:rPr lang="en-US" sz="4000" b="1" dirty="0">
                <a:solidFill>
                  <a:srgbClr val="54585A"/>
                </a:solidFill>
              </a:rPr>
              <a:t>Divider Slide 1</a:t>
            </a:r>
            <a:br>
              <a:rPr lang="en-US" sz="4000" b="1" dirty="0">
                <a:solidFill>
                  <a:srgbClr val="54585A"/>
                </a:solidFill>
              </a:rPr>
            </a:br>
            <a:r>
              <a:rPr lang="en-US" sz="4000" b="1" dirty="0">
                <a:solidFill>
                  <a:srgbClr val="54585A"/>
                </a:solidFill>
              </a:rPr>
              <a:t>Two Lines Max</a:t>
            </a: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 bwMode="white">
          <a:xfrm>
            <a:off x="6756400" y="4885922"/>
            <a:ext cx="2133600" cy="931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F85F50-E92A-124C-A47C-C057CB22E344}" type="datetime1">
              <a:rPr lang="en-US" smtClean="0">
                <a:solidFill>
                  <a:srgbClr val="FFFFFF"/>
                </a:solidFill>
              </a:rPr>
              <a:pPr/>
              <a:t>9/17/24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 bwMode="white">
          <a:xfrm>
            <a:off x="6756400" y="4720987"/>
            <a:ext cx="2133600" cy="931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1E97CA-584F-0B4A-A607-67E463C0B8E0}" type="slidenum">
              <a:rPr lang="en-US" sz="900" smtClean="0">
                <a:solidFill>
                  <a:srgbClr val="FFFFFF"/>
                </a:solidFill>
              </a:rPr>
              <a:pPr algn="r"/>
              <a:t>‹#›</a:t>
            </a:fld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19" name="Picture 3" descr="C:\Users\gardel2\Desktop\Brand Approval Reference\Rensselaer Logo Layered Files\RF0010-01 Rensselaer Large Logo\RGB\PNGs\RF0010-01 Rensselaer Large Logo RGB-Whi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01" y="4720618"/>
            <a:ext cx="1600591" cy="29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4"/>
          <p:cNvSpPr txBox="1">
            <a:spLocks/>
          </p:cNvSpPr>
          <p:nvPr userDrawn="1"/>
        </p:nvSpPr>
        <p:spPr bwMode="white">
          <a:xfrm>
            <a:off x="3124200" y="4885921"/>
            <a:ext cx="2895600" cy="540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{ INSERT TITLE HERE ]</a:t>
            </a:r>
          </a:p>
        </p:txBody>
      </p:sp>
    </p:spTree>
    <p:extLst>
      <p:ext uri="{BB962C8B-B14F-4D97-AF65-F5344CB8AC3E}">
        <p14:creationId xmlns:p14="http://schemas.microsoft.com/office/powerpoint/2010/main" val="748915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911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50" r:id="rId4"/>
    <p:sldLayoutId id="2147483655" r:id="rId5"/>
    <p:sldLayoutId id="2147483666" r:id="rId6"/>
    <p:sldLayoutId id="2147483665" r:id="rId7"/>
    <p:sldLayoutId id="2147483660" r:id="rId8"/>
    <p:sldLayoutId id="2147483668" r:id="rId9"/>
    <p:sldLayoutId id="2147483661" r:id="rId10"/>
    <p:sldLayoutId id="2147483667" r:id="rId11"/>
    <p:sldLayoutId id="2147483662" r:id="rId12"/>
    <p:sldLayoutId id="2147483669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9.png"/><Relationship Id="rId7" Type="http://schemas.openxmlformats.org/officeDocument/2006/relationships/image" Target="../media/image51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Efficient Computation: Vignettes from Optimization and Machine Learning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2603003"/>
            <a:ext cx="9144000" cy="82232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Dr. Alex Gittens, CS Department, RPI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September 2024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2802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4416" y="202609"/>
            <a:ext cx="8324645" cy="4017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Two-cost Matrix Completion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C89320-0758-429B-ADD2-818F5C5D7592}"/>
              </a:ext>
            </a:extLst>
          </p:cNvPr>
          <p:cNvSpPr txBox="1">
            <a:spLocks/>
          </p:cNvSpPr>
          <p:nvPr/>
        </p:nvSpPr>
        <p:spPr>
          <a:xfrm>
            <a:off x="224417" y="798917"/>
            <a:ext cx="7789052" cy="369826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000" dirty="0"/>
              <a:t>The classic </a:t>
            </a:r>
            <a:r>
              <a:rPr lang="en-US" sz="2000" dirty="0" err="1"/>
              <a:t>i.i.d.</a:t>
            </a:r>
            <a:r>
              <a:rPr lang="en-US" sz="2000" dirty="0"/>
              <a:t> approach to sampling for experimental design is restrictive in many settings:</a:t>
            </a:r>
          </a:p>
          <a:p>
            <a:pPr lvl="1"/>
            <a:r>
              <a:rPr lang="en-US" sz="2000" dirty="0"/>
              <a:t>Requires </a:t>
            </a:r>
            <a:r>
              <a:rPr lang="en-US" sz="2000" i="1" dirty="0"/>
              <a:t>incoherence: </a:t>
            </a:r>
            <a:r>
              <a:rPr lang="en-US" sz="2000" dirty="0"/>
              <a:t>all entries of the matrix are equally important.</a:t>
            </a:r>
          </a:p>
          <a:p>
            <a:pPr lvl="1"/>
            <a:r>
              <a:rPr lang="en-US" sz="2000" dirty="0"/>
              <a:t>It requires observing a specified number of entries, all with high precision, so cannot accommodate budgets for observations.</a:t>
            </a:r>
          </a:p>
          <a:p>
            <a:pPr lvl="1"/>
            <a:r>
              <a:rPr lang="en-US" sz="2000" dirty="0"/>
              <a:t>It cannot take advantage of multiple sampling modalities with different cost-vs-accuracy tradeoffs.</a:t>
            </a:r>
          </a:p>
        </p:txBody>
      </p:sp>
    </p:spTree>
    <p:extLst>
      <p:ext uri="{BB962C8B-B14F-4D97-AF65-F5344CB8AC3E}">
        <p14:creationId xmlns:p14="http://schemas.microsoft.com/office/powerpoint/2010/main" val="3767462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4416" y="202609"/>
            <a:ext cx="8324645" cy="4017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Two-cost Matrix Completion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6">
                <a:extLst>
                  <a:ext uri="{FF2B5EF4-FFF2-40B4-BE49-F238E27FC236}">
                    <a16:creationId xmlns:a16="http://schemas.microsoft.com/office/drawing/2014/main" id="{64C89320-0758-429B-ADD2-818F5C5D75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4417" y="798917"/>
                <a:ext cx="7789052" cy="3698268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>
                  <a:buNone/>
                </a:pPr>
                <a:r>
                  <a:rPr lang="en-US" sz="2000" dirty="0"/>
                  <a:t>We introduce a model corresponding to two sampling modalities with different cost-vs-accuracy tradeoffs. The experimentalist: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Has a finite budget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sz="2000" dirty="0"/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At cost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/>
                  <a:t> can draw a single low-noise entry observation: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At cost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000" dirty="0"/>
                  <a:t> can observe an entire column with higher noise:</a:t>
                </a:r>
              </a:p>
            </p:txBody>
          </p:sp>
        </mc:Choice>
        <mc:Fallback>
          <p:sp>
            <p:nvSpPr>
              <p:cNvPr id="2" name="Text Placeholder 6">
                <a:extLst>
                  <a:ext uri="{FF2B5EF4-FFF2-40B4-BE49-F238E27FC236}">
                    <a16:creationId xmlns:a16="http://schemas.microsoft.com/office/drawing/2014/main" id="{64C89320-0758-429B-ADD2-818F5C5D7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17" y="798917"/>
                <a:ext cx="7789052" cy="3698268"/>
              </a:xfrm>
              <a:prstGeom prst="rect">
                <a:avLst/>
              </a:prstGeom>
              <a:blipFill>
                <a:blip r:embed="rId3"/>
                <a:stretch>
                  <a:fillRect l="-813" t="-6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7829A8D-6716-28B2-C9DB-79AB35731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880" y="2648051"/>
            <a:ext cx="4611716" cy="712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9368F4-C948-7684-A6F8-056809AF5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880" y="3846675"/>
            <a:ext cx="4454784" cy="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93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4416" y="202609"/>
            <a:ext cx="8324645" cy="4017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Two-cost Matrix Completion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C89320-0758-429B-ADD2-818F5C5D7592}"/>
              </a:ext>
            </a:extLst>
          </p:cNvPr>
          <p:cNvSpPr txBox="1">
            <a:spLocks/>
          </p:cNvSpPr>
          <p:nvPr/>
        </p:nvSpPr>
        <p:spPr>
          <a:xfrm>
            <a:off x="224417" y="798917"/>
            <a:ext cx="7789052" cy="369826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000" dirty="0"/>
              <a:t>The key question: how to allocate the budget between entry and column observations to obtain an accurate approximation?</a:t>
            </a:r>
          </a:p>
          <a:p>
            <a:pPr lvl="1"/>
            <a:r>
              <a:rPr lang="en-US" sz="2000" dirty="0"/>
              <a:t>Classic MC: assigns all budget to high-fidelity single entry observations. In the low budget case, this cannot sample enough for classic MC approaches to guarantee a good approximation</a:t>
            </a:r>
          </a:p>
          <a:p>
            <a:pPr lvl="1"/>
            <a:r>
              <a:rPr lang="en-US" sz="2000" dirty="0"/>
              <a:t>Our hypothesis: </a:t>
            </a:r>
            <a:r>
              <a:rPr lang="en-US" sz="2000" b="1" dirty="0"/>
              <a:t>even in the low-budget case, an approximate mix of low-fidelity column observations and high-fidelity entry observations can give recovery guarantees.</a:t>
            </a:r>
          </a:p>
        </p:txBody>
      </p:sp>
    </p:spTree>
    <p:extLst>
      <p:ext uri="{BB962C8B-B14F-4D97-AF65-F5344CB8AC3E}">
        <p14:creationId xmlns:p14="http://schemas.microsoft.com/office/powerpoint/2010/main" val="3685983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4416" y="202609"/>
            <a:ext cx="8324645" cy="4017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Two-cost Matrix Completion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8BD922-1FFF-4222-F402-C235F6451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16" y="2084301"/>
            <a:ext cx="2700017" cy="20138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3DB2EF-27DB-204E-DA80-3825F443D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833" y="2048452"/>
            <a:ext cx="2728699" cy="2085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AC8CCD-9C47-9E28-BCEE-5202150E9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898" y="2042321"/>
            <a:ext cx="2914686" cy="2097831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88855FF-B24E-EADD-AB7A-B472C6BEC8AB}"/>
              </a:ext>
            </a:extLst>
          </p:cNvPr>
          <p:cNvSpPr txBox="1">
            <a:spLocks/>
          </p:cNvSpPr>
          <p:nvPr/>
        </p:nvSpPr>
        <p:spPr>
          <a:xfrm>
            <a:off x="224416" y="798916"/>
            <a:ext cx="8595387" cy="107144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000" dirty="0"/>
              <a:t>Our algorithm, </a:t>
            </a:r>
            <a:r>
              <a:rPr lang="en-US" sz="2000" b="1" dirty="0" err="1"/>
              <a:t>NoisyCUR</a:t>
            </a:r>
            <a:r>
              <a:rPr lang="en-US" sz="2000" dirty="0"/>
              <a:t>, poses two-cost MC as a multiple target regression problem and uses careful randomized sampling and ridge regression to form the low-rank approximation.</a:t>
            </a:r>
            <a:endParaRPr lang="en-US" sz="2000" b="1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23729CD7-BB62-216E-C2BF-C762F6506C87}"/>
              </a:ext>
            </a:extLst>
          </p:cNvPr>
          <p:cNvSpPr/>
          <p:nvPr/>
        </p:nvSpPr>
        <p:spPr>
          <a:xfrm>
            <a:off x="2924433" y="3125585"/>
            <a:ext cx="334156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A9305624-6B8E-52BA-491A-52BB55406371}"/>
              </a:ext>
            </a:extLst>
          </p:cNvPr>
          <p:cNvSpPr/>
          <p:nvPr/>
        </p:nvSpPr>
        <p:spPr>
          <a:xfrm>
            <a:off x="5810141" y="3117964"/>
            <a:ext cx="334156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63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4416" y="202609"/>
            <a:ext cx="8324645" cy="4017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Two-cost Matrix Completion</a:t>
            </a:r>
          </a:p>
        </p:txBody>
      </p:sp>
      <p:pic>
        <p:nvPicPr>
          <p:cNvPr id="4" name="Picture 3" descr="A graph of a number of individuals&#10;&#10;Description automatically generated with medium confidence">
            <a:extLst>
              <a:ext uri="{FF2B5EF4-FFF2-40B4-BE49-F238E27FC236}">
                <a16:creationId xmlns:a16="http://schemas.microsoft.com/office/drawing/2014/main" id="{A2290CA6-6A3E-C013-2DBA-60AA5F1D5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46" y="604784"/>
            <a:ext cx="5320173" cy="3933931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E4DCFF-71D6-0F85-C53C-75BA032DEA51}"/>
              </a:ext>
            </a:extLst>
          </p:cNvPr>
          <p:cNvSpPr txBox="1">
            <a:spLocks/>
          </p:cNvSpPr>
          <p:nvPr/>
        </p:nvSpPr>
        <p:spPr>
          <a:xfrm>
            <a:off x="5594465" y="1516082"/>
            <a:ext cx="3458095" cy="322530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000" dirty="0"/>
              <a:t>Given a fixed observation budget, our algorithm outperforms classic approaches to MC, in theory and practice</a:t>
            </a:r>
          </a:p>
        </p:txBody>
      </p:sp>
    </p:spTree>
    <p:extLst>
      <p:ext uri="{BB962C8B-B14F-4D97-AF65-F5344CB8AC3E}">
        <p14:creationId xmlns:p14="http://schemas.microsoft.com/office/powerpoint/2010/main" val="3194641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4416" y="202609"/>
            <a:ext cx="8324645" cy="4017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Two-cost Matrix Completion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484A9C-2588-F63C-BA1D-4EAF5D944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92" y="1073150"/>
            <a:ext cx="4127500" cy="299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124AE6-D4AF-C866-078B-8190DE79E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908" y="1145079"/>
            <a:ext cx="41529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01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4416" y="202609"/>
            <a:ext cx="8324645" cy="4017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Fast Tensor Low-Rank Approximation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FBAF65-FF01-4C9C-9A00-008203073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11" y="2669809"/>
            <a:ext cx="6164464" cy="1883036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C5B53A3-D951-6BE8-2DFA-4D1E59284200}"/>
              </a:ext>
            </a:extLst>
          </p:cNvPr>
          <p:cNvSpPr txBox="1">
            <a:spLocks/>
          </p:cNvSpPr>
          <p:nvPr/>
        </p:nvSpPr>
        <p:spPr>
          <a:xfrm>
            <a:off x="224417" y="798917"/>
            <a:ext cx="7789052" cy="369826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000" dirty="0"/>
              <a:t>Tensor Low-rank Approximation (LRA) is a multidimensional analogy of matrix factorization: given a tensor, find a simple and accurate factorization. CPD low-rank approximations: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107DA3-D10D-27A2-BFD5-78E24555585D}"/>
              </a:ext>
            </a:extLst>
          </p:cNvPr>
          <p:cNvGrpSpPr/>
          <p:nvPr/>
        </p:nvGrpSpPr>
        <p:grpSpPr>
          <a:xfrm>
            <a:off x="1196217" y="1775230"/>
            <a:ext cx="6098778" cy="1036887"/>
            <a:chOff x="1525270" y="3572654"/>
            <a:chExt cx="3809652" cy="6477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46438C0-F889-599F-D3F4-946F2E096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5270" y="3572654"/>
              <a:ext cx="2070100" cy="6477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7400D38-D562-2151-85A0-2F2C8E5AD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09322" y="3758146"/>
              <a:ext cx="1625600" cy="43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2822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4416" y="202609"/>
            <a:ext cx="8324645" cy="4017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Fast Tensor Low-Rank Approximation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C5B53A3-D951-6BE8-2DFA-4D1E59284200}"/>
              </a:ext>
            </a:extLst>
          </p:cNvPr>
          <p:cNvSpPr txBox="1">
            <a:spLocks/>
          </p:cNvSpPr>
          <p:nvPr/>
        </p:nvSpPr>
        <p:spPr>
          <a:xfrm>
            <a:off x="224417" y="798917"/>
            <a:ext cx="7789052" cy="369826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000" dirty="0"/>
              <a:t>Tensor LRA is as fundamental and ubiquitous as the SVD, EVD, etc. is for matrices. The classic algorithm is Alternating Least </a:t>
            </a:r>
            <a:r>
              <a:rPr lang="en-US" sz="2000" dirty="0" err="1"/>
              <a:t>Sqaures</a:t>
            </a:r>
            <a:r>
              <a:rPr lang="en-US" sz="2000" dirty="0"/>
              <a:t> (CPD-ALS). The approximation error is non-increasing.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3B0240-DD42-AAA8-D3B4-4EF8D4483F3D}"/>
              </a:ext>
            </a:extLst>
          </p:cNvPr>
          <p:cNvGrpSpPr/>
          <p:nvPr/>
        </p:nvGrpSpPr>
        <p:grpSpPr>
          <a:xfrm>
            <a:off x="93105" y="2326216"/>
            <a:ext cx="8974694" cy="1813984"/>
            <a:chOff x="169306" y="1979083"/>
            <a:chExt cx="8974694" cy="181398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0E6906-6F02-9181-D781-6B4A63C9D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306" y="2038350"/>
              <a:ext cx="4217432" cy="16954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5F2E0A8-6AD2-BEBB-D001-D2BD56B23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8677" y="1979083"/>
              <a:ext cx="4425323" cy="1813984"/>
            </a:xfrm>
            <a:prstGeom prst="rect">
              <a:avLst/>
            </a:prstGeom>
          </p:spPr>
        </p:pic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3D95581B-6351-9640-5474-FA3B60D7DD56}"/>
                </a:ext>
              </a:extLst>
            </p:cNvPr>
            <p:cNvSpPr/>
            <p:nvPr/>
          </p:nvSpPr>
          <p:spPr>
            <a:xfrm>
              <a:off x="4237844" y="2602332"/>
              <a:ext cx="334156" cy="45719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2F3691D-7318-B1C3-7C6E-7C9B4916005A}"/>
              </a:ext>
            </a:extLst>
          </p:cNvPr>
          <p:cNvSpPr txBox="1"/>
          <p:nvPr/>
        </p:nvSpPr>
        <p:spPr>
          <a:xfrm>
            <a:off x="1111250" y="1979377"/>
            <a:ext cx="4576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/>
              <a:t>Tensor Formulation</a:t>
            </a:r>
            <a:endParaRPr lang="en-US" u="sng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EB9271-102F-FD1B-4869-A80BCCABC033}"/>
              </a:ext>
            </a:extLst>
          </p:cNvPr>
          <p:cNvSpPr txBox="1"/>
          <p:nvPr/>
        </p:nvSpPr>
        <p:spPr>
          <a:xfrm>
            <a:off x="5656308" y="1982285"/>
            <a:ext cx="4576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/>
              <a:t>Matrix Formulation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426675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4416" y="202609"/>
            <a:ext cx="8324645" cy="4017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Fast Tensor Low-Rank Approximation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C5B53A3-D951-6BE8-2DFA-4D1E59284200}"/>
              </a:ext>
            </a:extLst>
          </p:cNvPr>
          <p:cNvSpPr txBox="1">
            <a:spLocks/>
          </p:cNvSpPr>
          <p:nvPr/>
        </p:nvSpPr>
        <p:spPr>
          <a:xfrm>
            <a:off x="224417" y="798917"/>
            <a:ext cx="7789052" cy="369826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000" dirty="0"/>
              <a:t>CPD-ALS is popular because of its simplicity and monotonicity, but has drawbacks:</a:t>
            </a:r>
          </a:p>
          <a:p>
            <a:pPr lvl="1"/>
            <a:r>
              <a:rPr lang="en-US" sz="2000" dirty="0"/>
              <a:t>Each of the linear systems is huge and </a:t>
            </a:r>
            <a:r>
              <a:rPr lang="en-US" sz="2000" dirty="0" err="1"/>
              <a:t>overconstrained</a:t>
            </a:r>
            <a:endParaRPr lang="en-US" sz="2000" dirty="0"/>
          </a:p>
          <a:p>
            <a:pPr lvl="1"/>
            <a:r>
              <a:rPr lang="en-US" sz="2000" dirty="0"/>
              <a:t>Ill-conditioned factors can cause the iterates to converge slowly</a:t>
            </a:r>
          </a:p>
          <a:p>
            <a:pPr marL="0" lvl="1" indent="0">
              <a:buNone/>
            </a:pPr>
            <a:r>
              <a:rPr lang="en-US" sz="2000" dirty="0"/>
              <a:t>There were two separate (until our work) remedies:</a:t>
            </a:r>
          </a:p>
          <a:p>
            <a:pPr lvl="1"/>
            <a:r>
              <a:rPr lang="en-US" sz="2000" dirty="0"/>
              <a:t>Add regularization to improve the conditioning of the systems</a:t>
            </a:r>
          </a:p>
          <a:p>
            <a:pPr lvl="1"/>
            <a:r>
              <a:rPr lang="en-US" sz="2000" dirty="0"/>
              <a:t>Use </a:t>
            </a:r>
            <a:r>
              <a:rPr lang="en-US" sz="2000" i="1" dirty="0"/>
              <a:t>sketching</a:t>
            </a:r>
            <a:r>
              <a:rPr lang="en-US" sz="2000" dirty="0"/>
              <a:t> to reduce the size of the systems</a:t>
            </a:r>
          </a:p>
        </p:txBody>
      </p:sp>
    </p:spTree>
    <p:extLst>
      <p:ext uri="{BB962C8B-B14F-4D97-AF65-F5344CB8AC3E}">
        <p14:creationId xmlns:p14="http://schemas.microsoft.com/office/powerpoint/2010/main" val="3098990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4416" y="202609"/>
            <a:ext cx="8324645" cy="4017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Fast Tensor Low-Rank Approximation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4E5F0C-5F12-4EAE-B44A-AAF4B0528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87" y="1999190"/>
            <a:ext cx="7890146" cy="2149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36F4FE-BD0F-5F3C-CCF0-C296834A227A}"/>
              </a:ext>
            </a:extLst>
          </p:cNvPr>
          <p:cNvSpPr txBox="1"/>
          <p:nvPr/>
        </p:nvSpPr>
        <p:spPr>
          <a:xfrm>
            <a:off x="535517" y="796556"/>
            <a:ext cx="7863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US" sz="1800" dirty="0"/>
              <a:t>Sketching is a natural approach: since the systems are </a:t>
            </a:r>
            <a:r>
              <a:rPr lang="en-US" sz="1800" dirty="0" err="1"/>
              <a:t>overconstrained</a:t>
            </a:r>
            <a:r>
              <a:rPr lang="en-US" sz="1800" dirty="0"/>
              <a:t>, throw out many of the constraints to get a smaller system.</a:t>
            </a:r>
          </a:p>
        </p:txBody>
      </p:sp>
    </p:spTree>
    <p:extLst>
      <p:ext uri="{BB962C8B-B14F-4D97-AF65-F5344CB8AC3E}">
        <p14:creationId xmlns:p14="http://schemas.microsoft.com/office/powerpoint/2010/main" val="3686754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Research Overview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224416" y="798917"/>
            <a:ext cx="7598783" cy="1772833"/>
          </a:xfrm>
          <a:prstGeom prst="rect">
            <a:avLst/>
          </a:prstGeom>
        </p:spPr>
        <p:txBody>
          <a:bodyPr/>
          <a:lstStyle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/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/>
            </a:lvl3pPr>
          </a:lstStyle>
          <a:p>
            <a:pPr marL="0" lvl="1" indent="0">
              <a:buNone/>
            </a:pPr>
            <a:r>
              <a:rPr lang="en-US" sz="2000" dirty="0"/>
              <a:t>How can we achieve accuracy while reducing costs, in a </a:t>
            </a:r>
            <a:r>
              <a:rPr lang="en-US" sz="2000" i="1" dirty="0"/>
              <a:t>principled</a:t>
            </a:r>
            <a:r>
              <a:rPr lang="en-US" sz="2000" dirty="0"/>
              <a:t> manner? </a:t>
            </a:r>
          </a:p>
          <a:p>
            <a:pPr marL="0" lvl="1" indent="0">
              <a:buNone/>
            </a:pPr>
            <a:r>
              <a:rPr lang="en-US" sz="2000" dirty="0"/>
              <a:t>Consider four problems:</a:t>
            </a:r>
          </a:p>
          <a:p>
            <a:pPr lvl="1"/>
            <a:r>
              <a:rPr lang="en-US" sz="2000" dirty="0"/>
              <a:t>Alignment of LLMs</a:t>
            </a:r>
          </a:p>
          <a:p>
            <a:pPr lvl="1"/>
            <a:r>
              <a:rPr lang="en-US" sz="2000" dirty="0"/>
              <a:t>Matrix completion</a:t>
            </a:r>
          </a:p>
          <a:p>
            <a:pPr lvl="1"/>
            <a:r>
              <a:rPr lang="en-US" sz="2000" dirty="0"/>
              <a:t>Tensor Low-Rank Approximation</a:t>
            </a:r>
          </a:p>
          <a:p>
            <a:pPr lvl="1"/>
            <a:r>
              <a:rPr lang="en-US" sz="2000" dirty="0"/>
              <a:t>Label complexity for linear and kernel regression</a:t>
            </a:r>
          </a:p>
        </p:txBody>
      </p:sp>
    </p:spTree>
    <p:extLst>
      <p:ext uri="{BB962C8B-B14F-4D97-AF65-F5344CB8AC3E}">
        <p14:creationId xmlns:p14="http://schemas.microsoft.com/office/powerpoint/2010/main" val="1176483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4416" y="202609"/>
            <a:ext cx="8324645" cy="4017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Fast Tensor Low-Rank Approximation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C89320-0758-429B-ADD2-818F5C5D7592}"/>
              </a:ext>
            </a:extLst>
          </p:cNvPr>
          <p:cNvSpPr txBox="1">
            <a:spLocks/>
          </p:cNvSpPr>
          <p:nvPr/>
        </p:nvSpPr>
        <p:spPr>
          <a:xfrm>
            <a:off x="224417" y="798917"/>
            <a:ext cx="7789052" cy="369826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000" dirty="0"/>
              <a:t>Sketching for Tensor LRA is a well-explored area, but prior approaches:</a:t>
            </a:r>
          </a:p>
          <a:p>
            <a:pPr lvl="1"/>
            <a:r>
              <a:rPr lang="en-US" sz="2000" dirty="0"/>
              <a:t>Provide guarantees of this form, which </a:t>
            </a:r>
            <a:r>
              <a:rPr lang="en-US" sz="2000" i="1" dirty="0"/>
              <a:t>does not ensure convergence</a:t>
            </a:r>
            <a:r>
              <a:rPr lang="en-US" sz="2000" dirty="0"/>
              <a:t>.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Do not address </a:t>
            </a:r>
            <a:r>
              <a:rPr lang="en-US" sz="2000" i="1" dirty="0"/>
              <a:t>hyperparameter selection</a:t>
            </a:r>
            <a:r>
              <a:rPr lang="en-US" sz="2000" dirty="0"/>
              <a:t>: how many constraints to sample at each iteration. In practice, authors recommend using a fixed sketching rate.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A396B9-4AF8-16A1-D3F3-8EC23F6B2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232" y="2416276"/>
            <a:ext cx="5467422" cy="5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80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4416" y="202609"/>
            <a:ext cx="8324645" cy="4017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Fast Tensor Low-Rank Approximation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D09A7F-0814-A804-0D64-D78A1F586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951" y="756542"/>
            <a:ext cx="4144649" cy="3048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9DF967-2C3A-6F97-883F-28911625A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79" y="718313"/>
            <a:ext cx="4328583" cy="31719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B33727-E11D-76DA-DB88-D4E12CBEFA1C}"/>
              </a:ext>
            </a:extLst>
          </p:cNvPr>
          <p:cNvSpPr txBox="1"/>
          <p:nvPr/>
        </p:nvSpPr>
        <p:spPr>
          <a:xfrm>
            <a:off x="568325" y="3918546"/>
            <a:ext cx="8007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US" sz="1800" dirty="0"/>
              <a:t>Experimentally we found that proximal regularization synergizes with sketching</a:t>
            </a:r>
          </a:p>
        </p:txBody>
      </p:sp>
    </p:spTree>
    <p:extLst>
      <p:ext uri="{BB962C8B-B14F-4D97-AF65-F5344CB8AC3E}">
        <p14:creationId xmlns:p14="http://schemas.microsoft.com/office/powerpoint/2010/main" val="1901330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Fast Tensor Low-Rank Approximation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224416" y="690861"/>
            <a:ext cx="8324645" cy="2476298"/>
          </a:xfrm>
          <a:prstGeom prst="rect">
            <a:avLst/>
          </a:prstGeom>
        </p:spPr>
        <p:txBody>
          <a:bodyPr/>
          <a:lstStyle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/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/>
            </a:lvl3pPr>
          </a:lstStyle>
          <a:p>
            <a:pPr marL="0" lvl="1" indent="0">
              <a:buNone/>
            </a:pPr>
            <a:r>
              <a:rPr lang="en-US" sz="2000" dirty="0"/>
              <a:t>Theoretical Contributions (relies on proximal regularization):</a:t>
            </a:r>
          </a:p>
          <a:p>
            <a:pPr lvl="1"/>
            <a:r>
              <a:rPr lang="en-US" sz="2000" b="1" dirty="0"/>
              <a:t>Establish convergence</a:t>
            </a:r>
            <a:r>
              <a:rPr lang="en-US" sz="2000" dirty="0"/>
              <a:t>: We show exactly how to choose the sketching rate to ensure convergence. It </a:t>
            </a:r>
            <a:r>
              <a:rPr lang="en-US" sz="2000" i="1" dirty="0"/>
              <a:t>must change at each iteration</a:t>
            </a:r>
            <a:r>
              <a:rPr lang="en-US" sz="2000" dirty="0"/>
              <a:t> based on the geometry of the problem.</a:t>
            </a:r>
          </a:p>
          <a:p>
            <a:pPr marL="0" lvl="1" indent="0">
              <a:buNone/>
            </a:pPr>
            <a:r>
              <a:rPr lang="en-US" sz="2000" dirty="0"/>
              <a:t>Practical Contributions:</a:t>
            </a:r>
          </a:p>
          <a:p>
            <a:pPr lvl="1"/>
            <a:r>
              <a:rPr lang="en-US" sz="2000" b="1" dirty="0"/>
              <a:t>Practical Hyperparameter selection</a:t>
            </a:r>
            <a:r>
              <a:rPr lang="en-US" sz="2000" dirty="0"/>
              <a:t>: We show how to dynamically select the sketching rate heuristically using online learning, and provably using sketching</a:t>
            </a:r>
          </a:p>
        </p:txBody>
      </p:sp>
    </p:spTree>
    <p:extLst>
      <p:ext uri="{BB962C8B-B14F-4D97-AF65-F5344CB8AC3E}">
        <p14:creationId xmlns:p14="http://schemas.microsoft.com/office/powerpoint/2010/main" val="575228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4416" y="202609"/>
            <a:ext cx="8324645" cy="4017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Fast Tensor Low-Rank Approximation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52EA7B-4487-5351-771B-8F1F3F4EF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1" y="791633"/>
            <a:ext cx="3784600" cy="3124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9F0E87-D35A-C6D3-ADB2-569F12F96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099" y="1153583"/>
            <a:ext cx="4165600" cy="2400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56B132A-11F0-6D24-C927-2B3A8AECD719}"/>
              </a:ext>
            </a:extLst>
          </p:cNvPr>
          <p:cNvSpPr txBox="1"/>
          <p:nvPr/>
        </p:nvSpPr>
        <p:spPr>
          <a:xfrm>
            <a:off x="1136650" y="4007381"/>
            <a:ext cx="8007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US" sz="1800" dirty="0"/>
              <a:t>Results using our online approach for sketching rate selection.</a:t>
            </a:r>
          </a:p>
        </p:txBody>
      </p:sp>
    </p:spTree>
    <p:extLst>
      <p:ext uri="{BB962C8B-B14F-4D97-AF65-F5344CB8AC3E}">
        <p14:creationId xmlns:p14="http://schemas.microsoft.com/office/powerpoint/2010/main" val="959028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4416" y="202609"/>
            <a:ext cx="8324645" cy="4017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Experimental design for linear and kernel regression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C89320-0758-429B-ADD2-818F5C5D7592}"/>
              </a:ext>
            </a:extLst>
          </p:cNvPr>
          <p:cNvSpPr txBox="1">
            <a:spLocks/>
          </p:cNvSpPr>
          <p:nvPr/>
        </p:nvSpPr>
        <p:spPr>
          <a:xfrm>
            <a:off x="224417" y="798917"/>
            <a:ext cx="5422850" cy="38069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000" dirty="0"/>
              <a:t>Modern ML is enabled by </a:t>
            </a:r>
          </a:p>
          <a:p>
            <a:pPr lvl="1"/>
            <a:r>
              <a:rPr lang="en-US" sz="2000" b="1" dirty="0"/>
              <a:t>Clever neural architecture design</a:t>
            </a:r>
          </a:p>
          <a:p>
            <a:pPr lvl="1"/>
            <a:r>
              <a:rPr lang="en-US" sz="2000" dirty="0"/>
              <a:t>Powerful computational hardware</a:t>
            </a:r>
          </a:p>
          <a:p>
            <a:pPr lvl="1"/>
            <a:r>
              <a:rPr lang="en-US" sz="2000" dirty="0"/>
              <a:t>The </a:t>
            </a:r>
            <a:r>
              <a:rPr lang="en-US" sz="2000" b="1" dirty="0"/>
              <a:t>availability of large data sets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769F92-F802-F890-1C88-AF2CCF277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441" y="901654"/>
            <a:ext cx="4013942" cy="1385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8B1A01-0C88-FA70-1282-6EF715203E09}"/>
              </a:ext>
            </a:extLst>
          </p:cNvPr>
          <p:cNvSpPr txBox="1"/>
          <p:nvPr/>
        </p:nvSpPr>
        <p:spPr>
          <a:xfrm>
            <a:off x="5207001" y="2287137"/>
            <a:ext cx="3568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ImageNet dataset (1.2 million images human labeled with 1000 categories) has played a pivotal role in modern ML. Source: Deng et al., 2009.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C525DF-E21F-2DD2-ACCF-9F5D36387A06}"/>
              </a:ext>
            </a:extLst>
          </p:cNvPr>
          <p:cNvSpPr txBox="1"/>
          <p:nvPr/>
        </p:nvSpPr>
        <p:spPr>
          <a:xfrm>
            <a:off x="732295" y="3453367"/>
            <a:ext cx="8043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US" sz="1800" dirty="0"/>
              <a:t>It is comparatively easy to gather large unlabeled datasets, but more expensive to gather high quality labeled data sets.</a:t>
            </a:r>
          </a:p>
        </p:txBody>
      </p:sp>
    </p:spTree>
    <p:extLst>
      <p:ext uri="{BB962C8B-B14F-4D97-AF65-F5344CB8AC3E}">
        <p14:creationId xmlns:p14="http://schemas.microsoft.com/office/powerpoint/2010/main" val="2117654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4416" y="202609"/>
            <a:ext cx="8324645" cy="4017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Experimental design for linear and kernel regression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6">
                <a:extLst>
                  <a:ext uri="{FF2B5EF4-FFF2-40B4-BE49-F238E27FC236}">
                    <a16:creationId xmlns:a16="http://schemas.microsoft.com/office/drawing/2014/main" id="{64C89320-0758-429B-ADD2-818F5C5D75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4417" y="798917"/>
                <a:ext cx="7789052" cy="3698268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>
                  <a:buNone/>
                </a:pPr>
                <a:r>
                  <a:rPr lang="en-US" sz="2000" dirty="0"/>
                  <a:t>Experimental design in the context of machine learning: </a:t>
                </a:r>
              </a:p>
              <a:p>
                <a:pPr marL="0" lvl="1" indent="0">
                  <a:buNone/>
                </a:pPr>
                <a:r>
                  <a:rPr lang="en-US" sz="2000" i="1" dirty="0"/>
                  <a:t>Given a model architecture and a large pool of unlabeled data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 i="1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2000" i="1" dirty="0"/>
                  <a:t>, how can we determine which are the most valuable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000" i="1" dirty="0"/>
                  <a:t> samples to label?</a:t>
                </a:r>
              </a:p>
              <a:p>
                <a:pPr marL="0" lvl="1" indent="0">
                  <a:buNone/>
                </a:pPr>
                <a:r>
                  <a:rPr lang="en-US" sz="2000" dirty="0"/>
                  <a:t>We consider:</a:t>
                </a:r>
              </a:p>
              <a:p>
                <a:pPr lvl="1"/>
                <a:r>
                  <a:rPr lang="en-US" sz="2000" b="1" dirty="0"/>
                  <a:t>Linear regression</a:t>
                </a:r>
                <a:r>
                  <a:rPr lang="en-US" sz="2000" dirty="0"/>
                  <a:t>: establish bounds on label complexity</a:t>
                </a:r>
              </a:p>
              <a:p>
                <a:pPr lvl="1"/>
                <a:r>
                  <a:rPr lang="en-US" sz="2000" b="1" dirty="0"/>
                  <a:t>Kernel ridge regression</a:t>
                </a:r>
                <a:r>
                  <a:rPr lang="en-US" sz="2000" dirty="0"/>
                  <a:t>: give a worst-case optimal sampling scheme</a:t>
                </a:r>
              </a:p>
            </p:txBody>
          </p:sp>
        </mc:Choice>
        <mc:Fallback>
          <p:sp>
            <p:nvSpPr>
              <p:cNvPr id="2" name="Text Placeholder 6">
                <a:extLst>
                  <a:ext uri="{FF2B5EF4-FFF2-40B4-BE49-F238E27FC236}">
                    <a16:creationId xmlns:a16="http://schemas.microsoft.com/office/drawing/2014/main" id="{64C89320-0758-429B-ADD2-818F5C5D7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17" y="798917"/>
                <a:ext cx="7789052" cy="3698268"/>
              </a:xfrm>
              <a:prstGeom prst="rect">
                <a:avLst/>
              </a:prstGeom>
              <a:blipFill>
                <a:blip r:embed="rId3"/>
                <a:stretch>
                  <a:fillRect l="-813" t="-6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3582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F214F2-EC97-3215-BD38-2872969619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Experimental design for linear and kernel regression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6">
                <a:extLst>
                  <a:ext uri="{FF2B5EF4-FFF2-40B4-BE49-F238E27FC236}">
                    <a16:creationId xmlns:a16="http://schemas.microsoft.com/office/drawing/2014/main" id="{05A773C6-8765-CCCE-AE6C-854E704839E5}"/>
                  </a:ext>
                </a:extLst>
              </p:cNvPr>
              <p:cNvSpPr txBox="1">
                <a:spLocks noGrp="1"/>
              </p:cNvSpPr>
              <p:nvPr>
                <p:ph type="body" sz="quarter" idx="17"/>
              </p:nvPr>
            </p:nvSpPr>
            <p:spPr>
              <a:xfrm>
                <a:off x="224416" y="788978"/>
                <a:ext cx="5676851" cy="1782771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>
                  <a:buNone/>
                </a:pPr>
                <a:r>
                  <a:rPr lang="en-US" sz="2000" dirty="0"/>
                  <a:t>Prior work on linear regression uses </a:t>
                </a:r>
                <a:r>
                  <a:rPr lang="en-US" sz="2000" i="1" dirty="0"/>
                  <a:t>coreset</a:t>
                </a:r>
                <a:r>
                  <a:rPr lang="en-US" sz="2000" dirty="0"/>
                  <a:t> approaches to choose points to label, to guarantee that with high probability, </a:t>
                </a:r>
              </a:p>
              <a:p>
                <a:pPr marL="0" lvl="1" indent="0">
                  <a:buNone/>
                </a:pPr>
                <a:endParaRPr lang="en-US" sz="2000" dirty="0"/>
              </a:p>
              <a:p>
                <a:pPr marL="0" lvl="1" indent="0">
                  <a:buNone/>
                </a:pPr>
                <a:r>
                  <a:rPr lang="en-US" sz="2000" dirty="0"/>
                  <a:t>where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000" dirty="0"/>
                  <a:t> is a fixed constant. In the ML setting, to generalize beyond the train data, we want guarantees of the form</a:t>
                </a:r>
              </a:p>
            </p:txBody>
          </p:sp>
        </mc:Choice>
        <mc:Fallback>
          <p:sp>
            <p:nvSpPr>
              <p:cNvPr id="4" name="Text Placeholder 6">
                <a:extLst>
                  <a:ext uri="{FF2B5EF4-FFF2-40B4-BE49-F238E27FC236}">
                    <a16:creationId xmlns:a16="http://schemas.microsoft.com/office/drawing/2014/main" id="{05A773C6-8765-CCCE-AE6C-854E704839E5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7"/>
              </p:nvPr>
            </p:nvSpPr>
            <p:spPr>
              <a:xfrm>
                <a:off x="224416" y="788978"/>
                <a:ext cx="5676851" cy="1782771"/>
              </a:xfrm>
              <a:prstGeom prst="rect">
                <a:avLst/>
              </a:prstGeom>
              <a:blipFill>
                <a:blip r:embed="rId2"/>
                <a:stretch>
                  <a:fillRect l="-1116" t="-1408" b="-59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6BABF20-08DA-F012-12C1-4DE5F0198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65" y="1893879"/>
            <a:ext cx="3776134" cy="5664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63B2A9-55F8-88FF-7855-3D113586E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65" y="3462885"/>
            <a:ext cx="4758268" cy="6957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83E570-5ABE-1D18-F1F3-AE77D9A62467}"/>
              </a:ext>
            </a:extLst>
          </p:cNvPr>
          <p:cNvSpPr/>
          <p:nvPr/>
        </p:nvSpPr>
        <p:spPr>
          <a:xfrm>
            <a:off x="6121400" y="1050599"/>
            <a:ext cx="1540933" cy="2819400"/>
          </a:xfrm>
          <a:prstGeom prst="rect">
            <a:avLst/>
          </a:prstGeom>
          <a:solidFill>
            <a:schemeClr val="bg1">
              <a:alpha val="50885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23B770-B0C2-15C2-5E8F-69A90539E69C}"/>
              </a:ext>
            </a:extLst>
          </p:cNvPr>
          <p:cNvSpPr/>
          <p:nvPr/>
        </p:nvSpPr>
        <p:spPr>
          <a:xfrm>
            <a:off x="7778594" y="1050599"/>
            <a:ext cx="239339" cy="28194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FD5EDD1-2D1C-B00D-3B2C-F85E2A47C0A9}"/>
                  </a:ext>
                </a:extLst>
              </p:cNvPr>
              <p:cNvSpPr txBox="1"/>
              <p:nvPr/>
            </p:nvSpPr>
            <p:spPr>
              <a:xfrm>
                <a:off x="7824644" y="1412830"/>
                <a:ext cx="1619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FD5EDD1-2D1C-B00D-3B2C-F85E2A47C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644" y="1412830"/>
                <a:ext cx="161903" cy="276999"/>
              </a:xfrm>
              <a:prstGeom prst="rect">
                <a:avLst/>
              </a:prstGeom>
              <a:blipFill>
                <a:blip r:embed="rId5"/>
                <a:stretch>
                  <a:fillRect l="-30769" r="-30769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5389681-66CD-146C-3DDD-EDC2A6F96F76}"/>
                  </a:ext>
                </a:extLst>
              </p:cNvPr>
              <p:cNvSpPr txBox="1"/>
              <p:nvPr/>
            </p:nvSpPr>
            <p:spPr>
              <a:xfrm>
                <a:off x="7824642" y="2200230"/>
                <a:ext cx="1619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5389681-66CD-146C-3DDD-EDC2A6F96F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642" y="2200230"/>
                <a:ext cx="161903" cy="276999"/>
              </a:xfrm>
              <a:prstGeom prst="rect">
                <a:avLst/>
              </a:prstGeom>
              <a:blipFill>
                <a:blip r:embed="rId5"/>
                <a:stretch>
                  <a:fillRect l="-30769" r="-30769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CDB6459-188B-E283-45CB-83080B6EB5E9}"/>
                  </a:ext>
                </a:extLst>
              </p:cNvPr>
              <p:cNvSpPr txBox="1"/>
              <p:nvPr/>
            </p:nvSpPr>
            <p:spPr>
              <a:xfrm>
                <a:off x="7824640" y="2987634"/>
                <a:ext cx="1619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CDB6459-188B-E283-45CB-83080B6EB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640" y="2987634"/>
                <a:ext cx="161903" cy="276999"/>
              </a:xfrm>
              <a:prstGeom prst="rect">
                <a:avLst/>
              </a:prstGeom>
              <a:blipFill>
                <a:blip r:embed="rId5"/>
                <a:stretch>
                  <a:fillRect l="-30769" r="-30769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CE2A90FB-AA8D-53E2-40C0-14C71C74AF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1324" y="3966219"/>
            <a:ext cx="201083" cy="3574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3320A8-7602-4039-81FC-BC2D1E1DA4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4639" y="4014903"/>
            <a:ext cx="161903" cy="2775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7EDC32-A453-5F2C-A929-F07D753522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0333" y="2338729"/>
            <a:ext cx="148167" cy="22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61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F214F2-EC97-3215-BD38-2872969619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Experimental design for linear and kernel regression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6">
                <a:extLst>
                  <a:ext uri="{FF2B5EF4-FFF2-40B4-BE49-F238E27FC236}">
                    <a16:creationId xmlns:a16="http://schemas.microsoft.com/office/drawing/2014/main" id="{05A773C6-8765-CCCE-AE6C-854E704839E5}"/>
                  </a:ext>
                </a:extLst>
              </p:cNvPr>
              <p:cNvSpPr txBox="1">
                <a:spLocks noGrp="1"/>
              </p:cNvSpPr>
              <p:nvPr>
                <p:ph type="body" sz="quarter" idx="17"/>
              </p:nvPr>
            </p:nvSpPr>
            <p:spPr>
              <a:xfrm>
                <a:off x="224416" y="788979"/>
                <a:ext cx="5143451" cy="2199754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>
                  <a:buNone/>
                </a:pPr>
                <a:r>
                  <a:rPr lang="en-US" sz="2000" dirty="0"/>
                  <a:t>Our contribution: an algorithm that uses backwards sampling with a novel distribution to </a:t>
                </a:r>
                <a:r>
                  <a:rPr lang="en-US" sz="2000" i="1" dirty="0"/>
                  <a:t>efficiently</a:t>
                </a:r>
                <a:r>
                  <a:rPr lang="en-US" sz="2000" dirty="0"/>
                  <a:t> </a:t>
                </a:r>
                <a:r>
                  <a:rPr lang="en-US" sz="2000" i="1" dirty="0"/>
                  <a:t>remove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points from</a:t>
                </a:r>
                <a:r>
                  <a:rPr lang="en-US" sz="2000" b="1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 i="1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2000" dirty="0"/>
                  <a:t>  to ensure a guarantee of this type.</a:t>
                </a:r>
              </a:p>
            </p:txBody>
          </p:sp>
        </mc:Choice>
        <mc:Fallback>
          <p:sp>
            <p:nvSpPr>
              <p:cNvPr id="4" name="Text Placeholder 6">
                <a:extLst>
                  <a:ext uri="{FF2B5EF4-FFF2-40B4-BE49-F238E27FC236}">
                    <a16:creationId xmlns:a16="http://schemas.microsoft.com/office/drawing/2014/main" id="{05A773C6-8765-CCCE-AE6C-854E704839E5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7"/>
              </p:nvPr>
            </p:nvSpPr>
            <p:spPr>
              <a:xfrm>
                <a:off x="224416" y="788979"/>
                <a:ext cx="5143451" cy="2199754"/>
              </a:xfrm>
              <a:prstGeom prst="rect">
                <a:avLst/>
              </a:prstGeom>
              <a:blipFill>
                <a:blip r:embed="rId2"/>
                <a:stretch>
                  <a:fillRect l="-1232" t="-1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6">
                <a:extLst>
                  <a:ext uri="{FF2B5EF4-FFF2-40B4-BE49-F238E27FC236}">
                    <a16:creationId xmlns:a16="http://schemas.microsoft.com/office/drawing/2014/main" id="{665FC983-E43C-3299-3485-A303EBE302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4348" y="2653511"/>
                <a:ext cx="5617585" cy="2199754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>
                  <a:buFont typeface="Wingdings" panose="05000000000000000000" pitchFamily="2" charset="2"/>
                  <a:buNone/>
                </a:pPr>
                <a:r>
                  <a:rPr lang="en-US" sz="2000" dirty="0"/>
                  <a:t>Important, and unanswered question: is this the best we can do: </a:t>
                </a:r>
                <a:r>
                  <a:rPr lang="en-US" sz="2000" i="1" dirty="0"/>
                  <a:t>can we find an algorithm that labels less than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lang="en-US" sz="2000" i="1" dirty="0"/>
                  <a:t> points and still learns a model that generalizes</a:t>
                </a:r>
                <a:r>
                  <a:rPr lang="en-US" sz="2000" dirty="0"/>
                  <a:t>?</a:t>
                </a:r>
              </a:p>
            </p:txBody>
          </p:sp>
        </mc:Choice>
        <mc:Fallback>
          <p:sp>
            <p:nvSpPr>
              <p:cNvPr id="3" name="Text Placeholder 6">
                <a:extLst>
                  <a:ext uri="{FF2B5EF4-FFF2-40B4-BE49-F238E27FC236}">
                    <a16:creationId xmlns:a16="http://schemas.microsoft.com/office/drawing/2014/main" id="{665FC983-E43C-3299-3485-A303EBE302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48" y="2653511"/>
                <a:ext cx="5617585" cy="2199754"/>
              </a:xfrm>
              <a:prstGeom prst="rect">
                <a:avLst/>
              </a:prstGeom>
              <a:blipFill>
                <a:blip r:embed="rId3"/>
                <a:stretch>
                  <a:fillRect l="-1354" t="-1143" r="-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674401D-EBFE-9894-65BE-71D2294FBBA6}"/>
              </a:ext>
            </a:extLst>
          </p:cNvPr>
          <p:cNvSpPr/>
          <p:nvPr/>
        </p:nvSpPr>
        <p:spPr>
          <a:xfrm>
            <a:off x="6146796" y="906666"/>
            <a:ext cx="1540933" cy="2819400"/>
          </a:xfrm>
          <a:prstGeom prst="rect">
            <a:avLst/>
          </a:prstGeom>
          <a:solidFill>
            <a:schemeClr val="bg1">
              <a:alpha val="50885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741B35-E250-E7E3-46AB-4871EC5CE9EC}"/>
              </a:ext>
            </a:extLst>
          </p:cNvPr>
          <p:cNvSpPr/>
          <p:nvPr/>
        </p:nvSpPr>
        <p:spPr>
          <a:xfrm>
            <a:off x="7803990" y="906666"/>
            <a:ext cx="239339" cy="28194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CFB929-8A28-5343-0872-B12949FE36B2}"/>
                  </a:ext>
                </a:extLst>
              </p:cNvPr>
              <p:cNvSpPr txBox="1"/>
              <p:nvPr/>
            </p:nvSpPr>
            <p:spPr>
              <a:xfrm>
                <a:off x="7842707" y="3243126"/>
                <a:ext cx="1619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CFB929-8A28-5343-0872-B12949FE3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707" y="3243126"/>
                <a:ext cx="161903" cy="276999"/>
              </a:xfrm>
              <a:prstGeom prst="rect">
                <a:avLst/>
              </a:prstGeom>
              <a:blipFill>
                <a:blip r:embed="rId4"/>
                <a:stretch>
                  <a:fillRect l="-28571" r="-2857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F622FA0-69A9-1414-868D-3F9B314EE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6720" y="3822286"/>
            <a:ext cx="201083" cy="3574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0C367F-8602-5E55-06DF-8BB071FA1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0035" y="3870970"/>
            <a:ext cx="161903" cy="2775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4E1E99D-8D88-FDF6-F0D1-F8E383847D45}"/>
              </a:ext>
            </a:extLst>
          </p:cNvPr>
          <p:cNvSpPr/>
          <p:nvPr/>
        </p:nvSpPr>
        <p:spPr>
          <a:xfrm>
            <a:off x="6036729" y="788979"/>
            <a:ext cx="2116667" cy="2262066"/>
          </a:xfrm>
          <a:prstGeom prst="rect">
            <a:avLst/>
          </a:prstGeom>
          <a:noFill/>
          <a:ln w="25400"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633BDB-122F-C0D5-78BD-C30FAA9E56CB}"/>
              </a:ext>
            </a:extLst>
          </p:cNvPr>
          <p:cNvSpPr/>
          <p:nvPr/>
        </p:nvSpPr>
        <p:spPr>
          <a:xfrm>
            <a:off x="7803991" y="906666"/>
            <a:ext cx="239338" cy="214437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3C12BE-F0D6-0C25-CBA8-40656B8C0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396" y="3243126"/>
            <a:ext cx="317500" cy="3628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3F8C1C-DC66-CCB5-C664-CF2F87A8A1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2663" y="1873277"/>
            <a:ext cx="737975" cy="32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37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F214F2-EC97-3215-BD38-2872969619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Experimental design for linear and kernel regression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05A773C6-8765-CCCE-AE6C-854E704839E5}"/>
              </a:ext>
            </a:extLst>
          </p:cNvPr>
          <p:cNvSpPr txBox="1">
            <a:spLocks noGrp="1"/>
          </p:cNvSpPr>
          <p:nvPr>
            <p:ph type="body" sz="quarter" idx="17"/>
          </p:nvPr>
        </p:nvSpPr>
        <p:spPr>
          <a:xfrm>
            <a:off x="224416" y="788979"/>
            <a:ext cx="8089851" cy="89588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000" dirty="0"/>
              <a:t>Kernel ridge regression (KRR) fits functions to data while constraining their complexity:</a:t>
            </a:r>
          </a:p>
          <a:p>
            <a:pPr marL="0" lvl="1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EDBE7F-C8DF-BF7F-B333-EC3C21DA1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51" y="1472507"/>
            <a:ext cx="4796368" cy="95927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6FAF320-189A-D048-F1D3-9419F4261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519" y="1462776"/>
            <a:ext cx="3526413" cy="277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86E452A3-EE95-10E8-EE6C-DC3216F4C4E4}"/>
              </a:ext>
            </a:extLst>
          </p:cNvPr>
          <p:cNvSpPr txBox="1">
            <a:spLocks/>
          </p:cNvSpPr>
          <p:nvPr/>
        </p:nvSpPr>
        <p:spPr>
          <a:xfrm>
            <a:off x="224416" y="2368395"/>
            <a:ext cx="4453466" cy="9592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/>
              <a:t>Nonparametric: complexity of the learned regression function adapts to amount of data </a:t>
            </a:r>
          </a:p>
          <a:p>
            <a:pPr lvl="1"/>
            <a:r>
              <a:rPr lang="en-US" sz="2000" dirty="0"/>
              <a:t>Problem can be solved efficiently</a:t>
            </a:r>
          </a:p>
          <a:p>
            <a:pPr lvl="1"/>
            <a:r>
              <a:rPr lang="en-US" sz="2000" dirty="0"/>
              <a:t>Very flexible model class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757682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F214F2-EC97-3215-BD38-2872969619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Experimental design for linear and kernel regression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6">
                <a:extLst>
                  <a:ext uri="{FF2B5EF4-FFF2-40B4-BE49-F238E27FC236}">
                    <a16:creationId xmlns:a16="http://schemas.microsoft.com/office/drawing/2014/main" id="{05A773C6-8765-CCCE-AE6C-854E704839E5}"/>
                  </a:ext>
                </a:extLst>
              </p:cNvPr>
              <p:cNvSpPr txBox="1">
                <a:spLocks noGrp="1"/>
              </p:cNvSpPr>
              <p:nvPr>
                <p:ph type="body" sz="quarter" idx="17"/>
              </p:nvPr>
            </p:nvSpPr>
            <p:spPr>
              <a:xfrm>
                <a:off x="224416" y="788979"/>
                <a:ext cx="8089851" cy="895888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>
                  <a:buNone/>
                </a:pPr>
                <a:r>
                  <a:rPr lang="en-US" sz="2000" dirty="0"/>
                  <a:t>Various sampling schemes have been considered to reduce the number of samples needed to get a good KRR fit. </a:t>
                </a:r>
              </a:p>
              <a:p>
                <a:pPr marL="0" lvl="1" indent="0">
                  <a:buNone/>
                </a:pPr>
                <a:r>
                  <a:rPr lang="en-US" sz="2000" dirty="0"/>
                  <a:t>Our contribution: We design a worst-case optimal sampling scheme. </a:t>
                </a:r>
                <a:r>
                  <a:rPr lang="en-US" sz="2000" i="1" dirty="0"/>
                  <a:t>Given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 i="1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2000" i="1" dirty="0"/>
                  <a:t> , sampling according to this scheme minimizes the maximum reconstruction error on any unseen label vector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i="1" dirty="0"/>
                  <a:t>.</a:t>
                </a:r>
              </a:p>
              <a:p>
                <a:pPr marL="0" lvl="1" indent="0">
                  <a:buNone/>
                </a:pPr>
                <a:endParaRPr lang="en-US" sz="2000" dirty="0"/>
              </a:p>
            </p:txBody>
          </p:sp>
        </mc:Choice>
        <mc:Fallback>
          <p:sp>
            <p:nvSpPr>
              <p:cNvPr id="4" name="Text Placeholder 6">
                <a:extLst>
                  <a:ext uri="{FF2B5EF4-FFF2-40B4-BE49-F238E27FC236}">
                    <a16:creationId xmlns:a16="http://schemas.microsoft.com/office/drawing/2014/main" id="{05A773C6-8765-CCCE-AE6C-854E704839E5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7"/>
              </p:nvPr>
            </p:nvSpPr>
            <p:spPr>
              <a:xfrm>
                <a:off x="224416" y="788979"/>
                <a:ext cx="8089851" cy="895888"/>
              </a:xfrm>
              <a:prstGeom prst="rect">
                <a:avLst/>
              </a:prstGeom>
              <a:blipFill>
                <a:blip r:embed="rId2"/>
                <a:stretch>
                  <a:fillRect l="-784" t="-2778" r="-157" b="-118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Placeholder 6">
                <a:extLst>
                  <a:ext uri="{FF2B5EF4-FFF2-40B4-BE49-F238E27FC236}">
                    <a16:creationId xmlns:a16="http://schemas.microsoft.com/office/drawing/2014/main" id="{B056FAF0-3291-8CDA-3FD1-009360C36C9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4415" y="2800195"/>
                <a:ext cx="6565852" cy="1246872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2000" dirty="0"/>
                  <a:t>Requires much fewer than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/>
                  <a:t> samples</a:t>
                </a:r>
              </a:p>
              <a:p>
                <a:pPr lvl="1"/>
                <a:r>
                  <a:rPr lang="en-US" sz="2000" dirty="0"/>
                  <a:t>Given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 i="1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, the sampling probabilities are computed via a simple convex optimization</a:t>
                </a:r>
              </a:p>
            </p:txBody>
          </p:sp>
        </mc:Choice>
        <mc:Fallback>
          <p:sp>
            <p:nvSpPr>
              <p:cNvPr id="11" name="Text Placeholder 6">
                <a:extLst>
                  <a:ext uri="{FF2B5EF4-FFF2-40B4-BE49-F238E27FC236}">
                    <a16:creationId xmlns:a16="http://schemas.microsoft.com/office/drawing/2014/main" id="{B056FAF0-3291-8CDA-3FD1-009360C36C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15" y="2800195"/>
                <a:ext cx="6565852" cy="1246872"/>
              </a:xfrm>
              <a:prstGeom prst="rect">
                <a:avLst/>
              </a:prstGeom>
              <a:blipFill>
                <a:blip r:embed="rId3"/>
                <a:stretch>
                  <a:fillRect l="-772" t="-3030" b="-10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6864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Collaborators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7EF185A-7045-B049-FA4B-6E21D7C42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18" y="729947"/>
            <a:ext cx="1085850" cy="118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0285F480-6DED-B3CB-8F92-0CCCB07DB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1" y="729947"/>
            <a:ext cx="10414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9C6D17B5-72C4-E594-3966-B289A1B4C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234" y="741787"/>
            <a:ext cx="1085849" cy="116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hashanka Ubaru">
            <a:extLst>
              <a:ext uri="{FF2B5EF4-FFF2-40B4-BE49-F238E27FC236}">
                <a16:creationId xmlns:a16="http://schemas.microsoft.com/office/drawing/2014/main" id="{88167CB1-F7C3-88C9-E043-FD4BA509A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117" y="751782"/>
            <a:ext cx="1216623" cy="115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aterials Research Society">
            <a:extLst>
              <a:ext uri="{FF2B5EF4-FFF2-40B4-BE49-F238E27FC236}">
                <a16:creationId xmlns:a16="http://schemas.microsoft.com/office/drawing/2014/main" id="{97B3D91D-382C-8EDC-53F1-F84212CA2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53" y="2707212"/>
            <a:ext cx="967315" cy="125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roup | Alex Gittens">
            <a:extLst>
              <a:ext uri="{FF2B5EF4-FFF2-40B4-BE49-F238E27FC236}">
                <a16:creationId xmlns:a16="http://schemas.microsoft.com/office/drawing/2014/main" id="{14BA91D4-22BE-A3AE-F39D-D11BB4A10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192" y="2707212"/>
            <a:ext cx="1252188" cy="125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6C07EEF5-CAE0-1483-2BC4-AF00614DB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469" y="2707212"/>
            <a:ext cx="1348421" cy="125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rofile pic">
            <a:extLst>
              <a:ext uri="{FF2B5EF4-FFF2-40B4-BE49-F238E27FC236}">
                <a16:creationId xmlns:a16="http://schemas.microsoft.com/office/drawing/2014/main" id="{54075A68-DD1B-E9F6-107F-42D81F391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983" y="741787"/>
            <a:ext cx="1261471" cy="126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2E878D-0611-771F-F26C-5E29A0F84D22}"/>
              </a:ext>
            </a:extLst>
          </p:cNvPr>
          <p:cNvSpPr txBox="1"/>
          <p:nvPr/>
        </p:nvSpPr>
        <p:spPr>
          <a:xfrm>
            <a:off x="141817" y="2043268"/>
            <a:ext cx="16488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Malik </a:t>
            </a:r>
            <a:r>
              <a:rPr lang="en-US" sz="1100" dirty="0" err="1"/>
              <a:t>Magdon</a:t>
            </a:r>
            <a:r>
              <a:rPr lang="en-US" sz="1100" dirty="0"/>
              <a:t>-Ismail</a:t>
            </a:r>
          </a:p>
          <a:p>
            <a:r>
              <a:rPr lang="en-US" sz="1100" dirty="0"/>
              <a:t>RPI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EB4B90-64DB-171D-980B-B3CEA5485809}"/>
              </a:ext>
            </a:extLst>
          </p:cNvPr>
          <p:cNvSpPr txBox="1"/>
          <p:nvPr/>
        </p:nvSpPr>
        <p:spPr>
          <a:xfrm>
            <a:off x="1932957" y="2041836"/>
            <a:ext cx="16488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Bulent Yener</a:t>
            </a:r>
          </a:p>
          <a:p>
            <a:r>
              <a:rPr lang="en-US" sz="1100" dirty="0"/>
              <a:t>RPI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23EB6-51DD-4D03-94F2-06F85843876B}"/>
              </a:ext>
            </a:extLst>
          </p:cNvPr>
          <p:cNvSpPr txBox="1"/>
          <p:nvPr/>
        </p:nvSpPr>
        <p:spPr>
          <a:xfrm>
            <a:off x="3687232" y="2054344"/>
            <a:ext cx="16488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Mikhail </a:t>
            </a:r>
            <a:r>
              <a:rPr lang="en-US" sz="1100" dirty="0" err="1"/>
              <a:t>Yurochkin</a:t>
            </a:r>
            <a:endParaRPr lang="en-US" sz="1100" dirty="0"/>
          </a:p>
          <a:p>
            <a:r>
              <a:rPr lang="en-US" sz="1100" dirty="0"/>
              <a:t>IBM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9A68C2-AF77-84DA-1742-3DB47A51B08D}"/>
              </a:ext>
            </a:extLst>
          </p:cNvPr>
          <p:cNvSpPr txBox="1"/>
          <p:nvPr/>
        </p:nvSpPr>
        <p:spPr>
          <a:xfrm>
            <a:off x="5245098" y="2041835"/>
            <a:ext cx="16488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Shashanka</a:t>
            </a:r>
            <a:r>
              <a:rPr lang="en-US" sz="1100" dirty="0"/>
              <a:t> </a:t>
            </a:r>
            <a:r>
              <a:rPr lang="en-US" sz="1100" dirty="0" err="1"/>
              <a:t>Ubaru</a:t>
            </a:r>
            <a:endParaRPr lang="en-US" sz="1100" dirty="0"/>
          </a:p>
          <a:p>
            <a:r>
              <a:rPr lang="en-US" sz="1100" dirty="0"/>
              <a:t>IBM, UT Austin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9730FD-E245-F6EB-04F9-64D717A6BDAF}"/>
              </a:ext>
            </a:extLst>
          </p:cNvPr>
          <p:cNvSpPr txBox="1"/>
          <p:nvPr/>
        </p:nvSpPr>
        <p:spPr>
          <a:xfrm>
            <a:off x="6809419" y="2045610"/>
            <a:ext cx="16488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Yuekai</a:t>
            </a:r>
            <a:r>
              <a:rPr lang="en-US" sz="1100" dirty="0"/>
              <a:t> Sun</a:t>
            </a:r>
          </a:p>
          <a:p>
            <a:r>
              <a:rPr lang="en-US" sz="1100" dirty="0"/>
              <a:t>U Michigan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26D5A9-970E-962D-F29D-D61A18FF2C4B}"/>
              </a:ext>
            </a:extLst>
          </p:cNvPr>
          <p:cNvSpPr txBox="1"/>
          <p:nvPr/>
        </p:nvSpPr>
        <p:spPr>
          <a:xfrm>
            <a:off x="1790702" y="4086405"/>
            <a:ext cx="16488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 Kareem </a:t>
            </a:r>
            <a:r>
              <a:rPr lang="en-US" sz="1100" dirty="0" err="1"/>
              <a:t>Aggour</a:t>
            </a:r>
            <a:endParaRPr lang="en-US" sz="1100" dirty="0"/>
          </a:p>
          <a:p>
            <a:r>
              <a:rPr lang="en-US" sz="1100" dirty="0"/>
              <a:t> prior PhD student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BFA932-EF84-5233-9762-E8C1507DB27D}"/>
              </a:ext>
            </a:extLst>
          </p:cNvPr>
          <p:cNvSpPr txBox="1"/>
          <p:nvPr/>
        </p:nvSpPr>
        <p:spPr>
          <a:xfrm>
            <a:off x="3388657" y="4077553"/>
            <a:ext cx="16488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 Dong Hu</a:t>
            </a:r>
          </a:p>
          <a:p>
            <a:r>
              <a:rPr lang="en-US" sz="1100" dirty="0"/>
              <a:t> prior PhD student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B569E3-8290-87D0-C174-D62BF1CC70CC}"/>
              </a:ext>
            </a:extLst>
          </p:cNvPr>
          <p:cNvSpPr txBox="1"/>
          <p:nvPr/>
        </p:nvSpPr>
        <p:spPr>
          <a:xfrm>
            <a:off x="5156077" y="4077552"/>
            <a:ext cx="16488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 Lilian </a:t>
            </a:r>
            <a:r>
              <a:rPr lang="en-US" sz="1100" dirty="0" err="1"/>
              <a:t>Ngweta</a:t>
            </a:r>
            <a:endParaRPr lang="en-US" sz="1100" dirty="0"/>
          </a:p>
          <a:p>
            <a:r>
              <a:rPr lang="en-US" sz="1100" dirty="0"/>
              <a:t> current PhD student</a:t>
            </a:r>
          </a:p>
        </p:txBody>
      </p:sp>
    </p:spTree>
    <p:extLst>
      <p:ext uri="{BB962C8B-B14F-4D97-AF65-F5344CB8AC3E}">
        <p14:creationId xmlns:p14="http://schemas.microsoft.com/office/powerpoint/2010/main" val="3071574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F214F2-EC97-3215-BD38-2872969619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Experimental design for linear and kernel regression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67F232-95B2-AB08-3B4B-7196616F1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788" y="1032933"/>
            <a:ext cx="65659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95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4416" y="202609"/>
            <a:ext cx="8324645" cy="4017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Other research directions in my lab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C89320-0758-429B-ADD2-818F5C5D7592}"/>
              </a:ext>
            </a:extLst>
          </p:cNvPr>
          <p:cNvSpPr txBox="1">
            <a:spLocks/>
          </p:cNvSpPr>
          <p:nvPr/>
        </p:nvSpPr>
        <p:spPr>
          <a:xfrm>
            <a:off x="224417" y="798917"/>
            <a:ext cx="7789052" cy="369826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/>
              <a:t>Fair distributed (federated) learning</a:t>
            </a:r>
          </a:p>
          <a:p>
            <a:pPr lvl="1"/>
            <a:r>
              <a:rPr lang="en-US" sz="2000" dirty="0"/>
              <a:t>Efficient robust learning of nonlinear single-index and kernel regression models under the strong contamination model</a:t>
            </a:r>
          </a:p>
          <a:p>
            <a:pPr lvl="1"/>
            <a:r>
              <a:rPr lang="en-US" sz="2000" dirty="0"/>
              <a:t>Adversarial attacks and defenses on methods for learning from partially observed data</a:t>
            </a:r>
          </a:p>
          <a:p>
            <a:pPr marL="0" lvl="1" indent="0">
              <a:buNone/>
            </a:pP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8F173F-8155-5579-997F-7CF702E287FA}"/>
              </a:ext>
            </a:extLst>
          </p:cNvPr>
          <p:cNvSpPr txBox="1"/>
          <p:nvPr/>
        </p:nvSpPr>
        <p:spPr>
          <a:xfrm>
            <a:off x="1780116" y="3698252"/>
            <a:ext cx="5992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US" sz="1800" dirty="0"/>
              <a:t>Academic webpage: https://</a:t>
            </a:r>
            <a:r>
              <a:rPr lang="en-US" sz="1800" dirty="0" err="1"/>
              <a:t>www.cs.rpi.edu</a:t>
            </a:r>
            <a:r>
              <a:rPr lang="en-US" sz="1800" dirty="0"/>
              <a:t>/~</a:t>
            </a:r>
            <a:r>
              <a:rPr lang="en-US" sz="1800" dirty="0" err="1"/>
              <a:t>gittea</a:t>
            </a:r>
            <a:r>
              <a:rPr lang="en-US" sz="1800" dirty="0"/>
              <a:t>/ </a:t>
            </a:r>
          </a:p>
          <a:p>
            <a:pPr marL="0" lvl="1" indent="0">
              <a:buNone/>
            </a:pPr>
            <a:r>
              <a:rPr lang="en-US" sz="1800" dirty="0"/>
              <a:t>Contact me at </a:t>
            </a:r>
            <a:r>
              <a:rPr lang="en-US" sz="1800" dirty="0" err="1"/>
              <a:t>gittea@rpi.edu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85051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References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Placeholder 6"/>
              <p:cNvSpPr>
                <a:spLocks noGrp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7598783" cy="1772833"/>
              </a:xfrm>
              <a:prstGeom prst="rect">
                <a:avLst/>
              </a:prstGeom>
            </p:spPr>
            <p:txBody>
              <a:bodyPr/>
              <a:lstStyle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/>
                </a:lvl3pPr>
              </a:lstStyle>
              <a:p>
                <a:pPr lvl="1"/>
                <a:r>
                  <a:rPr lang="en-US" sz="2000" dirty="0"/>
                  <a:t>Ngweta, L, et al. </a:t>
                </a:r>
                <a:r>
                  <a:rPr lang="en-US" sz="2000" i="1" dirty="0"/>
                  <a:t>Aligners: Decoupling LLMs and Alignment</a:t>
                </a:r>
                <a:r>
                  <a:rPr lang="en-US" sz="2000" dirty="0"/>
                  <a:t>. ICLR </a:t>
                </a:r>
                <a:r>
                  <a:rPr lang="en-US" sz="2000" dirty="0" err="1"/>
                  <a:t>TinyPaper</a:t>
                </a:r>
                <a:r>
                  <a:rPr lang="en-US" sz="2000" dirty="0"/>
                  <a:t>, 2023, and in submission 2024.</a:t>
                </a:r>
              </a:p>
              <a:p>
                <a:pPr lvl="1"/>
                <a:r>
                  <a:rPr lang="en-US" sz="2000" dirty="0"/>
                  <a:t>Hu, D., et al. </a:t>
                </a:r>
                <a:r>
                  <a:rPr lang="en-US" sz="2000" i="1" dirty="0" err="1"/>
                  <a:t>NoisyCUR</a:t>
                </a:r>
                <a:r>
                  <a:rPr lang="en-US" sz="2000" i="1" dirty="0"/>
                  <a:t>: An algorithm for two-cost budgeted matrix completion</a:t>
                </a:r>
                <a:r>
                  <a:rPr lang="en-US" sz="2000" dirty="0"/>
                  <a:t>. ECML/PKDD, 2021.</a:t>
                </a:r>
              </a:p>
              <a:p>
                <a:pPr lvl="1"/>
                <a:r>
                  <a:rPr lang="en-US" sz="2000" dirty="0"/>
                  <a:t>Gittens, A. et al. </a:t>
                </a:r>
                <a:r>
                  <a:rPr lang="en-US" sz="2000" i="1" dirty="0"/>
                  <a:t>Adaptive sketching for fast and convergent Canonical Polyadic decomposition</a:t>
                </a:r>
                <a:r>
                  <a:rPr lang="en-US" sz="2000" dirty="0"/>
                  <a:t>. ICML, 2020.</a:t>
                </a:r>
                <a:endParaRPr lang="en-US" sz="2000" i="1" dirty="0"/>
              </a:p>
              <a:p>
                <a:pPr lvl="1"/>
                <a:r>
                  <a:rPr lang="en-US" sz="2000" dirty="0"/>
                  <a:t>Gittens, A. and </a:t>
                </a:r>
                <a:r>
                  <a:rPr lang="en-US" sz="2000" dirty="0" err="1"/>
                  <a:t>Magdon</a:t>
                </a:r>
                <a:r>
                  <a:rPr lang="en-US" sz="2000" dirty="0"/>
                  <a:t>-Ismail, M. </a:t>
                </a:r>
                <a:r>
                  <a:rPr lang="en-US" sz="2000" i="1" dirty="0"/>
                  <a:t>Reduced Label Complexity For Tight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i="1" dirty="0"/>
                  <a:t>-regression</a:t>
                </a:r>
                <a:r>
                  <a:rPr lang="en-US" sz="2000" dirty="0"/>
                  <a:t>. In preparation 2024 (preprint available on </a:t>
                </a:r>
                <a:r>
                  <a:rPr lang="en-US" sz="2000" dirty="0" err="1"/>
                  <a:t>arXiv</a:t>
                </a:r>
                <a:r>
                  <a:rPr lang="en-US" sz="2000" dirty="0"/>
                  <a:t>)</a:t>
                </a:r>
              </a:p>
            </p:txBody>
          </p:sp>
        </mc:Choice>
        <mc:Fallback>
          <p:sp>
            <p:nvSpPr>
              <p:cNvPr id="6" name="Tex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7598783" cy="1772833"/>
              </a:xfrm>
              <a:prstGeom prst="rect">
                <a:avLst/>
              </a:prstGeom>
              <a:blipFill>
                <a:blip r:embed="rId3"/>
                <a:stretch>
                  <a:fillRect l="-668" t="-1418" b="-107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286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382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Reduced Alignment Costs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224417" y="798917"/>
            <a:ext cx="3749067" cy="3573578"/>
          </a:xfrm>
          <a:prstGeom prst="rect">
            <a:avLst/>
          </a:prstGeom>
        </p:spPr>
        <p:txBody>
          <a:bodyPr/>
          <a:lstStyle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/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/>
            </a:lvl3pPr>
          </a:lstStyle>
          <a:p>
            <a:pPr lvl="1"/>
            <a:r>
              <a:rPr lang="en-US" sz="2000" dirty="0"/>
              <a:t>LLM alignment ensures that LLMs capture human values, and is typically achieved by fine-tuning pretrained LLMs using human feedback.</a:t>
            </a:r>
          </a:p>
          <a:p>
            <a:pPr lvl="1"/>
            <a:r>
              <a:rPr lang="en-US" sz="2000" dirty="0"/>
              <a:t>This is expensive, and must be done individually for each LLM, and for each human value</a:t>
            </a:r>
          </a:p>
        </p:txBody>
      </p:sp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id="{6DF7A10A-D429-84F7-03C3-F890B3ABD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866" y="904904"/>
            <a:ext cx="4758390" cy="256432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84991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Reduced Alignment Costs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224416" y="690861"/>
            <a:ext cx="8324645" cy="2551872"/>
          </a:xfrm>
          <a:prstGeom prst="rect">
            <a:avLst/>
          </a:prstGeom>
        </p:spPr>
        <p:txBody>
          <a:bodyPr/>
          <a:lstStyle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/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/>
            </a:lvl3pPr>
          </a:lstStyle>
          <a:p>
            <a:pPr marL="0" lvl="1" indent="0">
              <a:buNone/>
            </a:pPr>
            <a:r>
              <a:rPr lang="en-US" sz="2000" dirty="0"/>
              <a:t>Our Contributions: 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/>
              <a:t>Decouple base LLMs and fine-tuning for alignment, so an </a:t>
            </a:r>
            <a:r>
              <a:rPr lang="en-US" sz="2000" i="1" dirty="0"/>
              <a:t>aligner</a:t>
            </a:r>
            <a:r>
              <a:rPr lang="en-US" sz="2000" dirty="0"/>
              <a:t> can be used simultaneously on multiple LLMs.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/>
              <a:t>Reduce the need for expensive human preference data, so aligners can be trained inexpensively for arbitrary values.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/>
              <a:t>Develop </a:t>
            </a:r>
            <a:r>
              <a:rPr lang="en-US" sz="2000" i="1" dirty="0"/>
              <a:t>inspectors</a:t>
            </a:r>
            <a:r>
              <a:rPr lang="en-US" sz="2000" dirty="0"/>
              <a:t> to determine when each aligner is applicable, to avoid the “alignment tax”.</a:t>
            </a:r>
          </a:p>
        </p:txBody>
      </p:sp>
    </p:spTree>
    <p:extLst>
      <p:ext uri="{BB962C8B-B14F-4D97-AF65-F5344CB8AC3E}">
        <p14:creationId xmlns:p14="http://schemas.microsoft.com/office/powerpoint/2010/main" val="2021941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Reduced Alignment Costs</a:t>
            </a:r>
          </a:p>
        </p:txBody>
      </p:sp>
      <p:pic>
        <p:nvPicPr>
          <p:cNvPr id="7" name="Picture 6" descr="A diagram of a train&#10;&#10;Description automatically generated">
            <a:extLst>
              <a:ext uri="{FF2B5EF4-FFF2-40B4-BE49-F238E27FC236}">
                <a16:creationId xmlns:a16="http://schemas.microsoft.com/office/drawing/2014/main" id="{9F0E9DDB-7B68-1E7C-96C5-10A834F70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39" y="596898"/>
            <a:ext cx="7772400" cy="377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68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Reduced Alignment Costs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DDE39B-2E59-F534-F775-8876F4D43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983" y="754012"/>
            <a:ext cx="4614257" cy="3635475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7F1B219-2E51-28F8-ED92-EAA1AE90357F}"/>
              </a:ext>
            </a:extLst>
          </p:cNvPr>
          <p:cNvSpPr txBox="1">
            <a:spLocks/>
          </p:cNvSpPr>
          <p:nvPr/>
        </p:nvSpPr>
        <p:spPr>
          <a:xfrm>
            <a:off x="365760" y="933160"/>
            <a:ext cx="3424871" cy="327717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DB091C"/>
              </a:buClr>
              <a:buFont typeface="Wingdings" panose="05000000000000000000" pitchFamily="2" charset="2"/>
              <a:buNone/>
            </a:pPr>
            <a:r>
              <a:rPr lang="en-US" sz="1800" dirty="0">
                <a:solidFill>
                  <a:prstClr val="black"/>
                </a:solidFill>
              </a:rPr>
              <a:t>Observed </a:t>
            </a:r>
            <a:r>
              <a:rPr lang="en-US" sz="1800" i="1" dirty="0">
                <a:solidFill>
                  <a:prstClr val="black"/>
                </a:solidFill>
              </a:rPr>
              <a:t>Win Rates</a:t>
            </a:r>
            <a:r>
              <a:rPr lang="en-US" sz="1800" dirty="0">
                <a:solidFill>
                  <a:prstClr val="black"/>
                </a:solidFill>
              </a:rPr>
              <a:t>: how often does the baseline LLM + our aligner give a more aligned response than the baseline LLM?</a:t>
            </a:r>
          </a:p>
          <a:p>
            <a:pPr lvl="1">
              <a:buClr>
                <a:srgbClr val="DB091C"/>
              </a:buClr>
            </a:pPr>
            <a:r>
              <a:rPr lang="en-US" sz="1800" dirty="0">
                <a:solidFill>
                  <a:prstClr val="black"/>
                </a:solidFill>
              </a:rPr>
              <a:t>Evaluated using </a:t>
            </a:r>
            <a:r>
              <a:rPr lang="en-US" sz="1800" dirty="0" err="1">
                <a:solidFill>
                  <a:prstClr val="black"/>
                </a:solidFill>
              </a:rPr>
              <a:t>AlpacaEval</a:t>
            </a:r>
            <a:endParaRPr lang="en-US" sz="1800" dirty="0">
              <a:solidFill>
                <a:prstClr val="black"/>
              </a:solidFill>
            </a:endParaRPr>
          </a:p>
          <a:p>
            <a:pPr lvl="1">
              <a:buClr>
                <a:srgbClr val="DB091C"/>
              </a:buClr>
            </a:pPr>
            <a:r>
              <a:rPr lang="en-US" sz="1800" dirty="0">
                <a:solidFill>
                  <a:prstClr val="black"/>
                </a:solidFill>
              </a:rPr>
              <a:t>Measured on a synthetic data set generated by GPT-4</a:t>
            </a:r>
          </a:p>
          <a:p>
            <a:pPr lvl="1">
              <a:buClr>
                <a:srgbClr val="DB091C"/>
              </a:buClr>
            </a:pPr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770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Reduced Alignment Costs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308C9A-680E-62EB-AFAE-F4C6E4611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882" y="933160"/>
            <a:ext cx="6034118" cy="346513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7D4D67-0182-7776-9E53-CC7B21D2B393}"/>
              </a:ext>
            </a:extLst>
          </p:cNvPr>
          <p:cNvSpPr txBox="1">
            <a:spLocks/>
          </p:cNvSpPr>
          <p:nvPr/>
        </p:nvSpPr>
        <p:spPr>
          <a:xfrm>
            <a:off x="84049" y="816782"/>
            <a:ext cx="3025833" cy="327717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DB091C"/>
              </a:buClr>
              <a:buFont typeface="Wingdings" panose="05000000000000000000" pitchFamily="2" charset="2"/>
              <a:buNone/>
            </a:pPr>
            <a:r>
              <a:rPr lang="en-US" sz="1800" dirty="0">
                <a:solidFill>
                  <a:prstClr val="black"/>
                </a:solidFill>
              </a:rPr>
              <a:t>A finer-grained look on the </a:t>
            </a:r>
            <a:r>
              <a:rPr lang="en-US" sz="1800" dirty="0" err="1">
                <a:solidFill>
                  <a:prstClr val="black"/>
                </a:solidFill>
              </a:rPr>
              <a:t>BeaverTails</a:t>
            </a:r>
            <a:r>
              <a:rPr lang="en-US" sz="1800" dirty="0">
                <a:solidFill>
                  <a:prstClr val="black"/>
                </a:solidFill>
              </a:rPr>
              <a:t>-Evaluation dataset, where we use the whole </a:t>
            </a:r>
            <a:r>
              <a:rPr lang="en-US" sz="1800" i="1" dirty="0">
                <a:solidFill>
                  <a:prstClr val="black"/>
                </a:solidFill>
              </a:rPr>
              <a:t>aligner squad</a:t>
            </a:r>
            <a:r>
              <a:rPr lang="en-US" sz="1800" dirty="0">
                <a:solidFill>
                  <a:prstClr val="black"/>
                </a:solidFill>
              </a:rPr>
              <a:t>.</a:t>
            </a:r>
          </a:p>
          <a:p>
            <a:pPr lvl="1">
              <a:buClr>
                <a:srgbClr val="DB091C"/>
              </a:buClr>
            </a:pPr>
            <a:r>
              <a:rPr lang="en-US" sz="1800" dirty="0">
                <a:solidFill>
                  <a:prstClr val="black"/>
                </a:solidFill>
              </a:rPr>
              <a:t>Our squad does better on the first four categories, more relevant to our aligner types.</a:t>
            </a:r>
          </a:p>
          <a:p>
            <a:pPr lvl="1">
              <a:buClr>
                <a:srgbClr val="DB091C"/>
              </a:buClr>
            </a:pPr>
            <a:r>
              <a:rPr lang="en-US" sz="1800" dirty="0">
                <a:solidFill>
                  <a:prstClr val="black"/>
                </a:solidFill>
              </a:rPr>
              <a:t>More coverage can be achieved by training more aligners.</a:t>
            </a:r>
          </a:p>
        </p:txBody>
      </p:sp>
    </p:spTree>
    <p:extLst>
      <p:ext uri="{BB962C8B-B14F-4D97-AF65-F5344CB8AC3E}">
        <p14:creationId xmlns:p14="http://schemas.microsoft.com/office/powerpoint/2010/main" val="4195574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4416" y="202609"/>
            <a:ext cx="8324645" cy="4017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Two-cost Matrix Completion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C89320-0758-429B-ADD2-818F5C5D7592}"/>
              </a:ext>
            </a:extLst>
          </p:cNvPr>
          <p:cNvSpPr txBox="1">
            <a:spLocks/>
          </p:cNvSpPr>
          <p:nvPr/>
        </p:nvSpPr>
        <p:spPr>
          <a:xfrm>
            <a:off x="224417" y="798917"/>
            <a:ext cx="3981824" cy="369826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/>
              <a:t>Low-rank matrix completion for experimental design is a powerful tool: </a:t>
            </a:r>
            <a:r>
              <a:rPr lang="en-US" sz="2000" i="1" dirty="0"/>
              <a:t>select a small number of observations from an unobserved low-rank matrix, and use them to infer the entire matrix accurately.</a:t>
            </a:r>
            <a:endParaRPr lang="en-US" sz="2000" dirty="0"/>
          </a:p>
          <a:p>
            <a:pPr lvl="1"/>
            <a:r>
              <a:rPr lang="en-US" sz="2000" dirty="0"/>
              <a:t>Useful for recommender systems, genomics, multi-task learning, computer vision, 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7FC9FC-29DF-A219-A0B5-C2568F851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215" y="1214553"/>
            <a:ext cx="4364954" cy="252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63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2015TemplateColors">
      <a:dk1>
        <a:sysClr val="windowText" lastClr="000000"/>
      </a:dk1>
      <a:lt1>
        <a:sysClr val="window" lastClr="FFFFFF"/>
      </a:lt1>
      <a:dk2>
        <a:srgbClr val="323232"/>
      </a:dk2>
      <a:lt2>
        <a:srgbClr val="EEECE1"/>
      </a:lt2>
      <a:accent1>
        <a:srgbClr val="D00016"/>
      </a:accent1>
      <a:accent2>
        <a:srgbClr val="32323C"/>
      </a:accent2>
      <a:accent3>
        <a:srgbClr val="B9B5AD"/>
      </a:accent3>
      <a:accent4>
        <a:srgbClr val="325A9C"/>
      </a:accent4>
      <a:accent5>
        <a:srgbClr val="EFE793"/>
      </a:accent5>
      <a:accent6>
        <a:srgbClr val="2F3C6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16704</TotalTime>
  <Words>1489</Words>
  <Application>Microsoft Macintosh PowerPoint</Application>
  <PresentationFormat>On-screen Show (16:9)</PresentationFormat>
  <Paragraphs>171</Paragraphs>
  <Slides>33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Cambria Math</vt:lpstr>
      <vt:lpstr>Calibri</vt:lpstr>
      <vt:lpstr>Wingdings</vt:lpstr>
      <vt:lpstr>Office Theme</vt:lpstr>
      <vt:lpstr>Efficient Computation: Vignettes from Optimization and Machine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Rensselaer Polytechnic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Trish Galvin</dc:creator>
  <cp:lastModifiedBy>Gittens, Alex Algernon Theodore</cp:lastModifiedBy>
  <cp:revision>121</cp:revision>
  <cp:lastPrinted>2018-06-01T14:13:22Z</cp:lastPrinted>
  <dcterms:created xsi:type="dcterms:W3CDTF">2015-02-27T15:34:19Z</dcterms:created>
  <dcterms:modified xsi:type="dcterms:W3CDTF">2024-09-18T07:33:16Z</dcterms:modified>
</cp:coreProperties>
</file>