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78" r:id="rId3"/>
    <p:sldId id="279" r:id="rId4"/>
    <p:sldId id="261" r:id="rId5"/>
    <p:sldId id="263" r:id="rId6"/>
    <p:sldId id="257" r:id="rId7"/>
    <p:sldId id="258" r:id="rId8"/>
    <p:sldId id="259" r:id="rId9"/>
    <p:sldId id="260" r:id="rId10"/>
    <p:sldId id="271" r:id="rId11"/>
    <p:sldId id="275" r:id="rId12"/>
    <p:sldId id="276" r:id="rId13"/>
    <p:sldId id="262" r:id="rId14"/>
    <p:sldId id="274" r:id="rId15"/>
    <p:sldId id="264" r:id="rId16"/>
    <p:sldId id="265" r:id="rId17"/>
    <p:sldId id="266" r:id="rId18"/>
    <p:sldId id="267" r:id="rId19"/>
    <p:sldId id="281" r:id="rId20"/>
    <p:sldId id="268" r:id="rId21"/>
    <p:sldId id="269" r:id="rId22"/>
    <p:sldId id="284" r:id="rId23"/>
    <p:sldId id="277" r:id="rId24"/>
    <p:sldId id="273" r:id="rId25"/>
    <p:sldId id="270" r:id="rId26"/>
    <p:sldId id="282" r:id="rId27"/>
    <p:sldId id="283"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8CA25-36F9-FE54-A2F3-2549EDB94E2A}" v="80" dt="2024-09-23T18:04:59.511"/>
    <p1510:client id="{AE424BCA-5F04-545F-3814-5DD27B9FA24C}" v="125" dt="2024-09-25T12:26:34.124"/>
    <p1510:client id="{E90486F8-5383-1A10-FBD6-49296C2A1C4A}" v="456" dt="2024-09-24T22:03:3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8DA12-67AF-40C9-BA3D-8A096FEEB257}" type="datetimeFigureOut">
              <a:rPr lang="en-US" smtClean="0"/>
              <a:t>9/25/2024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EB5EF-0E45-4D68-B870-0D5667B212D3}" type="slidenum">
              <a:rPr lang="en-US" smtClean="0"/>
              <a:t>‹#›</a:t>
            </a:fld>
            <a:endParaRPr lang="en-US"/>
          </a:p>
        </p:txBody>
      </p:sp>
    </p:spTree>
    <p:extLst>
      <p:ext uri="{BB962C8B-B14F-4D97-AF65-F5344CB8AC3E}">
        <p14:creationId xmlns:p14="http://schemas.microsoft.com/office/powerpoint/2010/main" val="278033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t>
            </a:r>
          </a:p>
        </p:txBody>
      </p:sp>
      <p:sp>
        <p:nvSpPr>
          <p:cNvPr id="4" name="Slide Number Placeholder 3"/>
          <p:cNvSpPr>
            <a:spLocks noGrp="1"/>
          </p:cNvSpPr>
          <p:nvPr>
            <p:ph type="sldNum" sz="quarter" idx="5"/>
          </p:nvPr>
        </p:nvSpPr>
        <p:spPr/>
        <p:txBody>
          <a:bodyPr/>
          <a:lstStyle/>
          <a:p>
            <a:fld id="{ED8EB5EF-0E45-4D68-B870-0D5667B212D3}" type="slidenum">
              <a:rPr lang="en-US" smtClean="0"/>
              <a:t>26</a:t>
            </a:fld>
            <a:endParaRPr lang="en-US"/>
          </a:p>
        </p:txBody>
      </p:sp>
    </p:spTree>
    <p:extLst>
      <p:ext uri="{BB962C8B-B14F-4D97-AF65-F5344CB8AC3E}">
        <p14:creationId xmlns:p14="http://schemas.microsoft.com/office/powerpoint/2010/main" val="364538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3DFFA3-2CC1-3945-AFBC-452838D9DB4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FFA3-2CC1-3945-AFBC-452838D9DB4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FFA3-2CC1-3945-AFBC-452838D9DB4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FFA3-2CC1-3945-AFBC-452838D9DB4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DFFA3-2CC1-3945-AFBC-452838D9DB44}"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DFFA3-2CC1-3945-AFBC-452838D9DB4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DFFA3-2CC1-3945-AFBC-452838D9DB44}"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DFFA3-2CC1-3945-AFBC-452838D9DB44}"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DFFA3-2CC1-3945-AFBC-452838D9DB44}"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FFA3-2CC1-3945-AFBC-452838D9DB4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FFA3-2CC1-3945-AFBC-452838D9DB44}"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DFFA3-2CC1-3945-AFBC-452838D9DB44}" type="datetimeFigureOut">
              <a:rPr lang="en-US" smtClean="0"/>
              <a:t>9/25/2024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CEC7B-6AEA-F748-845B-A6AA6721B984}" type="slidenum">
              <a:rPr lang="en-US" smtClean="0"/>
              <a:t>‹#›</a:t>
            </a:fld>
            <a:endParaRPr lang="en-US"/>
          </a:p>
        </p:txBody>
      </p:sp>
    </p:spTree>
    <p:extLst>
      <p:ext uri="{BB962C8B-B14F-4D97-AF65-F5344CB8AC3E}">
        <p14:creationId xmlns:p14="http://schemas.microsoft.com/office/powerpoint/2010/main" val="192816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lotag@rpi.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blp.org/db/journals/expert/expert20.html#Hendler05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rpi.edu/~hendler/funding-talk/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974" y="1568710"/>
            <a:ext cx="7772400" cy="2387600"/>
          </a:xfrm>
        </p:spPr>
        <p:txBody>
          <a:bodyPr>
            <a:normAutofit fontScale="90000"/>
          </a:bodyPr>
          <a:lstStyle/>
          <a:p>
            <a:r>
              <a:rPr lang="en-US"/>
              <a:t>Seven Habits of Highly Effective Proposal Writers</a:t>
            </a:r>
            <a:br>
              <a:rPr lang="en-US"/>
            </a:br>
            <a:r>
              <a:rPr lang="en-US" sz="4000"/>
              <a:t>Slota</a:t>
            </a:r>
            <a:br>
              <a:rPr lang="en-US" sz="4000"/>
            </a:br>
            <a:r>
              <a:rPr lang="en-US" sz="4000">
                <a:hlinkClick r:id="rId2"/>
              </a:rPr>
              <a:t>slotag@rpi.edu</a:t>
            </a:r>
            <a:br>
              <a:rPr lang="en-US" sz="4000">
                <a:ea typeface="Calibri Light"/>
                <a:cs typeface="Calibri Light"/>
              </a:rPr>
            </a:br>
            <a:r>
              <a:rPr lang="en-US" sz="2700">
                <a:ea typeface="Calibri Light"/>
                <a:cs typeface="Calibri Light"/>
              </a:rPr>
              <a:t>(Slides adapted from Jim Hendler)</a:t>
            </a:r>
            <a:br>
              <a:rPr lang="en-US"/>
            </a:br>
            <a:endParaRPr lang="en-US"/>
          </a:p>
        </p:txBody>
      </p:sp>
      <p:sp>
        <p:nvSpPr>
          <p:cNvPr id="3" name="Subtitle 2"/>
          <p:cNvSpPr>
            <a:spLocks noGrp="1"/>
          </p:cNvSpPr>
          <p:nvPr>
            <p:ph type="subTitle" idx="1"/>
          </p:nvPr>
        </p:nvSpPr>
        <p:spPr>
          <a:xfrm>
            <a:off x="1142999" y="3602038"/>
            <a:ext cx="7450395" cy="2277652"/>
          </a:xfrm>
        </p:spPr>
        <p:txBody>
          <a:bodyPr>
            <a:normAutofit fontScale="92500" lnSpcReduction="20000"/>
          </a:bodyPr>
          <a:lstStyle/>
          <a:p>
            <a:pPr algn="l"/>
            <a:r>
              <a:rPr lang="en-US"/>
              <a:t>Thesis proposal (I propose you admit me to candidacy)</a:t>
            </a:r>
          </a:p>
          <a:p>
            <a:pPr algn="l"/>
            <a:r>
              <a:rPr lang="en-US"/>
              <a:t>Thesis Defense (I propose you give me my degree)</a:t>
            </a:r>
          </a:p>
          <a:p>
            <a:pPr algn="l"/>
            <a:r>
              <a:rPr lang="en-US"/>
              <a:t>Fellowship Proposal (I propose you give me some research $)</a:t>
            </a:r>
          </a:p>
          <a:p>
            <a:pPr algn="l"/>
            <a:r>
              <a:rPr lang="en-US"/>
              <a:t>Grant Proposal (I propose you give me some research $$$)</a:t>
            </a:r>
          </a:p>
          <a:p>
            <a:pPr algn="l"/>
            <a:r>
              <a:rPr lang="en-US"/>
              <a:t>Grant Report (I propose you give me more $$ next time)</a:t>
            </a:r>
          </a:p>
          <a:p>
            <a:pPr algn="l"/>
            <a:r>
              <a:rPr lang="en-US"/>
              <a:t>And many others</a:t>
            </a:r>
            <a:r>
              <a:rPr lang="mr-IN"/>
              <a:t>…</a:t>
            </a:r>
            <a:r>
              <a:rPr lang="en-US"/>
              <a:t>*</a:t>
            </a:r>
          </a:p>
          <a:p>
            <a:pPr algn="l"/>
            <a:endParaRPr lang="en-US"/>
          </a:p>
        </p:txBody>
      </p:sp>
      <p:sp>
        <p:nvSpPr>
          <p:cNvPr id="4" name="TextBox 3"/>
          <p:cNvSpPr txBox="1"/>
          <p:nvPr/>
        </p:nvSpPr>
        <p:spPr>
          <a:xfrm>
            <a:off x="2858729" y="6488668"/>
            <a:ext cx="6973529" cy="369332"/>
          </a:xfrm>
          <a:prstGeom prst="rect">
            <a:avLst/>
          </a:prstGeom>
          <a:noFill/>
        </p:spPr>
        <p:txBody>
          <a:bodyPr wrap="square" rtlCol="0">
            <a:spAutoFit/>
          </a:bodyPr>
          <a:lstStyle/>
          <a:p>
            <a:r>
              <a:rPr lang="en-US"/>
              <a:t>* You’re on your own for marriage proposals and the like</a:t>
            </a:r>
            <a:r>
              <a:rPr lang="mr-IN"/>
              <a:t>…</a:t>
            </a:r>
            <a:endParaRPr lang="en-US"/>
          </a:p>
        </p:txBody>
      </p:sp>
    </p:spTree>
    <p:extLst>
      <p:ext uri="{BB962C8B-B14F-4D97-AF65-F5344CB8AC3E}">
        <p14:creationId xmlns:p14="http://schemas.microsoft.com/office/powerpoint/2010/main" val="31903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2: </a:t>
            </a:r>
            <a:r>
              <a:rPr lang="mr-IN"/>
              <a:t>…</a:t>
            </a:r>
            <a:r>
              <a:rPr lang="en-US"/>
              <a:t>and it’s key points</a:t>
            </a:r>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20" y="5093109"/>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3227" y="5370108"/>
            <a:ext cx="2635045" cy="738664"/>
          </a:xfrm>
          <a:prstGeom prst="rect">
            <a:avLst/>
          </a:prstGeom>
          <a:noFill/>
        </p:spPr>
        <p:txBody>
          <a:bodyPr wrap="square" rtlCol="0">
            <a:spAutoFit/>
          </a:bodyPr>
          <a:lstStyle/>
          <a:p>
            <a:r>
              <a:rPr lang="en-US" sz="1400"/>
              <a:t>What you have done already.  </a:t>
            </a:r>
            <a:r>
              <a:rPr lang="en-US" sz="1400" i="1"/>
              <a:t>(Must provide evidence for yellow box)</a:t>
            </a:r>
          </a:p>
        </p:txBody>
      </p:sp>
      <p:sp>
        <p:nvSpPr>
          <p:cNvPr id="8" name="TextBox 7"/>
          <p:cNvSpPr txBox="1"/>
          <p:nvPr/>
        </p:nvSpPr>
        <p:spPr>
          <a:xfrm>
            <a:off x="2300749" y="3198889"/>
            <a:ext cx="2635045" cy="1815882"/>
          </a:xfrm>
          <a:prstGeom prst="rect">
            <a:avLst/>
          </a:prstGeom>
          <a:noFill/>
        </p:spPr>
        <p:txBody>
          <a:bodyPr wrap="square" rtlCol="0">
            <a:spAutoFit/>
          </a:bodyPr>
          <a:lstStyle/>
          <a:p>
            <a:r>
              <a:rPr lang="en-US" sz="1400"/>
              <a:t>What you have not done already, but propose to do. </a:t>
            </a:r>
            <a:r>
              <a:rPr lang="en-US" sz="1400" i="1"/>
              <a:t>(Must be achievable in required time frame)</a:t>
            </a:r>
          </a:p>
          <a:p>
            <a:r>
              <a:rPr lang="en-US" sz="2800" b="1" u="sng"/>
              <a:t>HOW IT WILL BE EVALUATED !!</a:t>
            </a:r>
          </a:p>
        </p:txBody>
      </p:sp>
      <p:sp>
        <p:nvSpPr>
          <p:cNvPr id="9" name="TextBox 8"/>
          <p:cNvSpPr txBox="1"/>
          <p:nvPr/>
        </p:nvSpPr>
        <p:spPr>
          <a:xfrm>
            <a:off x="3746090" y="1975265"/>
            <a:ext cx="2635045" cy="738664"/>
          </a:xfrm>
          <a:prstGeom prst="rect">
            <a:avLst/>
          </a:prstGeom>
          <a:noFill/>
        </p:spPr>
        <p:txBody>
          <a:bodyPr wrap="square" rtlCol="0">
            <a:spAutoFit/>
          </a:bodyPr>
          <a:lstStyle/>
          <a:p>
            <a:r>
              <a:rPr lang="en-US" sz="1400"/>
              <a:t>What you have not done already, and will NOT do in this proposed work.</a:t>
            </a:r>
          </a:p>
        </p:txBody>
      </p:sp>
    </p:spTree>
    <p:extLst>
      <p:ext uri="{BB962C8B-B14F-4D97-AF65-F5344CB8AC3E}">
        <p14:creationId xmlns:p14="http://schemas.microsoft.com/office/powerpoint/2010/main" val="45281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FCCB-5017-A662-1D74-9B18C6753C7F}"/>
              </a:ext>
            </a:extLst>
          </p:cNvPr>
          <p:cNvSpPr>
            <a:spLocks noGrp="1"/>
          </p:cNvSpPr>
          <p:nvPr>
            <p:ph type="title"/>
          </p:nvPr>
        </p:nvSpPr>
        <p:spPr/>
        <p:txBody>
          <a:bodyPr/>
          <a:lstStyle/>
          <a:p>
            <a:r>
              <a:rPr lang="en-US"/>
              <a:t>Story time with Slota</a:t>
            </a:r>
          </a:p>
        </p:txBody>
      </p:sp>
      <p:sp>
        <p:nvSpPr>
          <p:cNvPr id="3" name="Content Placeholder 2">
            <a:extLst>
              <a:ext uri="{FF2B5EF4-FFF2-40B4-BE49-F238E27FC236}">
                <a16:creationId xmlns:a16="http://schemas.microsoft.com/office/drawing/2014/main" id="{03E7D25C-C3F3-8F71-FD46-616F00AECA23}"/>
              </a:ext>
            </a:extLst>
          </p:cNvPr>
          <p:cNvSpPr>
            <a:spLocks noGrp="1"/>
          </p:cNvSpPr>
          <p:nvPr>
            <p:ph idx="1"/>
          </p:nvPr>
        </p:nvSpPr>
        <p:spPr/>
        <p:txBody>
          <a:bodyPr vert="horz" lIns="91440" tIns="45720" rIns="91440" bIns="45720" rtlCol="0" anchor="t">
            <a:normAutofit lnSpcReduction="10000"/>
          </a:bodyPr>
          <a:lstStyle/>
          <a:p>
            <a:r>
              <a:rPr lang="en-US"/>
              <a:t>I was a finalist for a ‘named’ DOE lab post doc.</a:t>
            </a:r>
          </a:p>
          <a:p>
            <a:r>
              <a:rPr lang="en-US"/>
              <a:t>I proposed work that was impactful, realistic, and achievable in the given timeframe of the fellowship.</a:t>
            </a:r>
          </a:p>
          <a:p>
            <a:r>
              <a:rPr lang="en-US"/>
              <a:t>This work would have produced several high quality publications and would have led to future funding opportunities (and it eventually did do both).</a:t>
            </a:r>
          </a:p>
          <a:p>
            <a:r>
              <a:rPr lang="en-US" b="1"/>
              <a:t>Feedback:</a:t>
            </a:r>
            <a:r>
              <a:rPr lang="en-US"/>
              <a:t> </a:t>
            </a:r>
            <a:r>
              <a:rPr lang="en-US" i="1"/>
              <a:t>Your proposed work would produce several high quality publications and is realistic and achievable in the given timeframe. Other applicants promised the </a:t>
            </a:r>
            <a:r>
              <a:rPr lang="en-US" i="1" err="1"/>
              <a:t>frickin</a:t>
            </a:r>
            <a:r>
              <a:rPr lang="en-US" i="1"/>
              <a:t>’ moon, so we’re going to have to go with one of them.</a:t>
            </a:r>
            <a:endParaRPr lang="en-US" b="1" i="1"/>
          </a:p>
        </p:txBody>
      </p:sp>
      <p:pic>
        <p:nvPicPr>
          <p:cNvPr id="5" name="Graphic 4" descr="Storytelling outline">
            <a:extLst>
              <a:ext uri="{FF2B5EF4-FFF2-40B4-BE49-F238E27FC236}">
                <a16:creationId xmlns:a16="http://schemas.microsoft.com/office/drawing/2014/main" id="{9A8858B2-E316-21D5-F473-C0E1FC3DE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1653" y="209759"/>
            <a:ext cx="1480930" cy="1480930"/>
          </a:xfrm>
          <a:prstGeom prst="rect">
            <a:avLst/>
          </a:prstGeom>
        </p:spPr>
      </p:pic>
    </p:spTree>
    <p:extLst>
      <p:ext uri="{BB962C8B-B14F-4D97-AF65-F5344CB8AC3E}">
        <p14:creationId xmlns:p14="http://schemas.microsoft.com/office/powerpoint/2010/main" val="402846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3FE-0AE6-21AD-D116-9CCED0958EC7}"/>
              </a:ext>
            </a:extLst>
          </p:cNvPr>
          <p:cNvSpPr>
            <a:spLocks noGrp="1"/>
          </p:cNvSpPr>
          <p:nvPr>
            <p:ph type="title"/>
          </p:nvPr>
        </p:nvSpPr>
        <p:spPr/>
        <p:txBody>
          <a:bodyPr/>
          <a:lstStyle/>
          <a:p>
            <a:r>
              <a:rPr lang="en-US"/>
              <a:t>Story Time with Slota (part 2)</a:t>
            </a:r>
          </a:p>
        </p:txBody>
      </p:sp>
      <p:sp>
        <p:nvSpPr>
          <p:cNvPr id="3" name="Content Placeholder 2">
            <a:extLst>
              <a:ext uri="{FF2B5EF4-FFF2-40B4-BE49-F238E27FC236}">
                <a16:creationId xmlns:a16="http://schemas.microsoft.com/office/drawing/2014/main" id="{9D4C0153-62A9-EC91-6134-62283C532B55}"/>
              </a:ext>
            </a:extLst>
          </p:cNvPr>
          <p:cNvSpPr>
            <a:spLocks noGrp="1"/>
          </p:cNvSpPr>
          <p:nvPr>
            <p:ph idx="1"/>
          </p:nvPr>
        </p:nvSpPr>
        <p:spPr>
          <a:xfrm>
            <a:off x="408173" y="1721189"/>
            <a:ext cx="8397278" cy="4537002"/>
          </a:xfrm>
        </p:spPr>
        <p:txBody>
          <a:bodyPr vert="horz" lIns="91440" tIns="45720" rIns="91440" bIns="45720" rtlCol="0" anchor="t">
            <a:normAutofit/>
          </a:bodyPr>
          <a:lstStyle/>
          <a:p>
            <a:pPr marL="0" indent="0">
              <a:buNone/>
            </a:pPr>
            <a:r>
              <a:rPr lang="en-US"/>
              <a:t>Takeaways:</a:t>
            </a:r>
          </a:p>
          <a:p>
            <a:pPr marL="914400" lvl="1" indent="-457200">
              <a:buAutoNum type="arabicPeriod"/>
            </a:pPr>
            <a:r>
              <a:rPr lang="en-US"/>
              <a:t>You are not being evaluated in a vacuum. Committees will always be evaluating your proposal in the context of the few/dozens/hundreds of other submissions.</a:t>
            </a:r>
            <a:endParaRPr lang="en-US">
              <a:ea typeface="Calibri"/>
              <a:cs typeface="Calibri"/>
            </a:endParaRPr>
          </a:p>
          <a:p>
            <a:pPr marL="914400" lvl="1" indent="-457200">
              <a:buAutoNum type="arabicPeriod"/>
            </a:pPr>
            <a:r>
              <a:rPr lang="en-US"/>
              <a:t>Including ‘reach’ goals is important. Other writers will be promising the </a:t>
            </a:r>
            <a:r>
              <a:rPr lang="en-US" err="1"/>
              <a:t>frickin</a:t>
            </a:r>
            <a:r>
              <a:rPr lang="en-US"/>
              <a:t>’ moon, so it can hurt to be too reserved about the impacts of your work. (Though, you still need to be reasonably honest and realistic.)</a:t>
            </a:r>
            <a:endParaRPr lang="en-US">
              <a:ea typeface="Calibri"/>
              <a:cs typeface="Calibri"/>
            </a:endParaRPr>
          </a:p>
          <a:p>
            <a:pPr marL="914400" lvl="2" indent="0">
              <a:buNone/>
            </a:pPr>
            <a:r>
              <a:rPr lang="en-US">
                <a:ea typeface="Calibri"/>
                <a:cs typeface="Calibri"/>
              </a:rPr>
              <a:t> - I.e., where to draw the line between yellow/red boxes?</a:t>
            </a:r>
          </a:p>
          <a:p>
            <a:pPr marL="914400" lvl="1" indent="-457200">
              <a:buAutoNum type="arabicPeriod"/>
            </a:pPr>
            <a:r>
              <a:rPr lang="en-US"/>
              <a:t>Feedback and evaluations are often random and seemingly nonsensical. Getting funding amounts to nothing more than a numbers game, sometimes</a:t>
            </a:r>
            <a:r>
              <a:rPr lang="en-US" baseline="30000"/>
              <a:t>(most of the time)</a:t>
            </a:r>
            <a:r>
              <a:rPr lang="en-US"/>
              <a:t>.</a:t>
            </a:r>
            <a:endParaRPr lang="en-US">
              <a:ea typeface="Calibri"/>
              <a:cs typeface="Calibri"/>
            </a:endParaRPr>
          </a:p>
        </p:txBody>
      </p:sp>
      <p:pic>
        <p:nvPicPr>
          <p:cNvPr id="11" name="Graphic 10" descr="Storytelling outline">
            <a:extLst>
              <a:ext uri="{FF2B5EF4-FFF2-40B4-BE49-F238E27FC236}">
                <a16:creationId xmlns:a16="http://schemas.microsoft.com/office/drawing/2014/main" id="{B4127843-821D-D97D-F757-C8AF564B7F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00950" y="520736"/>
            <a:ext cx="914400" cy="914400"/>
          </a:xfrm>
          <a:prstGeom prst="rect">
            <a:avLst/>
          </a:prstGeom>
        </p:spPr>
      </p:pic>
      <p:pic>
        <p:nvPicPr>
          <p:cNvPr id="13" name="Graphic 12" descr="Pointed Hat with solid fill">
            <a:extLst>
              <a:ext uri="{FF2B5EF4-FFF2-40B4-BE49-F238E27FC236}">
                <a16:creationId xmlns:a16="http://schemas.microsoft.com/office/drawing/2014/main" id="{1A8DE7AC-2B0A-9CD9-A596-447241D8EC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867" y="-49696"/>
            <a:ext cx="914400" cy="914400"/>
          </a:xfrm>
          <a:prstGeom prst="rect">
            <a:avLst/>
          </a:prstGeom>
        </p:spPr>
      </p:pic>
    </p:spTree>
    <p:extLst>
      <p:ext uri="{BB962C8B-B14F-4D97-AF65-F5344CB8AC3E}">
        <p14:creationId xmlns:p14="http://schemas.microsoft.com/office/powerpoint/2010/main" val="424277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3: You must include a work plan/schedule of some kind </a:t>
            </a:r>
          </a:p>
        </p:txBody>
      </p:sp>
      <p:pic>
        <p:nvPicPr>
          <p:cNvPr id="4" name="Picture 3"/>
          <p:cNvPicPr>
            <a:picLocks noChangeAspect="1"/>
          </p:cNvPicPr>
          <p:nvPr/>
        </p:nvPicPr>
        <p:blipFill>
          <a:blip r:embed="rId2"/>
          <a:stretch>
            <a:fillRect/>
          </a:stretch>
        </p:blipFill>
        <p:spPr>
          <a:xfrm>
            <a:off x="1307383" y="1690689"/>
            <a:ext cx="6529234" cy="4890096"/>
          </a:xfrm>
          <a:prstGeom prst="rect">
            <a:avLst/>
          </a:prstGeom>
        </p:spPr>
      </p:pic>
      <p:sp>
        <p:nvSpPr>
          <p:cNvPr id="5" name="Rectangle 4"/>
          <p:cNvSpPr/>
          <p:nvPr/>
        </p:nvSpPr>
        <p:spPr>
          <a:xfrm>
            <a:off x="884903" y="5407742"/>
            <a:ext cx="7403691" cy="124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5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4394-B49D-514E-A312-B710F7533A4F}"/>
              </a:ext>
            </a:extLst>
          </p:cNvPr>
          <p:cNvSpPr>
            <a:spLocks noGrp="1"/>
          </p:cNvSpPr>
          <p:nvPr>
            <p:ph type="title"/>
          </p:nvPr>
        </p:nvSpPr>
        <p:spPr/>
        <p:txBody>
          <a:bodyPr/>
          <a:lstStyle/>
          <a:p>
            <a:r>
              <a:rPr lang="en-US"/>
              <a:t>3a: Evaluation</a:t>
            </a:r>
          </a:p>
        </p:txBody>
      </p:sp>
      <p:sp>
        <p:nvSpPr>
          <p:cNvPr id="3" name="Content Placeholder 2">
            <a:extLst>
              <a:ext uri="{FF2B5EF4-FFF2-40B4-BE49-F238E27FC236}">
                <a16:creationId xmlns:a16="http://schemas.microsoft.com/office/drawing/2014/main" id="{0C1CD7E1-3A2F-0740-8837-FFB7BDEA4BBD}"/>
              </a:ext>
            </a:extLst>
          </p:cNvPr>
          <p:cNvSpPr>
            <a:spLocks noGrp="1"/>
          </p:cNvSpPr>
          <p:nvPr>
            <p:ph idx="1"/>
          </p:nvPr>
        </p:nvSpPr>
        <p:spPr/>
        <p:txBody>
          <a:bodyPr/>
          <a:lstStyle/>
          <a:p>
            <a:r>
              <a:rPr lang="en-US"/>
              <a:t>Your claims must be clear</a:t>
            </a:r>
          </a:p>
          <a:p>
            <a:r>
              <a:rPr lang="en-US"/>
              <a:t>You need to evaluate what you are claiming.</a:t>
            </a:r>
          </a:p>
          <a:p>
            <a:pPr marL="0" indent="0">
              <a:buNone/>
            </a:pPr>
            <a:r>
              <a:rPr lang="en-US"/>
              <a:t>Demonstrate that you can do everything!</a:t>
            </a:r>
          </a:p>
          <a:p>
            <a:pPr marL="0" indent="0">
              <a:buNone/>
            </a:pPr>
            <a:r>
              <a:rPr lang="en-US"/>
              <a:t>   Here’s one example…</a:t>
            </a:r>
          </a:p>
          <a:p>
            <a:pPr marL="0" indent="0">
              <a:buNone/>
            </a:pPr>
            <a:endParaRPr lang="en-US"/>
          </a:p>
          <a:p>
            <a:pPr marL="0" indent="0">
              <a:buNone/>
            </a:pPr>
            <a:r>
              <a:rPr lang="en-US"/>
              <a:t>See </a:t>
            </a:r>
            <a:r>
              <a:rPr lang="en-US" i="1"/>
              <a:t>A Letter from the Editor: Avoiding Rejection. </a:t>
            </a:r>
            <a:r>
              <a:rPr lang="en-US" i="1">
                <a:hlinkClick r:id="rId2"/>
              </a:rPr>
              <a:t>IEEE Intell. Syst. 20(5)</a:t>
            </a:r>
            <a:r>
              <a:rPr lang="en-US" i="1"/>
              <a:t>: 2-4 (2005)</a:t>
            </a:r>
            <a:endParaRPr lang="en-US"/>
          </a:p>
        </p:txBody>
      </p:sp>
    </p:spTree>
    <p:extLst>
      <p:ext uri="{BB962C8B-B14F-4D97-AF65-F5344CB8AC3E}">
        <p14:creationId xmlns:p14="http://schemas.microsoft.com/office/powerpoint/2010/main" val="172039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4: Know your audience</a:t>
            </a:r>
          </a:p>
        </p:txBody>
      </p:sp>
      <p:pic>
        <p:nvPicPr>
          <p:cNvPr id="3" name="Picture 2"/>
          <p:cNvPicPr>
            <a:picLocks noChangeAspect="1"/>
          </p:cNvPicPr>
          <p:nvPr/>
        </p:nvPicPr>
        <p:blipFill>
          <a:blip r:embed="rId2"/>
          <a:stretch>
            <a:fillRect/>
          </a:stretch>
        </p:blipFill>
        <p:spPr>
          <a:xfrm>
            <a:off x="1111045" y="1533833"/>
            <a:ext cx="6781348" cy="5062530"/>
          </a:xfrm>
          <a:prstGeom prst="rect">
            <a:avLst/>
          </a:prstGeom>
        </p:spPr>
      </p:pic>
      <p:sp>
        <p:nvSpPr>
          <p:cNvPr id="4" name="TextBox 3"/>
          <p:cNvSpPr txBox="1"/>
          <p:nvPr/>
        </p:nvSpPr>
        <p:spPr>
          <a:xfrm>
            <a:off x="1140542" y="6206459"/>
            <a:ext cx="6794090" cy="369332"/>
          </a:xfrm>
          <a:prstGeom prst="rect">
            <a:avLst/>
          </a:prstGeom>
          <a:solidFill>
            <a:srgbClr val="FFC000"/>
          </a:solidFill>
        </p:spPr>
        <p:txBody>
          <a:bodyPr wrap="square" rtlCol="0">
            <a:spAutoFit/>
          </a:bodyPr>
          <a:lstStyle/>
          <a:p>
            <a:pPr algn="ctr"/>
            <a:r>
              <a:rPr lang="en-US" b="1"/>
              <a:t>Compare this</a:t>
            </a:r>
          </a:p>
        </p:txBody>
      </p:sp>
    </p:spTree>
    <p:extLst>
      <p:ext uri="{BB962C8B-B14F-4D97-AF65-F5344CB8AC3E}">
        <p14:creationId xmlns:p14="http://schemas.microsoft.com/office/powerpoint/2010/main" val="15889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4: Know your audience</a:t>
            </a:r>
          </a:p>
        </p:txBody>
      </p:sp>
      <p:pic>
        <p:nvPicPr>
          <p:cNvPr id="4" name="Picture 3"/>
          <p:cNvPicPr>
            <a:picLocks noChangeAspect="1"/>
          </p:cNvPicPr>
          <p:nvPr/>
        </p:nvPicPr>
        <p:blipFill>
          <a:blip r:embed="rId2"/>
          <a:stretch>
            <a:fillRect/>
          </a:stretch>
        </p:blipFill>
        <p:spPr>
          <a:xfrm>
            <a:off x="1111045" y="1533832"/>
            <a:ext cx="6781348" cy="5071923"/>
          </a:xfrm>
          <a:prstGeom prst="rect">
            <a:avLst/>
          </a:prstGeom>
        </p:spPr>
      </p:pic>
      <p:sp>
        <p:nvSpPr>
          <p:cNvPr id="5" name="TextBox 4"/>
          <p:cNvSpPr txBox="1"/>
          <p:nvPr/>
        </p:nvSpPr>
        <p:spPr>
          <a:xfrm>
            <a:off x="1111045" y="6236423"/>
            <a:ext cx="6794090" cy="369332"/>
          </a:xfrm>
          <a:prstGeom prst="rect">
            <a:avLst/>
          </a:prstGeom>
          <a:solidFill>
            <a:srgbClr val="FFC000"/>
          </a:solidFill>
        </p:spPr>
        <p:txBody>
          <a:bodyPr wrap="square" rtlCol="0">
            <a:spAutoFit/>
          </a:bodyPr>
          <a:lstStyle/>
          <a:p>
            <a:pPr algn="ctr"/>
            <a:r>
              <a:rPr lang="en-US" b="1"/>
              <a:t>To this</a:t>
            </a:r>
          </a:p>
        </p:txBody>
      </p:sp>
    </p:spTree>
    <p:extLst>
      <p:ext uri="{BB962C8B-B14F-4D97-AF65-F5344CB8AC3E}">
        <p14:creationId xmlns:p14="http://schemas.microsoft.com/office/powerpoint/2010/main" val="156095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5: Learn (and follow) the rules of the proposal</a:t>
            </a:r>
          </a:p>
        </p:txBody>
      </p:sp>
      <p:pic>
        <p:nvPicPr>
          <p:cNvPr id="3" name="Picture 2"/>
          <p:cNvPicPr>
            <a:picLocks noChangeAspect="1"/>
          </p:cNvPicPr>
          <p:nvPr/>
        </p:nvPicPr>
        <p:blipFill>
          <a:blip r:embed="rId2"/>
          <a:stretch>
            <a:fillRect/>
          </a:stretch>
        </p:blipFill>
        <p:spPr>
          <a:xfrm>
            <a:off x="1543665" y="1690689"/>
            <a:ext cx="5506065" cy="4123821"/>
          </a:xfrm>
          <a:prstGeom prst="rect">
            <a:avLst/>
          </a:prstGeom>
        </p:spPr>
      </p:pic>
      <p:sp>
        <p:nvSpPr>
          <p:cNvPr id="4" name="TextBox 3"/>
          <p:cNvSpPr txBox="1"/>
          <p:nvPr/>
        </p:nvSpPr>
        <p:spPr>
          <a:xfrm>
            <a:off x="393290" y="5968181"/>
            <a:ext cx="8465575" cy="646331"/>
          </a:xfrm>
          <a:prstGeom prst="rect">
            <a:avLst/>
          </a:prstGeom>
          <a:noFill/>
        </p:spPr>
        <p:txBody>
          <a:bodyPr wrap="square" rtlCol="0">
            <a:spAutoFit/>
          </a:bodyPr>
          <a:lstStyle/>
          <a:p>
            <a:r>
              <a:rPr lang="en-US"/>
              <a:t>This is the number 1 response when </a:t>
            </a:r>
            <a:r>
              <a:rPr lang="en-US" err="1"/>
              <a:t>Hendler</a:t>
            </a:r>
            <a:r>
              <a:rPr lang="en-US"/>
              <a:t> asked people about what to know about submitting grant proposals in 1999, 2005, 2010, 2015, and 2017.</a:t>
            </a:r>
          </a:p>
        </p:txBody>
      </p:sp>
    </p:spTree>
    <p:extLst>
      <p:ext uri="{BB962C8B-B14F-4D97-AF65-F5344CB8AC3E}">
        <p14:creationId xmlns:p14="http://schemas.microsoft.com/office/powerpoint/2010/main" val="147666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5: Learn (and follow) the rules of the proposal</a:t>
            </a:r>
          </a:p>
        </p:txBody>
      </p:sp>
      <p:pic>
        <p:nvPicPr>
          <p:cNvPr id="3" name="Picture 2"/>
          <p:cNvPicPr>
            <a:picLocks noChangeAspect="1"/>
          </p:cNvPicPr>
          <p:nvPr/>
        </p:nvPicPr>
        <p:blipFill>
          <a:blip r:embed="rId2"/>
          <a:stretch>
            <a:fillRect/>
          </a:stretch>
        </p:blipFill>
        <p:spPr>
          <a:xfrm>
            <a:off x="1543665" y="1690689"/>
            <a:ext cx="5506065" cy="4123821"/>
          </a:xfrm>
          <a:prstGeom prst="rect">
            <a:avLst/>
          </a:prstGeom>
        </p:spPr>
      </p:pic>
      <p:sp>
        <p:nvSpPr>
          <p:cNvPr id="4" name="TextBox 3"/>
          <p:cNvSpPr txBox="1"/>
          <p:nvPr/>
        </p:nvSpPr>
        <p:spPr>
          <a:xfrm>
            <a:off x="393290" y="5968181"/>
            <a:ext cx="8465575" cy="646331"/>
          </a:xfrm>
          <a:prstGeom prst="rect">
            <a:avLst/>
          </a:prstGeom>
          <a:noFill/>
        </p:spPr>
        <p:txBody>
          <a:bodyPr wrap="square" rtlCol="0">
            <a:spAutoFit/>
          </a:bodyPr>
          <a:lstStyle/>
          <a:p>
            <a:r>
              <a:rPr lang="en-US"/>
              <a:t>This is the number 1 response when I asked people about what to know about submitting grant proposals in 1999, 2005, 2010, 2015, and 2017.</a:t>
            </a:r>
          </a:p>
        </p:txBody>
      </p:sp>
      <p:sp>
        <p:nvSpPr>
          <p:cNvPr id="5" name="TextBox 4"/>
          <p:cNvSpPr txBox="1"/>
          <p:nvPr/>
        </p:nvSpPr>
        <p:spPr>
          <a:xfrm>
            <a:off x="766301" y="2829269"/>
            <a:ext cx="7374808" cy="1477328"/>
          </a:xfrm>
          <a:prstGeom prst="rect">
            <a:avLst/>
          </a:prstGeom>
          <a:solidFill>
            <a:schemeClr val="bg1"/>
          </a:solidFill>
          <a:ln w="38100">
            <a:solidFill>
              <a:srgbClr val="FF0000"/>
            </a:solidFill>
          </a:ln>
        </p:spPr>
        <p:txBody>
          <a:bodyPr wrap="square" rtlCol="0">
            <a:spAutoFit/>
          </a:bodyPr>
          <a:lstStyle/>
          <a:p>
            <a:r>
              <a:rPr lang="en-US"/>
              <a:t>Note this is also true of thesis proposals and theses:</a:t>
            </a:r>
          </a:p>
          <a:p>
            <a:r>
              <a:rPr lang="en-US"/>
              <a:t>  There are required elements	</a:t>
            </a:r>
          </a:p>
          <a:p>
            <a:r>
              <a:rPr lang="en-US"/>
              <a:t>	vary a bit between CS subfields</a:t>
            </a:r>
          </a:p>
          <a:p>
            <a:r>
              <a:rPr lang="en-US"/>
              <a:t>	ask your advisor</a:t>
            </a:r>
          </a:p>
          <a:p>
            <a:r>
              <a:rPr lang="en-US"/>
              <a:t>	</a:t>
            </a:r>
            <a:r>
              <a:rPr lang="en-US" b="1"/>
              <a:t>get a copy of successful examples from your peers</a:t>
            </a:r>
          </a:p>
        </p:txBody>
      </p:sp>
    </p:spTree>
    <p:extLst>
      <p:ext uri="{BB962C8B-B14F-4D97-AF65-F5344CB8AC3E}">
        <p14:creationId xmlns:p14="http://schemas.microsoft.com/office/powerpoint/2010/main" val="129810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F6F1-A84D-0D76-12FC-32A4F07E2824}"/>
              </a:ext>
            </a:extLst>
          </p:cNvPr>
          <p:cNvSpPr>
            <a:spLocks noGrp="1"/>
          </p:cNvSpPr>
          <p:nvPr>
            <p:ph type="title"/>
          </p:nvPr>
        </p:nvSpPr>
        <p:spPr/>
        <p:txBody>
          <a:bodyPr/>
          <a:lstStyle/>
          <a:p>
            <a:r>
              <a:rPr lang="en-US"/>
              <a:t>5a: Get started early</a:t>
            </a:r>
          </a:p>
        </p:txBody>
      </p:sp>
      <p:sp>
        <p:nvSpPr>
          <p:cNvPr id="3" name="Content Placeholder 2">
            <a:extLst>
              <a:ext uri="{FF2B5EF4-FFF2-40B4-BE49-F238E27FC236}">
                <a16:creationId xmlns:a16="http://schemas.microsoft.com/office/drawing/2014/main" id="{9B347137-F0DA-379E-072F-0EE60408C168}"/>
              </a:ext>
            </a:extLst>
          </p:cNvPr>
          <p:cNvSpPr>
            <a:spLocks noGrp="1"/>
          </p:cNvSpPr>
          <p:nvPr>
            <p:ph idx="1"/>
          </p:nvPr>
        </p:nvSpPr>
        <p:spPr>
          <a:xfrm>
            <a:off x="628650" y="1825624"/>
            <a:ext cx="7886700" cy="4667249"/>
          </a:xfrm>
        </p:spPr>
        <p:txBody>
          <a:bodyPr>
            <a:normAutofit lnSpcReduction="10000"/>
          </a:bodyPr>
          <a:lstStyle/>
          <a:p>
            <a:r>
              <a:rPr lang="en-US"/>
              <a:t>There is often a ‘formal process’ that inherently takes time to complete.</a:t>
            </a:r>
          </a:p>
          <a:p>
            <a:r>
              <a:rPr lang="en-US"/>
              <a:t>Fellowships: You’ll need letters from professors who ignore their emails.</a:t>
            </a:r>
          </a:p>
          <a:p>
            <a:r>
              <a:rPr lang="en-US"/>
              <a:t>NSF/DOE/etc. RFPs: There’s a number of accompanying documents required just beyond the proposal itself. You’ll also need outside help getting accurate numbers for things like a budget. </a:t>
            </a:r>
          </a:p>
          <a:p>
            <a:pPr lvl="1"/>
            <a:r>
              <a:rPr lang="en-US"/>
              <a:t>E.g., budget, budget justification, bio, data management plan, equipment needs, etc.</a:t>
            </a:r>
          </a:p>
          <a:p>
            <a:pPr lvl="1"/>
            <a:r>
              <a:rPr lang="en-US"/>
              <a:t>Most organizations have departments that can help. Contact them sooner rather than later.</a:t>
            </a:r>
          </a:p>
        </p:txBody>
      </p:sp>
    </p:spTree>
    <p:extLst>
      <p:ext uri="{BB962C8B-B14F-4D97-AF65-F5344CB8AC3E}">
        <p14:creationId xmlns:p14="http://schemas.microsoft.com/office/powerpoint/2010/main" val="354007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D481-F52E-FB5E-8F8B-E92038DCA374}"/>
              </a:ext>
            </a:extLst>
          </p:cNvPr>
          <p:cNvSpPr>
            <a:spLocks noGrp="1"/>
          </p:cNvSpPr>
          <p:nvPr>
            <p:ph type="title"/>
          </p:nvPr>
        </p:nvSpPr>
        <p:spPr>
          <a:xfrm>
            <a:off x="384965" y="365126"/>
            <a:ext cx="8624655" cy="1347464"/>
          </a:xfrm>
        </p:spPr>
        <p:txBody>
          <a:bodyPr>
            <a:normAutofit/>
          </a:bodyPr>
          <a:lstStyle/>
          <a:p>
            <a:r>
              <a:rPr lang="en-US" sz="4800" b="1">
                <a:solidFill>
                  <a:srgbClr val="FF0000"/>
                </a:solidFill>
              </a:rPr>
              <a:t>WARNING </a:t>
            </a:r>
            <a:r>
              <a:rPr lang="en-US" sz="4800" b="1" err="1">
                <a:solidFill>
                  <a:srgbClr val="FF0000"/>
                </a:solidFill>
              </a:rPr>
              <a:t>WARNING</a:t>
            </a:r>
            <a:r>
              <a:rPr lang="en-US" sz="4800" b="1">
                <a:solidFill>
                  <a:srgbClr val="FF0000"/>
                </a:solidFill>
              </a:rPr>
              <a:t> </a:t>
            </a:r>
            <a:r>
              <a:rPr lang="en-US" sz="4800" b="1" err="1">
                <a:solidFill>
                  <a:srgbClr val="FF0000"/>
                </a:solidFill>
              </a:rPr>
              <a:t>WARNING</a:t>
            </a:r>
            <a:endParaRPr lang="en-US" sz="4800" b="1">
              <a:solidFill>
                <a:srgbClr val="FF0000"/>
              </a:solidFill>
            </a:endParaRPr>
          </a:p>
        </p:txBody>
      </p:sp>
      <p:sp>
        <p:nvSpPr>
          <p:cNvPr id="3" name="Content Placeholder 2">
            <a:extLst>
              <a:ext uri="{FF2B5EF4-FFF2-40B4-BE49-F238E27FC236}">
                <a16:creationId xmlns:a16="http://schemas.microsoft.com/office/drawing/2014/main" id="{F5FB652F-A96B-70EB-AD23-7D80062C8572}"/>
              </a:ext>
            </a:extLst>
          </p:cNvPr>
          <p:cNvSpPr>
            <a:spLocks noGrp="1"/>
          </p:cNvSpPr>
          <p:nvPr>
            <p:ph idx="1"/>
          </p:nvPr>
        </p:nvSpPr>
        <p:spPr/>
        <p:txBody>
          <a:bodyPr vert="horz" lIns="91440" tIns="45720" rIns="91440" bIns="45720" rtlCol="0" anchor="t">
            <a:normAutofit/>
          </a:bodyPr>
          <a:lstStyle/>
          <a:p>
            <a:pPr marL="0" indent="0">
              <a:buNone/>
            </a:pPr>
            <a:r>
              <a:rPr lang="en-US"/>
              <a:t>The following slides contain Slota’s opinions. His opinions are often wrong, nonsensical, and/or erroneous. </a:t>
            </a:r>
          </a:p>
          <a:p>
            <a:pPr marL="0" indent="0">
              <a:buNone/>
            </a:pPr>
            <a:endParaRPr lang="en-US"/>
          </a:p>
          <a:p>
            <a:pPr marL="0" indent="0">
              <a:buNone/>
            </a:pPr>
            <a:r>
              <a:rPr lang="en-US"/>
              <a:t>As with everything in life, the information contained in the following presentation should not be treated as absolute fact, but it should be observed with a cautious and critical eye.</a:t>
            </a:r>
            <a:endParaRPr lang="en-US">
              <a:ea typeface="Calibri"/>
              <a:cs typeface="Calibri"/>
            </a:endParaRPr>
          </a:p>
        </p:txBody>
      </p:sp>
    </p:spTree>
    <p:extLst>
      <p:ext uri="{BB962C8B-B14F-4D97-AF65-F5344CB8AC3E}">
        <p14:creationId xmlns:p14="http://schemas.microsoft.com/office/powerpoint/2010/main" val="377591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6: “Sell” it</a:t>
            </a:r>
          </a:p>
        </p:txBody>
      </p:sp>
      <p:pic>
        <p:nvPicPr>
          <p:cNvPr id="3" name="Picture 2"/>
          <p:cNvPicPr>
            <a:picLocks noChangeAspect="1"/>
          </p:cNvPicPr>
          <p:nvPr/>
        </p:nvPicPr>
        <p:blipFill>
          <a:blip r:embed="rId2"/>
          <a:stretch>
            <a:fillRect/>
          </a:stretch>
        </p:blipFill>
        <p:spPr>
          <a:xfrm>
            <a:off x="1369551" y="1286280"/>
            <a:ext cx="6633906" cy="4933852"/>
          </a:xfrm>
          <a:prstGeom prst="rect">
            <a:avLst/>
          </a:prstGeom>
        </p:spPr>
      </p:pic>
      <p:sp>
        <p:nvSpPr>
          <p:cNvPr id="4" name="Rectangle 3"/>
          <p:cNvSpPr/>
          <p:nvPr/>
        </p:nvSpPr>
        <p:spPr>
          <a:xfrm>
            <a:off x="984658" y="4650658"/>
            <a:ext cx="7403691" cy="124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4439" y="5530023"/>
            <a:ext cx="3873910" cy="369332"/>
          </a:xfrm>
          <a:prstGeom prst="rect">
            <a:avLst/>
          </a:prstGeom>
          <a:noFill/>
        </p:spPr>
        <p:txBody>
          <a:bodyPr wrap="square" rtlCol="0">
            <a:spAutoFit/>
          </a:bodyPr>
          <a:lstStyle/>
          <a:p>
            <a:r>
              <a:rPr lang="en-US"/>
              <a:t>(or professors on your committee)</a:t>
            </a:r>
          </a:p>
        </p:txBody>
      </p:sp>
    </p:spTree>
    <p:extLst>
      <p:ext uri="{BB962C8B-B14F-4D97-AF65-F5344CB8AC3E}">
        <p14:creationId xmlns:p14="http://schemas.microsoft.com/office/powerpoint/2010/main" val="15313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7: Writing counts!!!!!!!!!</a:t>
            </a:r>
          </a:p>
        </p:txBody>
      </p:sp>
      <p:pic>
        <p:nvPicPr>
          <p:cNvPr id="4" name="Content Placeholder 3"/>
          <p:cNvPicPr>
            <a:picLocks noGrp="1" noChangeAspect="1"/>
          </p:cNvPicPr>
          <p:nvPr>
            <p:ph idx="1"/>
          </p:nvPr>
        </p:nvPicPr>
        <p:blipFill>
          <a:blip r:embed="rId2"/>
          <a:stretch>
            <a:fillRect/>
          </a:stretch>
        </p:blipFill>
        <p:spPr>
          <a:xfrm>
            <a:off x="1660384" y="1471664"/>
            <a:ext cx="5823232" cy="4351338"/>
          </a:xfrm>
          <a:prstGeom prst="rect">
            <a:avLst/>
          </a:prstGeom>
        </p:spPr>
      </p:pic>
      <p:sp>
        <p:nvSpPr>
          <p:cNvPr id="5" name="TextBox 4"/>
          <p:cNvSpPr txBox="1"/>
          <p:nvPr/>
        </p:nvSpPr>
        <p:spPr>
          <a:xfrm>
            <a:off x="511278" y="5934670"/>
            <a:ext cx="8386916" cy="923330"/>
          </a:xfrm>
          <a:prstGeom prst="rect">
            <a:avLst/>
          </a:prstGeom>
          <a:noFill/>
          <a:ln>
            <a:solidFill>
              <a:srgbClr val="FF0000"/>
            </a:solidFill>
          </a:ln>
        </p:spPr>
        <p:txBody>
          <a:bodyPr wrap="square" rtlCol="0">
            <a:spAutoFit/>
          </a:bodyPr>
          <a:lstStyle/>
          <a:p>
            <a:r>
              <a:rPr lang="en-US"/>
              <a:t>Members of your committee are busy professors </a:t>
            </a:r>
            <a:r>
              <a:rPr lang="mr-IN"/>
              <a:t>–</a:t>
            </a:r>
            <a:r>
              <a:rPr lang="en-US"/>
              <a:t> your thesis proposal/thesis is a “book” </a:t>
            </a:r>
            <a:r>
              <a:rPr lang="mr-IN"/>
              <a:t>–</a:t>
            </a:r>
            <a:r>
              <a:rPr lang="en-US"/>
              <a:t> how much time do they have to read carefully?</a:t>
            </a:r>
          </a:p>
          <a:p>
            <a:r>
              <a:rPr lang="en-US"/>
              <a:t>	(your advisor will read it carefully!)</a:t>
            </a:r>
          </a:p>
        </p:txBody>
      </p:sp>
    </p:spTree>
    <p:extLst>
      <p:ext uri="{BB962C8B-B14F-4D97-AF65-F5344CB8AC3E}">
        <p14:creationId xmlns:p14="http://schemas.microsoft.com/office/powerpoint/2010/main" val="109901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8D30FC-4871-69E4-8EEE-6A49D9A7F0EF}"/>
              </a:ext>
            </a:extLst>
          </p:cNvPr>
          <p:cNvSpPr>
            <a:spLocks noGrp="1"/>
          </p:cNvSpPr>
          <p:nvPr>
            <p:ph type="title"/>
          </p:nvPr>
        </p:nvSpPr>
        <p:spPr>
          <a:xfrm>
            <a:off x="628650" y="365126"/>
            <a:ext cx="7886700" cy="1325563"/>
          </a:xfrm>
        </p:spPr>
        <p:txBody>
          <a:bodyPr/>
          <a:lstStyle/>
          <a:p>
            <a:r>
              <a:rPr lang="en-US"/>
              <a:t>7a: Please learn how to write well</a:t>
            </a:r>
          </a:p>
        </p:txBody>
      </p:sp>
      <p:sp>
        <p:nvSpPr>
          <p:cNvPr id="12" name="Content Placeholder 2">
            <a:extLst>
              <a:ext uri="{FF2B5EF4-FFF2-40B4-BE49-F238E27FC236}">
                <a16:creationId xmlns:a16="http://schemas.microsoft.com/office/drawing/2014/main" id="{05702B47-6F07-C4AE-0DE8-5A1991C00EAD}"/>
              </a:ext>
            </a:extLst>
          </p:cNvPr>
          <p:cNvSpPr>
            <a:spLocks noGrp="1"/>
          </p:cNvSpPr>
          <p:nvPr>
            <p:ph idx="1"/>
          </p:nvPr>
        </p:nvSpPr>
        <p:spPr>
          <a:xfrm>
            <a:off x="628649" y="1825624"/>
            <a:ext cx="7998515" cy="4667249"/>
          </a:xfrm>
        </p:spPr>
        <p:txBody>
          <a:bodyPr vert="horz" lIns="91440" tIns="45720" rIns="91440" bIns="45720" rtlCol="0" anchor="t">
            <a:normAutofit lnSpcReduction="10000"/>
          </a:bodyPr>
          <a:lstStyle/>
          <a:p>
            <a:pPr marL="0" indent="0">
              <a:buNone/>
            </a:pPr>
            <a:r>
              <a:rPr lang="en-US" sz="3500" b="1"/>
              <a:t>"I can't define good writing, but I know it when I see it." - </a:t>
            </a:r>
            <a:r>
              <a:rPr lang="en-US" sz="3500">
                <a:ea typeface="+mn-lt"/>
                <a:cs typeface="+mn-lt"/>
              </a:rPr>
              <a:t>Justice Potter Stewart</a:t>
            </a:r>
            <a:endParaRPr lang="en-US" sz="3500" b="1">
              <a:ea typeface="+mn-lt"/>
              <a:cs typeface="+mn-lt"/>
            </a:endParaRPr>
          </a:p>
          <a:p>
            <a:pPr marL="0" indent="0">
              <a:buNone/>
            </a:pPr>
            <a:endParaRPr lang="en-US" sz="3500" b="1"/>
          </a:p>
          <a:p>
            <a:r>
              <a:rPr lang="en-US">
                <a:cs typeface="Calibri"/>
              </a:rPr>
              <a:t>"The Elements of Style" - classic and cheap book</a:t>
            </a:r>
          </a:p>
          <a:p>
            <a:r>
              <a:rPr lang="en-US">
                <a:cs typeface="Calibri"/>
              </a:rPr>
              <a:t>Learn appropriate grammar, punctuation rules, etc.</a:t>
            </a:r>
          </a:p>
          <a:p>
            <a:r>
              <a:rPr lang="en-US">
                <a:cs typeface="Calibri"/>
              </a:rPr>
              <a:t>Get to the point, avoid unnecessary text</a:t>
            </a:r>
          </a:p>
          <a:p>
            <a:r>
              <a:rPr lang="en-US">
                <a:cs typeface="Calibri"/>
              </a:rPr>
              <a:t>Be as clear as possible when getting to the point, dense writing does not make you appear smarter</a:t>
            </a:r>
          </a:p>
          <a:p>
            <a:r>
              <a:rPr lang="en-US">
                <a:cs typeface="Calibri"/>
              </a:rPr>
              <a:t>Vary sentence structure, length, wording – this has a large impact on making your writing 'interesting'</a:t>
            </a: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280543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EB44-6E70-26FA-5BEB-4167832C2477}"/>
              </a:ext>
            </a:extLst>
          </p:cNvPr>
          <p:cNvSpPr>
            <a:spLocks noGrp="1"/>
          </p:cNvSpPr>
          <p:nvPr>
            <p:ph type="title"/>
          </p:nvPr>
        </p:nvSpPr>
        <p:spPr/>
        <p:txBody>
          <a:bodyPr/>
          <a:lstStyle/>
          <a:p>
            <a:r>
              <a:rPr lang="en-US"/>
              <a:t>7b: Make it pretty</a:t>
            </a:r>
          </a:p>
        </p:txBody>
      </p:sp>
      <p:sp>
        <p:nvSpPr>
          <p:cNvPr id="3" name="Content Placeholder 2">
            <a:extLst>
              <a:ext uri="{FF2B5EF4-FFF2-40B4-BE49-F238E27FC236}">
                <a16:creationId xmlns:a16="http://schemas.microsoft.com/office/drawing/2014/main" id="{9DD5BC47-1D2A-35AE-39B4-AA488F795CF0}"/>
              </a:ext>
            </a:extLst>
          </p:cNvPr>
          <p:cNvSpPr>
            <a:spLocks noGrp="1"/>
          </p:cNvSpPr>
          <p:nvPr>
            <p:ph idx="1"/>
          </p:nvPr>
        </p:nvSpPr>
        <p:spPr>
          <a:xfrm>
            <a:off x="628649" y="1825624"/>
            <a:ext cx="7998515" cy="4667249"/>
          </a:xfrm>
        </p:spPr>
        <p:txBody>
          <a:bodyPr vert="horz" lIns="91440" tIns="45720" rIns="91440" bIns="45720" rtlCol="0" anchor="t">
            <a:normAutofit fontScale="92500" lnSpcReduction="10000"/>
          </a:bodyPr>
          <a:lstStyle/>
          <a:p>
            <a:pPr marL="0" indent="0">
              <a:buNone/>
            </a:pPr>
            <a:r>
              <a:rPr lang="en-US" sz="3000" b="1"/>
              <a:t>Despite claims otherwise, superficiality is pervasive throughout research and the sciences.</a:t>
            </a:r>
          </a:p>
          <a:p>
            <a:r>
              <a:rPr lang="en-US"/>
              <a:t>Generally: A ‘good’ proposal needs to also ‘look good’.</a:t>
            </a:r>
          </a:p>
          <a:p>
            <a:r>
              <a:rPr lang="en-US"/>
              <a:t>You will be implicitly evaluated on how your writing looks, not just its content. ‘Emotional impact’ matters.</a:t>
            </a:r>
          </a:p>
          <a:p>
            <a:r>
              <a:rPr lang="en-US" b="1"/>
              <a:t>DO: </a:t>
            </a:r>
            <a:r>
              <a:rPr lang="en-US"/>
              <a:t>Spend the time on formatting, nice figures, good paragraph structure, etc. This goes a long way. Not every reviewer will read every word, but they will look at every page. Give them something nice to look at.</a:t>
            </a:r>
          </a:p>
          <a:p>
            <a:r>
              <a:rPr lang="en-US" b="1"/>
              <a:t>DO NOT: </a:t>
            </a:r>
            <a:r>
              <a:rPr lang="en-US"/>
              <a:t>Submit huge blocks of nonstop text. This is fatiguing and boring for the reviewers to read.</a:t>
            </a:r>
          </a:p>
          <a:p>
            <a:pPr lvl="1"/>
            <a:r>
              <a:rPr lang="en-US"/>
              <a:t>(I understand the irony inherent in these slides)</a:t>
            </a:r>
          </a:p>
        </p:txBody>
      </p:sp>
    </p:spTree>
    <p:extLst>
      <p:ext uri="{BB962C8B-B14F-4D97-AF65-F5344CB8AC3E}">
        <p14:creationId xmlns:p14="http://schemas.microsoft.com/office/powerpoint/2010/main" val="403032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B5D0-ED62-8C40-96E5-86E14631B177}"/>
              </a:ext>
            </a:extLst>
          </p:cNvPr>
          <p:cNvSpPr>
            <a:spLocks noGrp="1"/>
          </p:cNvSpPr>
          <p:nvPr>
            <p:ph type="title"/>
          </p:nvPr>
        </p:nvSpPr>
        <p:spPr>
          <a:xfrm>
            <a:off x="360759" y="3752849"/>
            <a:ext cx="2468166" cy="2452687"/>
          </a:xfrm>
        </p:spPr>
        <p:txBody>
          <a:bodyPr anchor="ctr">
            <a:normAutofit/>
          </a:bodyPr>
          <a:lstStyle/>
          <a:p>
            <a:r>
              <a:rPr lang="en-US" sz="3100"/>
              <a:t>But wait, there’s more </a:t>
            </a:r>
          </a:p>
        </p:txBody>
      </p:sp>
      <p:pic>
        <p:nvPicPr>
          <p:cNvPr id="1026" name="Picture 2" descr="A car with square wheels - Meta Stack Overflow">
            <a:extLst>
              <a:ext uri="{FF2B5EF4-FFF2-40B4-BE49-F238E27FC236}">
                <a16:creationId xmlns:a16="http://schemas.microsoft.com/office/drawing/2014/main" id="{0952C268-444E-FC42-8603-A5A8FF725F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7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699862-D868-DB40-A030-A7E07E17B276}"/>
              </a:ext>
            </a:extLst>
          </p:cNvPr>
          <p:cNvSpPr>
            <a:spLocks noGrp="1"/>
          </p:cNvSpPr>
          <p:nvPr>
            <p:ph idx="1"/>
          </p:nvPr>
        </p:nvSpPr>
        <p:spPr>
          <a:xfrm>
            <a:off x="3167986" y="3752850"/>
            <a:ext cx="5614060" cy="2452687"/>
          </a:xfrm>
        </p:spPr>
        <p:txBody>
          <a:bodyPr anchor="ctr">
            <a:normAutofit/>
          </a:bodyPr>
          <a:lstStyle/>
          <a:p>
            <a:r>
              <a:rPr lang="en-US" sz="2400"/>
              <a:t>There are other criteria</a:t>
            </a:r>
          </a:p>
          <a:p>
            <a:r>
              <a:rPr lang="en-US" sz="2400" b="1"/>
              <a:t>Novelty </a:t>
            </a:r>
            <a:r>
              <a:rPr lang="en-US" sz="2400"/>
              <a:t>is necessary but not sufficient</a:t>
            </a:r>
          </a:p>
          <a:p>
            <a:r>
              <a:rPr lang="en-US" sz="2400" b="1"/>
              <a:t>Difficulty</a:t>
            </a:r>
            <a:r>
              <a:rPr lang="en-US" sz="2400"/>
              <a:t> is necessary but not sufficient</a:t>
            </a:r>
          </a:p>
          <a:p>
            <a:r>
              <a:rPr lang="en-US" sz="2400" b="1"/>
              <a:t>Utility</a:t>
            </a:r>
            <a:r>
              <a:rPr lang="en-US" sz="2400"/>
              <a:t> is necessary but not sufficient</a:t>
            </a:r>
          </a:p>
        </p:txBody>
      </p:sp>
    </p:spTree>
    <p:extLst>
      <p:ext uri="{BB962C8B-B14F-4D97-AF65-F5344CB8AC3E}">
        <p14:creationId xmlns:p14="http://schemas.microsoft.com/office/powerpoint/2010/main" val="338193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Reviewing the rules</a:t>
            </a:r>
          </a:p>
        </p:txBody>
      </p:sp>
      <p:sp>
        <p:nvSpPr>
          <p:cNvPr id="3" name="Content Placeholder 2"/>
          <p:cNvSpPr>
            <a:spLocks noGrp="1"/>
          </p:cNvSpPr>
          <p:nvPr>
            <p:ph idx="1"/>
          </p:nvPr>
        </p:nvSpPr>
        <p:spPr/>
        <p:txBody>
          <a:bodyPr>
            <a:normAutofit fontScale="92500" lnSpcReduction="20000"/>
          </a:bodyPr>
          <a:lstStyle/>
          <a:p>
            <a:r>
              <a:rPr lang="en-US"/>
              <a:t>Rule 1: Tell a coherent story</a:t>
            </a:r>
          </a:p>
          <a:p>
            <a:r>
              <a:rPr lang="en-US"/>
              <a:t>Rule 2: Remember the three boxes (including what is beyond the current work) and esp. how it will be evaluated</a:t>
            </a:r>
          </a:p>
          <a:p>
            <a:r>
              <a:rPr lang="en-US"/>
              <a:t>Rule 3: A time frame/work plan/schedule is crucial</a:t>
            </a:r>
          </a:p>
          <a:p>
            <a:pPr lvl="1"/>
            <a:r>
              <a:rPr lang="en-US"/>
              <a:t>3a: Evaluation needs to fit claim</a:t>
            </a:r>
          </a:p>
          <a:p>
            <a:r>
              <a:rPr lang="en-US"/>
              <a:t>Rule 4: Know your audience</a:t>
            </a:r>
          </a:p>
          <a:p>
            <a:r>
              <a:rPr lang="en-US"/>
              <a:t>Rule 5: Follow the rules of the proposal (and these rules too)</a:t>
            </a:r>
          </a:p>
          <a:p>
            <a:r>
              <a:rPr lang="en-US"/>
              <a:t>Rule 6: You must convince people it is important</a:t>
            </a:r>
          </a:p>
          <a:p>
            <a:r>
              <a:rPr lang="en-US"/>
              <a:t>Rule 7: Writing Counts!</a:t>
            </a:r>
          </a:p>
        </p:txBody>
      </p:sp>
    </p:spTree>
    <p:extLst>
      <p:ext uri="{BB962C8B-B14F-4D97-AF65-F5344CB8AC3E}">
        <p14:creationId xmlns:p14="http://schemas.microsoft.com/office/powerpoint/2010/main" val="131366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8E45-2576-1058-6222-6AD9165F8044}"/>
              </a:ext>
            </a:extLst>
          </p:cNvPr>
          <p:cNvSpPr>
            <a:spLocks noGrp="1"/>
          </p:cNvSpPr>
          <p:nvPr>
            <p:ph type="title"/>
          </p:nvPr>
        </p:nvSpPr>
        <p:spPr/>
        <p:txBody>
          <a:bodyPr/>
          <a:lstStyle/>
          <a:p>
            <a:r>
              <a:rPr lang="en-US"/>
              <a:t>But wait, there’s even more!</a:t>
            </a:r>
          </a:p>
        </p:txBody>
      </p:sp>
      <p:sp>
        <p:nvSpPr>
          <p:cNvPr id="3" name="Content Placeholder 2">
            <a:extLst>
              <a:ext uri="{FF2B5EF4-FFF2-40B4-BE49-F238E27FC236}">
                <a16:creationId xmlns:a16="http://schemas.microsoft.com/office/drawing/2014/main" id="{64D0C02B-0FB2-C656-CA72-FC24DF0C4D7E}"/>
              </a:ext>
            </a:extLst>
          </p:cNvPr>
          <p:cNvSpPr>
            <a:spLocks noGrp="1"/>
          </p:cNvSpPr>
          <p:nvPr>
            <p:ph idx="1"/>
          </p:nvPr>
        </p:nvSpPr>
        <p:spPr>
          <a:xfrm>
            <a:off x="628649" y="1436204"/>
            <a:ext cx="7978637" cy="5377070"/>
          </a:xfrm>
        </p:spPr>
        <p:txBody>
          <a:bodyPr vert="horz" lIns="91440" tIns="45720" rIns="91440" bIns="45720" rtlCol="0" anchor="t">
            <a:normAutofit fontScale="92500" lnSpcReduction="10000"/>
          </a:bodyPr>
          <a:lstStyle/>
          <a:p>
            <a:r>
              <a:rPr lang="en-US"/>
              <a:t>Read as many successful proposals as you can.</a:t>
            </a:r>
          </a:p>
          <a:p>
            <a:pPr lvl="1"/>
            <a:r>
              <a:rPr lang="en-US"/>
              <a:t>You can ask people/your advisor/etc. for their proposals.</a:t>
            </a:r>
            <a:endParaRPr lang="en-US">
              <a:ea typeface="Calibri"/>
              <a:cs typeface="Calibri"/>
            </a:endParaRPr>
          </a:p>
          <a:p>
            <a:pPr lvl="1"/>
            <a:r>
              <a:rPr lang="en-US"/>
              <a:t>Don’t be afraid to ask for help or for someone to read what you have. Don’t be offended if they say no.</a:t>
            </a:r>
            <a:endParaRPr lang="en-US">
              <a:ea typeface="Calibri"/>
              <a:cs typeface="Calibri"/>
            </a:endParaRPr>
          </a:p>
          <a:p>
            <a:r>
              <a:rPr lang="en-US"/>
              <a:t>Your goal is to evoke a positive emotion in the reviewer.</a:t>
            </a:r>
            <a:endParaRPr lang="en-US">
              <a:ea typeface="Calibri"/>
              <a:cs typeface="Calibri"/>
            </a:endParaRPr>
          </a:p>
          <a:p>
            <a:pPr lvl="1"/>
            <a:r>
              <a:rPr lang="en-US"/>
              <a:t>Write well, have pretty pictures, format things nicely, and actually have a coherent research plan.</a:t>
            </a:r>
            <a:endParaRPr lang="en-US">
              <a:ea typeface="Calibri"/>
              <a:cs typeface="Calibri"/>
            </a:endParaRPr>
          </a:p>
          <a:p>
            <a:pPr lvl="1"/>
            <a:r>
              <a:rPr lang="en-US"/>
              <a:t>Assume the reviewer will skim. Put important stuff first, use bolding and clever formatting to highlight the main ideas.</a:t>
            </a:r>
            <a:endParaRPr lang="en-US">
              <a:ea typeface="Calibri"/>
              <a:cs typeface="Calibri"/>
            </a:endParaRPr>
          </a:p>
          <a:p>
            <a:pPr lvl="1"/>
            <a:r>
              <a:rPr lang="en-US"/>
              <a:t>Reviewers get offended if you don’t include their papers in your references. Good luck with that.</a:t>
            </a:r>
            <a:endParaRPr lang="en-US">
              <a:ea typeface="Calibri"/>
              <a:cs typeface="Calibri"/>
            </a:endParaRPr>
          </a:p>
          <a:p>
            <a:r>
              <a:rPr lang="en-US"/>
              <a:t>Be prepared for failure.</a:t>
            </a:r>
            <a:endParaRPr lang="en-US">
              <a:ea typeface="Calibri"/>
              <a:cs typeface="Calibri"/>
            </a:endParaRPr>
          </a:p>
          <a:p>
            <a:pPr lvl="1"/>
            <a:r>
              <a:rPr lang="en-US"/>
              <a:t>You </a:t>
            </a:r>
            <a:r>
              <a:rPr lang="en-US" b="1"/>
              <a:t>WILL </a:t>
            </a:r>
            <a:r>
              <a:rPr lang="en-US"/>
              <a:t>fail more than you succeed. Try not to take it personally and learn from these failures.</a:t>
            </a:r>
            <a:endParaRPr lang="en-US">
              <a:ea typeface="Calibri"/>
              <a:cs typeface="Calibri"/>
            </a:endParaRPr>
          </a:p>
          <a:p>
            <a:pPr lvl="1"/>
            <a:r>
              <a:rPr lang="en-US"/>
              <a:t>However: Some reviewers are, in fact, idiots. That’s life.</a:t>
            </a:r>
            <a:endParaRPr lang="en-US">
              <a:ea typeface="Calibri"/>
              <a:cs typeface="Calibri"/>
            </a:endParaRPr>
          </a:p>
        </p:txBody>
      </p:sp>
    </p:spTree>
    <p:extLst>
      <p:ext uri="{BB962C8B-B14F-4D97-AF65-F5344CB8AC3E}">
        <p14:creationId xmlns:p14="http://schemas.microsoft.com/office/powerpoint/2010/main" val="215025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0CF4-4232-60BB-2B2A-3B370602D680}"/>
              </a:ext>
            </a:extLst>
          </p:cNvPr>
          <p:cNvSpPr>
            <a:spLocks noGrp="1"/>
          </p:cNvSpPr>
          <p:nvPr>
            <p:ph type="title"/>
          </p:nvPr>
        </p:nvSpPr>
        <p:spPr/>
        <p:txBody>
          <a:bodyPr/>
          <a:lstStyle/>
          <a:p>
            <a:r>
              <a:rPr lang="en-US"/>
              <a:t>One final word: </a:t>
            </a:r>
            <a:r>
              <a:rPr lang="en-US" b="1" i="1"/>
              <a:t>Networking</a:t>
            </a:r>
          </a:p>
        </p:txBody>
      </p:sp>
      <p:sp>
        <p:nvSpPr>
          <p:cNvPr id="3" name="Content Placeholder 2">
            <a:extLst>
              <a:ext uri="{FF2B5EF4-FFF2-40B4-BE49-F238E27FC236}">
                <a16:creationId xmlns:a16="http://schemas.microsoft.com/office/drawing/2014/main" id="{CFE65EAA-B780-3931-185F-88ACC7ED4BB8}"/>
              </a:ext>
            </a:extLst>
          </p:cNvPr>
          <p:cNvSpPr>
            <a:spLocks noGrp="1"/>
          </p:cNvSpPr>
          <p:nvPr>
            <p:ph idx="1"/>
          </p:nvPr>
        </p:nvSpPr>
        <p:spPr>
          <a:xfrm>
            <a:off x="628650" y="1691153"/>
            <a:ext cx="7886700" cy="4918369"/>
          </a:xfrm>
        </p:spPr>
        <p:txBody>
          <a:bodyPr vert="horz" lIns="91440" tIns="45720" rIns="91440" bIns="45720" rtlCol="0" anchor="t">
            <a:normAutofit fontScale="92500" lnSpcReduction="20000"/>
          </a:bodyPr>
          <a:lstStyle/>
          <a:p>
            <a:r>
              <a:rPr lang="en-US"/>
              <a:t>A lot of funding opportunities will exist that don’t require you to be a sole PI. (arguably most)</a:t>
            </a:r>
            <a:endParaRPr lang="en-US">
              <a:cs typeface="Calibri"/>
            </a:endParaRPr>
          </a:p>
          <a:p>
            <a:pPr lvl="1"/>
            <a:r>
              <a:rPr lang="en-US"/>
              <a:t>E.g., all of my </a:t>
            </a:r>
            <a:r>
              <a:rPr lang="en-US" err="1"/>
              <a:t>DOE+Sandia</a:t>
            </a:r>
            <a:r>
              <a:rPr lang="en-US"/>
              <a:t> funding.</a:t>
            </a:r>
            <a:endParaRPr lang="en-US">
              <a:ea typeface="Calibri"/>
              <a:cs typeface="Calibri"/>
            </a:endParaRPr>
          </a:p>
          <a:p>
            <a:r>
              <a:rPr lang="en-US"/>
              <a:t>Networking is the primary means you’ll have to access these opportunities.</a:t>
            </a:r>
            <a:endParaRPr lang="en-US">
              <a:ea typeface="Calibri"/>
              <a:cs typeface="Calibri"/>
            </a:endParaRPr>
          </a:p>
          <a:p>
            <a:pPr lvl="1"/>
            <a:r>
              <a:rPr lang="en-US"/>
              <a:t>Talk to people at conferences. Ask questions.</a:t>
            </a:r>
            <a:endParaRPr lang="en-US">
              <a:ea typeface="Calibri"/>
              <a:cs typeface="Calibri"/>
            </a:endParaRPr>
          </a:p>
          <a:p>
            <a:pPr lvl="1"/>
            <a:r>
              <a:rPr lang="en-US"/>
              <a:t>Do good and interesting work. Be someone worth knowing.</a:t>
            </a:r>
            <a:endParaRPr lang="en-US">
              <a:ea typeface="Calibri"/>
              <a:cs typeface="Calibri"/>
            </a:endParaRPr>
          </a:p>
          <a:p>
            <a:pPr lvl="1"/>
            <a:r>
              <a:rPr lang="en-US"/>
              <a:t>Make genuine friends with your colleagues (if possible).</a:t>
            </a:r>
            <a:endParaRPr lang="en-US">
              <a:ea typeface="Calibri"/>
              <a:cs typeface="Calibri"/>
            </a:endParaRPr>
          </a:p>
          <a:p>
            <a:r>
              <a:rPr lang="en-US"/>
              <a:t>Side benefit: most research jobs applications require recommendation letters. Promotions can require a dozen or more. The people you ask to write these need to know you and your accomplishments well.</a:t>
            </a:r>
            <a:endParaRPr lang="en-US">
              <a:ea typeface="Calibri"/>
              <a:cs typeface="Calibri" panose="020F0502020204030204"/>
            </a:endParaRPr>
          </a:p>
          <a:p>
            <a:r>
              <a:rPr lang="en-US">
                <a:ea typeface="Calibri"/>
                <a:cs typeface="Calibri" panose="020F0502020204030204"/>
              </a:rPr>
              <a:t>Sider </a:t>
            </a:r>
            <a:r>
              <a:rPr lang="en-US" err="1">
                <a:ea typeface="Calibri"/>
                <a:cs typeface="Calibri" panose="020F0502020204030204"/>
              </a:rPr>
              <a:t>benefitter</a:t>
            </a:r>
            <a:r>
              <a:rPr lang="en-US">
                <a:ea typeface="Calibri"/>
                <a:cs typeface="Calibri" panose="020F0502020204030204"/>
              </a:rPr>
              <a:t>: Many worthwhile non-research positions are only obtainable through networking connections.</a:t>
            </a:r>
          </a:p>
          <a:p>
            <a:pPr marL="0" indent="0">
              <a:buNone/>
            </a:pPr>
            <a:endParaRPr lang="en-US">
              <a:ea typeface="Calibri"/>
              <a:cs typeface="Calibri" panose="020F0502020204030204"/>
            </a:endParaRPr>
          </a:p>
          <a:p>
            <a:pPr lvl="1"/>
            <a:endParaRPr lang="en-US">
              <a:ea typeface="Calibri"/>
              <a:cs typeface="Calibri" panose="020F0502020204030204"/>
            </a:endParaRPr>
          </a:p>
        </p:txBody>
      </p:sp>
    </p:spTree>
    <p:extLst>
      <p:ext uri="{BB962C8B-B14F-4D97-AF65-F5344CB8AC3E}">
        <p14:creationId xmlns:p14="http://schemas.microsoft.com/office/powerpoint/2010/main" val="57614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756"/>
            <a:ext cx="9144000" cy="6848488"/>
          </a:xfrm>
          <a:prstGeom prst="rect">
            <a:avLst/>
          </a:prstGeom>
        </p:spPr>
      </p:pic>
      <p:cxnSp>
        <p:nvCxnSpPr>
          <p:cNvPr id="6" name="Straight Connector 5"/>
          <p:cNvCxnSpPr/>
          <p:nvPr/>
        </p:nvCxnSpPr>
        <p:spPr>
          <a:xfrm flipV="1">
            <a:off x="2930013" y="6272981"/>
            <a:ext cx="540774" cy="9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69341" y="6233651"/>
            <a:ext cx="648929" cy="461665"/>
          </a:xfrm>
          <a:prstGeom prst="rect">
            <a:avLst/>
          </a:prstGeom>
          <a:noFill/>
        </p:spPr>
        <p:txBody>
          <a:bodyPr wrap="square" rtlCol="0">
            <a:spAutoFit/>
          </a:bodyPr>
          <a:lstStyle/>
          <a:p>
            <a:r>
              <a:rPr lang="en-US" sz="2400">
                <a:latin typeface="Times" charset="0"/>
                <a:ea typeface="Times" charset="0"/>
                <a:cs typeface="Times" charset="0"/>
              </a:rPr>
              <a:t>rpi</a:t>
            </a:r>
          </a:p>
        </p:txBody>
      </p:sp>
      <p:sp>
        <p:nvSpPr>
          <p:cNvPr id="2" name="TextBox 1">
            <a:extLst>
              <a:ext uri="{FF2B5EF4-FFF2-40B4-BE49-F238E27FC236}">
                <a16:creationId xmlns:a16="http://schemas.microsoft.com/office/drawing/2014/main" id="{F90DBD30-7D0F-181C-1761-F82E011C2185}"/>
              </a:ext>
            </a:extLst>
          </p:cNvPr>
          <p:cNvSpPr txBox="1"/>
          <p:nvPr/>
        </p:nvSpPr>
        <p:spPr>
          <a:xfrm>
            <a:off x="4094922" y="6282813"/>
            <a:ext cx="871713" cy="369332"/>
          </a:xfrm>
          <a:prstGeom prst="rect">
            <a:avLst/>
          </a:prstGeom>
          <a:noFill/>
        </p:spPr>
        <p:txBody>
          <a:bodyPr wrap="none" rtlCol="0">
            <a:spAutoFit/>
          </a:bodyPr>
          <a:lstStyle/>
          <a:p>
            <a:r>
              <a:rPr lang="en-US" b="1"/>
              <a:t>~</a:t>
            </a:r>
            <a:r>
              <a:rPr lang="en-US" b="1" err="1"/>
              <a:t>slotag</a:t>
            </a:r>
            <a:endParaRPr lang="en-US" b="1"/>
          </a:p>
        </p:txBody>
      </p:sp>
      <p:cxnSp>
        <p:nvCxnSpPr>
          <p:cNvPr id="5" name="Straight Connector 4">
            <a:extLst>
              <a:ext uri="{FF2B5EF4-FFF2-40B4-BE49-F238E27FC236}">
                <a16:creationId xmlns:a16="http://schemas.microsoft.com/office/drawing/2014/main" id="{4FF30C18-1123-6271-2E11-1B5B9EDCB997}"/>
              </a:ext>
            </a:extLst>
          </p:cNvPr>
          <p:cNvCxnSpPr/>
          <p:nvPr/>
        </p:nvCxnSpPr>
        <p:spPr>
          <a:xfrm>
            <a:off x="4094922" y="6272981"/>
            <a:ext cx="109728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726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F6F1-A84D-0D76-12FC-32A4F07E2824}"/>
              </a:ext>
            </a:extLst>
          </p:cNvPr>
          <p:cNvSpPr>
            <a:spLocks noGrp="1"/>
          </p:cNvSpPr>
          <p:nvPr>
            <p:ph type="title"/>
          </p:nvPr>
        </p:nvSpPr>
        <p:spPr/>
        <p:txBody>
          <a:bodyPr/>
          <a:lstStyle/>
          <a:p>
            <a:r>
              <a:rPr lang="en-US"/>
              <a:t>Slota’s Proposal Experience</a:t>
            </a:r>
          </a:p>
        </p:txBody>
      </p:sp>
      <p:sp>
        <p:nvSpPr>
          <p:cNvPr id="3" name="Content Placeholder 2">
            <a:extLst>
              <a:ext uri="{FF2B5EF4-FFF2-40B4-BE49-F238E27FC236}">
                <a16:creationId xmlns:a16="http://schemas.microsoft.com/office/drawing/2014/main" id="{9B347137-F0DA-379E-072F-0EE60408C168}"/>
              </a:ext>
            </a:extLst>
          </p:cNvPr>
          <p:cNvSpPr>
            <a:spLocks noGrp="1"/>
          </p:cNvSpPr>
          <p:nvPr>
            <p:ph idx="1"/>
          </p:nvPr>
        </p:nvSpPr>
        <p:spPr>
          <a:xfrm>
            <a:off x="628650" y="1756001"/>
            <a:ext cx="7886700" cy="4618231"/>
          </a:xfrm>
        </p:spPr>
        <p:txBody>
          <a:bodyPr vert="horz" lIns="91440" tIns="45720" rIns="91440" bIns="45720" rtlCol="0" anchor="t">
            <a:normAutofit fontScale="85000" lnSpcReduction="20000"/>
          </a:bodyPr>
          <a:lstStyle/>
          <a:p>
            <a:r>
              <a:rPr lang="en-US"/>
              <a:t>PhD proposal, defense, academic job applications</a:t>
            </a:r>
          </a:p>
          <a:p>
            <a:r>
              <a:rPr lang="en-US"/>
              <a:t>Blue Water Graduate Fellowship, NCSA</a:t>
            </a:r>
          </a:p>
          <a:p>
            <a:r>
              <a:rPr lang="en-US"/>
              <a:t>Science Policy Fellowship, SIAM</a:t>
            </a:r>
          </a:p>
          <a:p>
            <a:r>
              <a:rPr lang="en-US"/>
              <a:t>2x finalist for named DOE lab post docs (PNNL, LBNL)</a:t>
            </a:r>
          </a:p>
          <a:p>
            <a:r>
              <a:rPr lang="en-US"/>
              <a:t>DOE </a:t>
            </a:r>
            <a:r>
              <a:rPr lang="en-US" err="1"/>
              <a:t>SciDAC</a:t>
            </a:r>
            <a:r>
              <a:rPr lang="en-US"/>
              <a:t> FASTMath4, FASTMath5</a:t>
            </a:r>
          </a:p>
          <a:p>
            <a:r>
              <a:rPr lang="en-US"/>
              <a:t>Sandia National Labs internal projects x2</a:t>
            </a:r>
          </a:p>
          <a:p>
            <a:r>
              <a:rPr lang="en-US"/>
              <a:t>NSF CAREER Award</a:t>
            </a:r>
          </a:p>
          <a:p>
            <a:r>
              <a:rPr lang="en-US"/>
              <a:t>NSF MRI Award for RPI’s AiMOS</a:t>
            </a:r>
          </a:p>
          <a:p>
            <a:r>
              <a:rPr lang="en-US">
                <a:ea typeface="Calibri"/>
                <a:cs typeface="Calibri"/>
              </a:rPr>
              <a:t>IBM FCRC Project</a:t>
            </a:r>
          </a:p>
          <a:p>
            <a:r>
              <a:rPr lang="en-US"/>
              <a:t>A dozen or so smaller awards</a:t>
            </a:r>
          </a:p>
          <a:p>
            <a:pPr marL="0" indent="0">
              <a:buNone/>
            </a:pPr>
            <a:endParaRPr lang="en-US"/>
          </a:p>
          <a:p>
            <a:pPr marL="0" indent="0">
              <a:buNone/>
            </a:pPr>
            <a:r>
              <a:rPr lang="en-US"/>
              <a:t>And many </a:t>
            </a:r>
            <a:r>
              <a:rPr lang="en-US" err="1"/>
              <a:t>many</a:t>
            </a:r>
            <a:r>
              <a:rPr lang="en-US"/>
              <a:t> </a:t>
            </a:r>
            <a:r>
              <a:rPr lang="en-US" err="1"/>
              <a:t>many</a:t>
            </a:r>
            <a:r>
              <a:rPr lang="en-US"/>
              <a:t> more that were unfunded.</a:t>
            </a:r>
          </a:p>
        </p:txBody>
      </p:sp>
    </p:spTree>
    <p:extLst>
      <p:ext uri="{BB962C8B-B14F-4D97-AF65-F5344CB8AC3E}">
        <p14:creationId xmlns:p14="http://schemas.microsoft.com/office/powerpoint/2010/main" val="412541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51556" cy="1325563"/>
          </a:xfrm>
        </p:spPr>
        <p:txBody>
          <a:bodyPr/>
          <a:lstStyle/>
          <a:p>
            <a:r>
              <a:rPr lang="en-US"/>
              <a:t>Slides today will include some from</a:t>
            </a:r>
          </a:p>
        </p:txBody>
      </p:sp>
      <p:sp>
        <p:nvSpPr>
          <p:cNvPr id="3" name="Content Placeholder 2"/>
          <p:cNvSpPr>
            <a:spLocks noGrp="1"/>
          </p:cNvSpPr>
          <p:nvPr>
            <p:ph idx="1"/>
          </p:nvPr>
        </p:nvSpPr>
        <p:spPr>
          <a:xfrm>
            <a:off x="628650" y="1560930"/>
            <a:ext cx="7886700" cy="5297070"/>
          </a:xfrm>
        </p:spPr>
        <p:txBody>
          <a:bodyPr>
            <a:normAutofit/>
          </a:bodyPr>
          <a:lstStyle/>
          <a:p>
            <a:r>
              <a:rPr lang="en-US"/>
              <a:t>A talk on proposals from </a:t>
            </a:r>
            <a:r>
              <a:rPr lang="en-US" err="1"/>
              <a:t>Hendler</a:t>
            </a:r>
            <a:r>
              <a:rPr lang="en-US"/>
              <a:t> 1999</a:t>
            </a:r>
            <a:endParaRPr lang="en-US">
              <a:hlinkClick r:id="rId2"/>
            </a:endParaRPr>
          </a:p>
          <a:p>
            <a:pPr lvl="1"/>
            <a:r>
              <a:rPr lang="en-US">
                <a:hlinkClick r:id="rId2"/>
              </a:rPr>
              <a:t>http://www.cs.rpi.edu/~hendler/funding-talk/index.htm</a:t>
            </a:r>
            <a:endParaRPr lang="en-US"/>
          </a:p>
          <a:p>
            <a:pPr lvl="1"/>
            <a:r>
              <a:rPr lang="en-US"/>
              <a:t>His most downloaded presentation ever  </a:t>
            </a:r>
          </a:p>
          <a:p>
            <a:pPr lvl="1"/>
            <a:r>
              <a:rPr lang="en-US"/>
              <a:t>Updated periodically, but very minor changes</a:t>
            </a:r>
          </a:p>
          <a:p>
            <a:r>
              <a:rPr lang="en-US"/>
              <a:t>This will include the most relevant slides </a:t>
            </a:r>
            <a:r>
              <a:rPr lang="mr-IN"/>
              <a:t>–</a:t>
            </a:r>
            <a:r>
              <a:rPr lang="en-US"/>
              <a:t> those are the ones that look like this:</a:t>
            </a:r>
          </a:p>
          <a:p>
            <a:endParaRPr lang="en-US"/>
          </a:p>
          <a:p>
            <a:endParaRPr lang="en-US"/>
          </a:p>
          <a:p>
            <a:endParaRPr lang="en-US"/>
          </a:p>
          <a:p>
            <a:endParaRPr lang="en-US"/>
          </a:p>
          <a:p>
            <a:r>
              <a:rPr lang="en-US"/>
              <a:t>With a few “Slota Specials” in the mix</a:t>
            </a:r>
          </a:p>
          <a:p>
            <a:endParaRPr lang="en-US"/>
          </a:p>
        </p:txBody>
      </p:sp>
      <p:pic>
        <p:nvPicPr>
          <p:cNvPr id="4" name="Picture 3"/>
          <p:cNvPicPr>
            <a:picLocks noChangeAspect="1"/>
          </p:cNvPicPr>
          <p:nvPr/>
        </p:nvPicPr>
        <p:blipFill>
          <a:blip r:embed="rId3"/>
          <a:stretch>
            <a:fillRect/>
          </a:stretch>
        </p:blipFill>
        <p:spPr>
          <a:xfrm>
            <a:off x="2891297" y="4086990"/>
            <a:ext cx="2865284" cy="2128954"/>
          </a:xfrm>
          <a:prstGeom prst="rect">
            <a:avLst/>
          </a:prstGeom>
        </p:spPr>
      </p:pic>
    </p:spTree>
    <p:extLst>
      <p:ext uri="{BB962C8B-B14F-4D97-AF65-F5344CB8AC3E}">
        <p14:creationId xmlns:p14="http://schemas.microsoft.com/office/powerpoint/2010/main" val="62393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we start:</a:t>
            </a:r>
          </a:p>
        </p:txBody>
      </p:sp>
      <p:sp>
        <p:nvSpPr>
          <p:cNvPr id="5" name="Content Placeholder 4"/>
          <p:cNvSpPr>
            <a:spLocks noGrp="1"/>
          </p:cNvSpPr>
          <p:nvPr>
            <p:ph idx="1"/>
          </p:nvPr>
        </p:nvSpPr>
        <p:spPr>
          <a:xfrm>
            <a:off x="628650" y="4542503"/>
            <a:ext cx="7886700" cy="1634460"/>
          </a:xfrm>
        </p:spPr>
        <p:txBody>
          <a:bodyPr/>
          <a:lstStyle/>
          <a:p>
            <a:r>
              <a:rPr lang="en-US"/>
              <a:t>And like any skill, practice is important!</a:t>
            </a:r>
          </a:p>
          <a:p>
            <a:r>
              <a:rPr lang="en-US"/>
              <a:t>But also there are some “rules” to performing</a:t>
            </a:r>
          </a:p>
        </p:txBody>
      </p:sp>
      <p:pic>
        <p:nvPicPr>
          <p:cNvPr id="4" name="Picture 3"/>
          <p:cNvPicPr>
            <a:picLocks noChangeAspect="1"/>
          </p:cNvPicPr>
          <p:nvPr/>
        </p:nvPicPr>
        <p:blipFill>
          <a:blip r:embed="rId2"/>
          <a:stretch>
            <a:fillRect/>
          </a:stretch>
        </p:blipFill>
        <p:spPr>
          <a:xfrm>
            <a:off x="101600" y="1324282"/>
            <a:ext cx="9042400" cy="3009900"/>
          </a:xfrm>
          <a:prstGeom prst="rect">
            <a:avLst/>
          </a:prstGeom>
        </p:spPr>
      </p:pic>
    </p:spTree>
    <p:extLst>
      <p:ext uri="{BB962C8B-B14F-4D97-AF65-F5344CB8AC3E}">
        <p14:creationId xmlns:p14="http://schemas.microsoft.com/office/powerpoint/2010/main" val="182973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72898" cy="1325563"/>
          </a:xfrm>
        </p:spPr>
        <p:txBody>
          <a:bodyPr>
            <a:normAutofit/>
          </a:bodyPr>
          <a:lstStyle/>
          <a:p>
            <a:r>
              <a:rPr lang="en-US" sz="4000"/>
              <a:t>RULE 1: A good proposal tells a story</a:t>
            </a:r>
            <a:r>
              <a:rPr lang="mr-IN" sz="4000"/>
              <a:t>…</a:t>
            </a:r>
            <a:endParaRPr lang="en-US" sz="4000"/>
          </a:p>
        </p:txBody>
      </p:sp>
      <p:sp>
        <p:nvSpPr>
          <p:cNvPr id="3" name="Content Placeholder 2"/>
          <p:cNvSpPr>
            <a:spLocks noGrp="1"/>
          </p:cNvSpPr>
          <p:nvPr>
            <p:ph idx="1"/>
          </p:nvPr>
        </p:nvSpPr>
        <p:spPr/>
        <p:txBody>
          <a:bodyPr>
            <a:normAutofit fontScale="92500" lnSpcReduction="10000"/>
          </a:bodyPr>
          <a:lstStyle/>
          <a:p>
            <a:pPr marL="0" indent="0">
              <a:buNone/>
            </a:pPr>
            <a:r>
              <a:rPr lang="en-US" sz="1800"/>
              <a:t>Goldilocks jumped off quickly and went over to the middle-sized chair. But this chair was far too soft, and when she tried the porridge from the middle-sized bowl it was too cold. So she went over to the little chair and picked up the smallest spoon and tried some of the porridge from the tiny bowl</a:t>
            </a:r>
          </a:p>
          <a:p>
            <a:pPr marL="0" indent="0">
              <a:buNone/>
            </a:pPr>
            <a:r>
              <a:rPr lang="en-US" sz="1800"/>
              <a:t>Mother Bear said in a quiet gentle voice. "Somebody has been sitting in my chair. Then little Bear said in small squeaky baby voice. "Somebody has been sitting in my chair and has broken it!"</a:t>
            </a:r>
          </a:p>
          <a:p>
            <a:pPr marL="0" indent="0">
              <a:buNone/>
            </a:pPr>
            <a:r>
              <a:rPr lang="en-US" sz="1800"/>
              <a:t>Then Father Bear looked at his bowl of porridge and saw the spoon in it and he said in his great big growly voice,</a:t>
            </a:r>
          </a:p>
          <a:p>
            <a:pPr marL="0" indent="0">
              <a:buNone/>
            </a:pPr>
            <a:r>
              <a:rPr lang="en-US" sz="1800"/>
              <a:t>He squeaked so loudly that Goldilocks woke up with a start. She jumped out of bed, and away she ran, down the stairs and out into the forest. And the three bears never saw her again.</a:t>
            </a:r>
          </a:p>
          <a:p>
            <a:pPr marL="0" indent="0">
              <a:buNone/>
            </a:pPr>
            <a:r>
              <a:rPr lang="en-US" sz="1800"/>
              <a:t>One morning, their breakfast porridge was too hot to eat, so they decided to go for a walk in the forest. While they were out, a little girl called Goldilocks came through the trees and found their house. She knocked on the door and, as there was no answer, she pushed it open and went inside.</a:t>
            </a:r>
          </a:p>
          <a:p>
            <a:pPr marL="0" indent="0">
              <a:buNone/>
            </a:pPr>
            <a:r>
              <a:rPr lang="en-US" sz="1800"/>
              <a:t>   </a:t>
            </a:r>
            <a:r>
              <a:rPr lang="mr-IN" sz="1800"/>
              <a:t>…</a:t>
            </a:r>
            <a:endParaRPr lang="en-US" sz="1800"/>
          </a:p>
        </p:txBody>
      </p:sp>
      <p:sp>
        <p:nvSpPr>
          <p:cNvPr id="4" name="TextBox 3"/>
          <p:cNvSpPr txBox="1"/>
          <p:nvPr/>
        </p:nvSpPr>
        <p:spPr>
          <a:xfrm>
            <a:off x="1140542" y="6176963"/>
            <a:ext cx="6794090" cy="369332"/>
          </a:xfrm>
          <a:prstGeom prst="rect">
            <a:avLst/>
          </a:prstGeom>
          <a:solidFill>
            <a:srgbClr val="FFC000"/>
          </a:solidFill>
        </p:spPr>
        <p:txBody>
          <a:bodyPr wrap="square" rtlCol="0">
            <a:spAutoFit/>
          </a:bodyPr>
          <a:lstStyle/>
          <a:p>
            <a:pPr algn="ctr"/>
            <a:r>
              <a:rPr lang="en-US" b="1"/>
              <a:t>Compare this</a:t>
            </a:r>
          </a:p>
        </p:txBody>
      </p:sp>
    </p:spTree>
    <p:extLst>
      <p:ext uri="{BB962C8B-B14F-4D97-AF65-F5344CB8AC3E}">
        <p14:creationId xmlns:p14="http://schemas.microsoft.com/office/powerpoint/2010/main" val="14055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1: </a:t>
            </a:r>
            <a:r>
              <a:rPr lang="mr-IN"/>
              <a:t>…</a:t>
            </a:r>
            <a:r>
              <a:rPr lang="en-US"/>
              <a:t> in a </a:t>
            </a:r>
            <a:r>
              <a:rPr lang="en-US" b="1"/>
              <a:t>coherent</a:t>
            </a:r>
            <a:r>
              <a:rPr lang="en-US"/>
              <a:t> (ordered) way</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a:t>Once upon a time there were three bears who lived in a house in the forest. There was a great big father bear, a middle-sized mother bear and a tiny baby bear.</a:t>
            </a:r>
          </a:p>
          <a:p>
            <a:pPr marL="0" indent="0">
              <a:buNone/>
            </a:pPr>
            <a:r>
              <a:rPr lang="en-US" sz="1800"/>
              <a:t>One morning, their breakfast porridge was too hot to eat, so they decided to go for a walk in the forest. While they were out, a little girl called Goldilocks came through the trees and found their house. She knocked on the door and, as there was no answer, she pushed it open and went inside.</a:t>
            </a:r>
          </a:p>
          <a:p>
            <a:pPr marL="0" indent="0">
              <a:buNone/>
            </a:pPr>
            <a:r>
              <a:rPr lang="en-US" sz="1800"/>
              <a:t>In front of her was a table with three chairs, one large chair, one middle-sized chair and one small chair. On the table were three bowls of porridge, one large bowl, one middle-sized bowl and one small bowl – and three spoons.</a:t>
            </a:r>
          </a:p>
          <a:p>
            <a:pPr marL="0" indent="0">
              <a:buNone/>
            </a:pPr>
            <a:r>
              <a:rPr lang="en-US" sz="1800"/>
              <a:t>Goldilocks was hungry and the porridge looked good, so she sat in the great big chair, picked up the large spoon and tried some of the porridge from the big bowl. But the chair was very big and very hard, the spoon was heavy and the porridge too hot.</a:t>
            </a:r>
          </a:p>
          <a:p>
            <a:pPr marL="0" indent="0">
              <a:buNone/>
            </a:pPr>
            <a:r>
              <a:rPr lang="en-US" sz="1800"/>
              <a:t>Goldilocks jumped off quickly and went over to the middle-sized chair. But this chair was far too soft, and when she tried the porridge from the middle-sized bowl it was too cold. So she went over to the little chair and picked up the smallest spoon and tried some of the porridge from the tiny bowl.</a:t>
            </a:r>
          </a:p>
          <a:p>
            <a:pPr marL="0" indent="0">
              <a:buNone/>
            </a:pPr>
            <a:r>
              <a:rPr lang="en-US" sz="1800"/>
              <a:t> </a:t>
            </a:r>
            <a:r>
              <a:rPr lang="mr-IN" sz="1800"/>
              <a:t>…</a:t>
            </a:r>
            <a:endParaRPr lang="en-US" sz="1800"/>
          </a:p>
        </p:txBody>
      </p:sp>
      <p:sp>
        <p:nvSpPr>
          <p:cNvPr id="4" name="TextBox 3"/>
          <p:cNvSpPr txBox="1"/>
          <p:nvPr/>
        </p:nvSpPr>
        <p:spPr>
          <a:xfrm>
            <a:off x="1140542" y="6176963"/>
            <a:ext cx="6794090" cy="369332"/>
          </a:xfrm>
          <a:prstGeom prst="rect">
            <a:avLst/>
          </a:prstGeom>
          <a:solidFill>
            <a:srgbClr val="FFC000"/>
          </a:solidFill>
        </p:spPr>
        <p:txBody>
          <a:bodyPr wrap="square" rtlCol="0">
            <a:spAutoFit/>
          </a:bodyPr>
          <a:lstStyle/>
          <a:p>
            <a:pPr algn="ctr"/>
            <a:r>
              <a:rPr lang="en-US" b="1"/>
              <a:t>To this</a:t>
            </a:r>
          </a:p>
        </p:txBody>
      </p:sp>
    </p:spTree>
    <p:extLst>
      <p:ext uri="{BB962C8B-B14F-4D97-AF65-F5344CB8AC3E}">
        <p14:creationId xmlns:p14="http://schemas.microsoft.com/office/powerpoint/2010/main" val="86387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2: The story you MUST tell</a:t>
            </a:r>
            <a:r>
              <a:rPr lang="mr-IN"/>
              <a:t>…</a:t>
            </a:r>
            <a:endParaRPr lang="en-US"/>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19" y="5088816"/>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4959" y="5171768"/>
            <a:ext cx="2635045" cy="369332"/>
          </a:xfrm>
          <a:prstGeom prst="rect">
            <a:avLst/>
          </a:prstGeom>
          <a:noFill/>
        </p:spPr>
        <p:txBody>
          <a:bodyPr wrap="square" rtlCol="0">
            <a:spAutoFit/>
          </a:bodyPr>
          <a:lstStyle/>
          <a:p>
            <a:r>
              <a:rPr lang="en-US" b="1"/>
              <a:t>Current work</a:t>
            </a:r>
          </a:p>
        </p:txBody>
      </p:sp>
      <p:sp>
        <p:nvSpPr>
          <p:cNvPr id="8" name="TextBox 7"/>
          <p:cNvSpPr txBox="1"/>
          <p:nvPr/>
        </p:nvSpPr>
        <p:spPr>
          <a:xfrm>
            <a:off x="500830" y="3297640"/>
            <a:ext cx="2635045" cy="369332"/>
          </a:xfrm>
          <a:prstGeom prst="rect">
            <a:avLst/>
          </a:prstGeom>
          <a:noFill/>
        </p:spPr>
        <p:txBody>
          <a:bodyPr wrap="square" rtlCol="0">
            <a:spAutoFit/>
          </a:bodyPr>
          <a:lstStyle/>
          <a:p>
            <a:pPr algn="ctr"/>
            <a:r>
              <a:rPr lang="en-US" b="1"/>
              <a:t>The proposed work</a:t>
            </a:r>
          </a:p>
        </p:txBody>
      </p:sp>
      <p:sp>
        <p:nvSpPr>
          <p:cNvPr id="11" name="TextBox 10"/>
          <p:cNvSpPr txBox="1"/>
          <p:nvPr/>
        </p:nvSpPr>
        <p:spPr>
          <a:xfrm>
            <a:off x="1189395" y="1641424"/>
            <a:ext cx="5781983" cy="923330"/>
          </a:xfrm>
          <a:prstGeom prst="rect">
            <a:avLst/>
          </a:prstGeom>
          <a:noFill/>
        </p:spPr>
        <p:txBody>
          <a:bodyPr wrap="square" rtlCol="0">
            <a:spAutoFit/>
          </a:bodyPr>
          <a:lstStyle/>
          <a:p>
            <a:pPr algn="ctr"/>
            <a:r>
              <a:rPr lang="en-US" b="1"/>
              <a:t>The Question you are trying to answer </a:t>
            </a:r>
          </a:p>
          <a:p>
            <a:pPr algn="ctr"/>
            <a:r>
              <a:rPr lang="en-US" b="1"/>
              <a:t>(Good questions are harder to formulate than good answers)</a:t>
            </a:r>
          </a:p>
        </p:txBody>
      </p:sp>
    </p:spTree>
    <p:extLst>
      <p:ext uri="{BB962C8B-B14F-4D97-AF65-F5344CB8AC3E}">
        <p14:creationId xmlns:p14="http://schemas.microsoft.com/office/powerpoint/2010/main" val="103829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2: </a:t>
            </a:r>
            <a:r>
              <a:rPr lang="mr-IN"/>
              <a:t>…</a:t>
            </a:r>
            <a:r>
              <a:rPr lang="en-US"/>
              <a:t>and it’s key points</a:t>
            </a:r>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20" y="5093109"/>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3227" y="5370108"/>
            <a:ext cx="2635045" cy="923330"/>
          </a:xfrm>
          <a:prstGeom prst="rect">
            <a:avLst/>
          </a:prstGeom>
          <a:noFill/>
        </p:spPr>
        <p:txBody>
          <a:bodyPr wrap="square" rtlCol="0">
            <a:spAutoFit/>
          </a:bodyPr>
          <a:lstStyle/>
          <a:p>
            <a:r>
              <a:rPr lang="en-US" b="1"/>
              <a:t>What you have done already.  </a:t>
            </a:r>
            <a:r>
              <a:rPr lang="en-US" i="1"/>
              <a:t>(Must provide evidence for yellow box)</a:t>
            </a:r>
          </a:p>
        </p:txBody>
      </p:sp>
      <p:sp>
        <p:nvSpPr>
          <p:cNvPr id="8" name="TextBox 7"/>
          <p:cNvSpPr txBox="1"/>
          <p:nvPr/>
        </p:nvSpPr>
        <p:spPr>
          <a:xfrm>
            <a:off x="2300749" y="3455641"/>
            <a:ext cx="2635045" cy="1200329"/>
          </a:xfrm>
          <a:prstGeom prst="rect">
            <a:avLst/>
          </a:prstGeom>
          <a:noFill/>
        </p:spPr>
        <p:txBody>
          <a:bodyPr wrap="square" rtlCol="0">
            <a:spAutoFit/>
          </a:bodyPr>
          <a:lstStyle/>
          <a:p>
            <a:r>
              <a:rPr lang="en-US" b="1"/>
              <a:t>What you have not done already, but propose to do. </a:t>
            </a:r>
            <a:r>
              <a:rPr lang="en-US" i="1"/>
              <a:t>(Must be achievable in required time frame)</a:t>
            </a:r>
          </a:p>
        </p:txBody>
      </p:sp>
      <p:sp>
        <p:nvSpPr>
          <p:cNvPr id="9" name="TextBox 8"/>
          <p:cNvSpPr txBox="1"/>
          <p:nvPr/>
        </p:nvSpPr>
        <p:spPr>
          <a:xfrm>
            <a:off x="3746090" y="1975265"/>
            <a:ext cx="2635045" cy="923330"/>
          </a:xfrm>
          <a:prstGeom prst="rect">
            <a:avLst/>
          </a:prstGeom>
          <a:noFill/>
        </p:spPr>
        <p:txBody>
          <a:bodyPr wrap="square" rtlCol="0">
            <a:spAutoFit/>
          </a:bodyPr>
          <a:lstStyle/>
          <a:p>
            <a:r>
              <a:rPr lang="en-US" b="1"/>
              <a:t>What you have not done already, and will NOT do in this proposed work.</a:t>
            </a:r>
          </a:p>
        </p:txBody>
      </p:sp>
    </p:spTree>
    <p:extLst>
      <p:ext uri="{BB962C8B-B14F-4D97-AF65-F5344CB8AC3E}">
        <p14:creationId xmlns:p14="http://schemas.microsoft.com/office/powerpoint/2010/main" val="951342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28</Slides>
  <Notes>1</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Seven Habits of Highly Effective Proposal Writers Slota slotag@rpi.edu (Slides adapted from Jim Hendler) </vt:lpstr>
      <vt:lpstr>WARNING WARNING WARNING</vt:lpstr>
      <vt:lpstr>Slota’s Proposal Experience</vt:lpstr>
      <vt:lpstr>Slides today will include some from</vt:lpstr>
      <vt:lpstr>Before we start:</vt:lpstr>
      <vt:lpstr>RULE 1: A good proposal tells a story…</vt:lpstr>
      <vt:lpstr>RULE 1: … in a coherent (ordered) way</vt:lpstr>
      <vt:lpstr>Rule 2: The story you MUST tell…</vt:lpstr>
      <vt:lpstr>Rule 2: …and it’s key points</vt:lpstr>
      <vt:lpstr>Rule 2: …and it’s key points</vt:lpstr>
      <vt:lpstr>Story time with Slota</vt:lpstr>
      <vt:lpstr>Story Time with Slota (part 2)</vt:lpstr>
      <vt:lpstr>Rule 3: You must include a work plan/schedule of some kind </vt:lpstr>
      <vt:lpstr>3a: Evaluation</vt:lpstr>
      <vt:lpstr>Rule 4: Know your audience</vt:lpstr>
      <vt:lpstr>Rule 4: Know your audience</vt:lpstr>
      <vt:lpstr>Rule 5: Learn (and follow) the rules of the proposal</vt:lpstr>
      <vt:lpstr>Rule 5: Learn (and follow) the rules of the proposal</vt:lpstr>
      <vt:lpstr>5a: Get started early</vt:lpstr>
      <vt:lpstr>Rule 6: “Sell” it</vt:lpstr>
      <vt:lpstr>Rule 7: Writing counts!!!!!!!!!</vt:lpstr>
      <vt:lpstr>7a: Please learn how to write well</vt:lpstr>
      <vt:lpstr>7b: Make it pretty</vt:lpstr>
      <vt:lpstr>But wait, there’s more </vt:lpstr>
      <vt:lpstr>Reviewing the rules</vt:lpstr>
      <vt:lpstr>But wait, there’s even more!</vt:lpstr>
      <vt:lpstr>One final word: Networking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 proposal</dc:title>
  <dc:creator>James Hendler</dc:creator>
  <cp:revision>2</cp:revision>
  <dcterms:created xsi:type="dcterms:W3CDTF">2017-10-24T23:24:40Z</dcterms:created>
  <dcterms:modified xsi:type="dcterms:W3CDTF">2024-09-25T13:49:02Z</dcterms:modified>
</cp:coreProperties>
</file>