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3" r:id="rId2"/>
    <p:sldId id="256" r:id="rId3"/>
    <p:sldId id="282" r:id="rId4"/>
    <p:sldId id="474" r:id="rId5"/>
    <p:sldId id="475" r:id="rId6"/>
    <p:sldId id="476" r:id="rId7"/>
    <p:sldId id="477" r:id="rId8"/>
    <p:sldId id="284" r:id="rId9"/>
    <p:sldId id="286" r:id="rId10"/>
    <p:sldId id="333" r:id="rId11"/>
    <p:sldId id="4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741"/>
  </p:normalViewPr>
  <p:slideViewPr>
    <p:cSldViewPr snapToGrid="0">
      <p:cViewPr varScale="1">
        <p:scale>
          <a:sx n="114" d="100"/>
          <a:sy n="114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271F3-FA4B-9F4C-A139-23C493E4945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C2664-283C-944E-9188-ACE0ADEB4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3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8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5AC4-8443-1A43-9D57-02DCDE22CE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fancy well-known approach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5AC4-8443-1A43-9D57-02DCDE22CE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0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5A28-F0A7-6A6B-5DFA-BAE7B6C41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8B1E5-4A96-1539-99F4-CA13EB4DF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5D3B7-8DB0-CE20-4392-49611B5A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125-9F0C-1D48-B351-BF3C2599A61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F191-6C0A-41FA-F6E2-0082D7C8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B8B5-EBF1-CBD2-9C03-7E8F66BB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C13-30DE-124C-8F82-E3395B37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2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7F80-EBD9-8432-2EE7-99E23EBD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C5E94-31A4-9A20-71A3-1CE9A462A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8F29-C2B4-F750-0596-27329A12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125-9F0C-1D48-B351-BF3C2599A61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02B9C-B3B3-0C72-B6AF-ADEEB3AE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079E5-5394-1799-EC1F-43FCA3FD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C13-30DE-124C-8F82-E3395B37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46489-F080-2753-E9BC-1BC828DCF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D8853-37E1-63B0-C674-3341C5748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8A544-7BB0-BC2D-F28E-8B2B3D2F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125-9F0C-1D48-B351-BF3C2599A61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FBAAA-A88B-C6AC-1280-5A26748A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D77C4-CC97-5720-B5D0-C570B4ED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C13-30DE-124C-8F82-E3395B37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23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">
          <a:xfrm>
            <a:off x="0" y="3162651"/>
            <a:ext cx="12192000" cy="3709608"/>
          </a:xfrm>
          <a:prstGeom prst="rect">
            <a:avLst/>
          </a:prstGeom>
          <a:solidFill>
            <a:srgbClr val="D600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88430" y="3549698"/>
            <a:ext cx="11087801" cy="724065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6400" b="1" spc="0" baseline="0"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Slide </a:t>
            </a:r>
            <a:br>
              <a:rPr lang="en-US" dirty="0"/>
            </a:br>
            <a:r>
              <a:rPr lang="en-US" dirty="0"/>
              <a:t>Two Line Max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1986" y="5846065"/>
            <a:ext cx="11087801" cy="60943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867" kern="500" spc="320" baseline="0"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DEPARTMENT OR SUBTITLE     |    XX/XX/XX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33" y="3111225"/>
            <a:ext cx="12192000" cy="0"/>
          </a:xfrm>
          <a:prstGeom prst="line">
            <a:avLst/>
          </a:prstGeom>
          <a:ln w="6350">
            <a:solidFill>
              <a:srgbClr val="D6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gardel2\Desktop\Brand Approval Reference\Rensselaer Logo Layered Files\RF0010-01 Rensselaer Large Logo\CMYK\PNGs\RF0010-01 Rensselaer Large Logo-with Tagline CMYK-TwoColo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27567" y="778934"/>
            <a:ext cx="4887503" cy="118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8C8E-60E3-D1D2-75F9-24408E0A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0579E-6182-F48F-2EAD-9420FC0F1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7535B-313A-9634-4AAF-4765544A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125-9F0C-1D48-B351-BF3C2599A61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A5D2-1F38-D6BE-152A-DEC66BD4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BE507-1464-5DE3-D954-DDB7593B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C13-30DE-124C-8F82-E3395B37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4FA5-B3D3-9DA5-7BF0-4AEF2D4A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87C34-B872-3265-C246-71CD5909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02BE8-3F03-D767-04F5-26BD85D6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125-9F0C-1D48-B351-BF3C2599A61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70820-9D7F-095E-0885-924D30B2E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BD682-2CA3-F2A7-9433-E0C34DFD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C13-30DE-124C-8F82-E3395B37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4F00-1059-72A8-F511-1180B777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1F631-49A4-FE8E-C491-1D0FF29DA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D3F27-43AC-E958-E498-306D0540E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DDA3E-0BA8-2DF0-BE72-02C896D6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125-9F0C-1D48-B351-BF3C2599A61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87654-9413-9756-4B35-32D52A62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90FCB-2C58-3145-2527-0DE7AFAA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C13-30DE-124C-8F82-E3395B37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5224-3A8F-1D46-1FD1-27AD5F7C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87926-EA24-A5FE-A588-C3E19CDCD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F287D-461C-072C-BA36-6BB2610CB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FCF00-F965-3FDC-3DC7-7A5599DB3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C7253-72E4-7B4C-1E99-EBF414742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BA18B-A0A8-EBCA-4A82-FCC4C9E0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125-9F0C-1D48-B351-BF3C2599A61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4E376-3A11-B74D-7AF5-3BF399B9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4E422-9430-19AC-0C57-1C1E1D60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C13-30DE-124C-8F82-E3395B37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0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2061-2026-FA22-DA36-B6962093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BA2A2-AC81-90F5-C6B0-3DF8E79D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125-9F0C-1D48-B351-BF3C2599A61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50380-5708-6DE6-C753-A1814CF8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A8006-FA01-E688-0B76-843CDE37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C13-30DE-124C-8F82-E3395B37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D6A1D-446B-1C28-F59C-086D554C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125-9F0C-1D48-B351-BF3C2599A61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C2624-E334-864B-3D4B-DAA15072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F1F73-448D-BEFE-D26A-3D2702D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C13-30DE-124C-8F82-E3395B37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2B43-57C5-5994-8BE5-10350336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18F0E-795E-4532-F6A6-E8F90E992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CC351-FE13-2AA3-5747-282AC5383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2105C-2BDC-8358-ACB0-C8B9219E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125-9F0C-1D48-B351-BF3C2599A61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F14F9-0E22-51C1-2FDB-61280EF1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0A03C-CB6F-C41B-863C-A26D7F92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C13-30DE-124C-8F82-E3395B37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5CFA-DD5C-4229-DB3B-2D03BBBD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2904FC-995B-9E28-55C5-62F2FAD81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768D2-DEF2-536C-F787-B32B86DE7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4D1C0-BCE4-79C7-ECC0-618E24DD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125-9F0C-1D48-B351-BF3C2599A61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813E9-5D21-7047-D1FF-0E9E0440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6CE00-9C1C-C024-AB20-03C2FA1F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C13-30DE-124C-8F82-E3395B37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5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E07AE-93A3-1C40-5CDB-7F2E0663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DB702-356C-7051-5363-CD2B8205B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40D06-8D2D-5CD5-2466-7839BE8CD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D125-9F0C-1D48-B351-BF3C2599A61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C15DC-9B47-FBED-8DF6-F26EF0E35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9CFA3-34D6-51F0-A0AE-3EFDCFE64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9AC13-30DE-124C-8F82-E3395B37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4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430" y="3761567"/>
            <a:ext cx="11087801" cy="7240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Universal Intelligence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DEPARTMENT OF COMPUTER SCIENCE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77FB4C-ECCD-D681-060C-010180668602}"/>
              </a:ext>
            </a:extLst>
          </p:cNvPr>
          <p:cNvSpPr txBox="1">
            <a:spLocks/>
          </p:cNvSpPr>
          <p:nvPr/>
        </p:nvSpPr>
        <p:spPr bwMode="white">
          <a:xfrm>
            <a:off x="284716" y="5073691"/>
            <a:ext cx="11087801" cy="7240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1" kern="1200" spc="0" baseline="0">
                <a:solidFill>
                  <a:srgbClr val="FFFFFF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/>
              <a:t>Mohammad Mohammadi Amiri</a:t>
            </a:r>
          </a:p>
        </p:txBody>
      </p:sp>
    </p:spTree>
    <p:extLst>
      <p:ext uri="{BB962C8B-B14F-4D97-AF65-F5344CB8AC3E}">
        <p14:creationId xmlns:p14="http://schemas.microsoft.com/office/powerpoint/2010/main" val="307425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3508D2-D883-2698-2DFF-F2DA8DFB7A2B}"/>
              </a:ext>
            </a:extLst>
          </p:cNvPr>
          <p:cNvSpPr/>
          <p:nvPr/>
        </p:nvSpPr>
        <p:spPr>
          <a:xfrm>
            <a:off x="5669280" y="1749871"/>
            <a:ext cx="1422400" cy="14122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E48C69-9C2E-ABA2-E877-CE1074567528}"/>
              </a:ext>
            </a:extLst>
          </p:cNvPr>
          <p:cNvSpPr/>
          <p:nvPr/>
        </p:nvSpPr>
        <p:spPr>
          <a:xfrm>
            <a:off x="5734785" y="1820991"/>
            <a:ext cx="1310640" cy="1026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8B6E9-D19A-06A9-22AA-79A043ACE8A2}"/>
              </a:ext>
            </a:extLst>
          </p:cNvPr>
          <p:cNvSpPr/>
          <p:nvPr/>
        </p:nvSpPr>
        <p:spPr>
          <a:xfrm>
            <a:off x="7975600" y="4562498"/>
            <a:ext cx="1422400" cy="14122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E9A51-52A7-AF9C-9EFC-DD0E0457746D}"/>
              </a:ext>
            </a:extLst>
          </p:cNvPr>
          <p:cNvSpPr/>
          <p:nvPr/>
        </p:nvSpPr>
        <p:spPr>
          <a:xfrm>
            <a:off x="8031480" y="4633618"/>
            <a:ext cx="1310640" cy="1026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E3F63D-624A-5BA2-DFC2-C69ABE310CDA}"/>
              </a:ext>
            </a:extLst>
          </p:cNvPr>
          <p:cNvSpPr/>
          <p:nvPr/>
        </p:nvSpPr>
        <p:spPr>
          <a:xfrm>
            <a:off x="5669280" y="5004458"/>
            <a:ext cx="1422400" cy="14122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2481F6-1F3F-C64F-3955-0B866ADF0DF8}"/>
              </a:ext>
            </a:extLst>
          </p:cNvPr>
          <p:cNvSpPr/>
          <p:nvPr/>
        </p:nvSpPr>
        <p:spPr>
          <a:xfrm>
            <a:off x="5725160" y="5075578"/>
            <a:ext cx="1310640" cy="1026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CE1BFE-CA7A-5E18-D6F1-0A5EC4E353BE}"/>
              </a:ext>
            </a:extLst>
          </p:cNvPr>
          <p:cNvSpPr/>
          <p:nvPr/>
        </p:nvSpPr>
        <p:spPr>
          <a:xfrm>
            <a:off x="3362960" y="4562498"/>
            <a:ext cx="1422400" cy="14122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EBF7BF-459F-34E4-DDE9-7648BDC769BA}"/>
              </a:ext>
            </a:extLst>
          </p:cNvPr>
          <p:cNvSpPr/>
          <p:nvPr/>
        </p:nvSpPr>
        <p:spPr>
          <a:xfrm>
            <a:off x="3418840" y="4633618"/>
            <a:ext cx="1310640" cy="1026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0645E-62BC-F5C3-5BFB-24E768E09CF5}"/>
              </a:ext>
            </a:extLst>
          </p:cNvPr>
          <p:cNvSpPr txBox="1"/>
          <p:nvPr/>
        </p:nvSpPr>
        <p:spPr>
          <a:xfrm>
            <a:off x="5669280" y="2828525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E6C5B8-843F-C74B-F483-8B68D58CFB0A}"/>
              </a:ext>
            </a:extLst>
          </p:cNvPr>
          <p:cNvSpPr txBox="1"/>
          <p:nvPr/>
        </p:nvSpPr>
        <p:spPr>
          <a:xfrm>
            <a:off x="3359571" y="5651125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Hospital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8D25F-929C-E8FA-06E9-EEEC14F57D07}"/>
              </a:ext>
            </a:extLst>
          </p:cNvPr>
          <p:cNvSpPr txBox="1"/>
          <p:nvPr/>
        </p:nvSpPr>
        <p:spPr>
          <a:xfrm>
            <a:off x="5681136" y="6088193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Hospital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9A95B-7E57-13E0-E309-7673E60D2A91}"/>
              </a:ext>
            </a:extLst>
          </p:cNvPr>
          <p:cNvSpPr txBox="1"/>
          <p:nvPr/>
        </p:nvSpPr>
        <p:spPr>
          <a:xfrm>
            <a:off x="7987456" y="5651311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Hospital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7BFB8F-E52B-7D84-4446-3669F8730305}"/>
              </a:ext>
            </a:extLst>
          </p:cNvPr>
          <p:cNvSpPr/>
          <p:nvPr/>
        </p:nvSpPr>
        <p:spPr>
          <a:xfrm>
            <a:off x="3687791" y="5020435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49875-12BA-C3ED-D209-324440C3B64D}"/>
              </a:ext>
            </a:extLst>
          </p:cNvPr>
          <p:cNvSpPr/>
          <p:nvPr/>
        </p:nvSpPr>
        <p:spPr>
          <a:xfrm>
            <a:off x="4139350" y="5177082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548EE5-D9D0-A5C9-64F2-A8DECBECB0CA}"/>
              </a:ext>
            </a:extLst>
          </p:cNvPr>
          <p:cNvSpPr/>
          <p:nvPr/>
        </p:nvSpPr>
        <p:spPr>
          <a:xfrm>
            <a:off x="3832757" y="4801129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876ED4-D7D1-D752-9D43-23BDC791F05C}"/>
              </a:ext>
            </a:extLst>
          </p:cNvPr>
          <p:cNvSpPr/>
          <p:nvPr/>
        </p:nvSpPr>
        <p:spPr>
          <a:xfrm>
            <a:off x="3933118" y="5102209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09AAF42-4763-15D4-8EC7-3B2A09672A5A}"/>
              </a:ext>
            </a:extLst>
          </p:cNvPr>
          <p:cNvSpPr/>
          <p:nvPr/>
        </p:nvSpPr>
        <p:spPr>
          <a:xfrm>
            <a:off x="3698943" y="5306648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781694-9E59-919C-E8EE-ACD2BE2FFC08}"/>
              </a:ext>
            </a:extLst>
          </p:cNvPr>
          <p:cNvSpPr/>
          <p:nvPr/>
        </p:nvSpPr>
        <p:spPr>
          <a:xfrm>
            <a:off x="4118971" y="5459048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9FBB8F1-DCA6-4598-0BD4-D6988ACB5BBE}"/>
              </a:ext>
            </a:extLst>
          </p:cNvPr>
          <p:cNvSpPr/>
          <p:nvPr/>
        </p:nvSpPr>
        <p:spPr>
          <a:xfrm>
            <a:off x="4078086" y="4763955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577EA4-69BA-43A1-D46B-D9A4CE9EB8A2}"/>
              </a:ext>
            </a:extLst>
          </p:cNvPr>
          <p:cNvSpPr/>
          <p:nvPr/>
        </p:nvSpPr>
        <p:spPr>
          <a:xfrm>
            <a:off x="4171014" y="4946091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D5F94B-9812-6493-9409-FAD08D3177CA}"/>
              </a:ext>
            </a:extLst>
          </p:cNvPr>
          <p:cNvSpPr/>
          <p:nvPr/>
        </p:nvSpPr>
        <p:spPr>
          <a:xfrm>
            <a:off x="3986952" y="4935474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93E0D7D-E7D5-95BB-E0BC-075F003AEC40}"/>
              </a:ext>
            </a:extLst>
          </p:cNvPr>
          <p:cNvSpPr/>
          <p:nvPr/>
        </p:nvSpPr>
        <p:spPr>
          <a:xfrm>
            <a:off x="3946067" y="5333199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891C947-739C-2FAD-D2AD-3479EF9A0086}"/>
              </a:ext>
            </a:extLst>
          </p:cNvPr>
          <p:cNvSpPr/>
          <p:nvPr/>
        </p:nvSpPr>
        <p:spPr>
          <a:xfrm>
            <a:off x="4328924" y="5411258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8764B1-DEFC-F53C-7FBC-2C8446725C7E}"/>
              </a:ext>
            </a:extLst>
          </p:cNvPr>
          <p:cNvSpPr/>
          <p:nvPr/>
        </p:nvSpPr>
        <p:spPr>
          <a:xfrm>
            <a:off x="4466456" y="5258859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8121C2-93AA-D240-7A4F-96D66AEEBA16}"/>
              </a:ext>
            </a:extLst>
          </p:cNvPr>
          <p:cNvSpPr/>
          <p:nvPr/>
        </p:nvSpPr>
        <p:spPr>
          <a:xfrm>
            <a:off x="4425571" y="5046986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6C3CDA3-298B-9A04-9029-97FCBEA4C79C}"/>
              </a:ext>
            </a:extLst>
          </p:cNvPr>
          <p:cNvSpPr/>
          <p:nvPr/>
        </p:nvSpPr>
        <p:spPr>
          <a:xfrm>
            <a:off x="4406987" y="4842548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4A95E5-C5C4-3C4B-121A-E80D5520AC81}"/>
              </a:ext>
            </a:extLst>
          </p:cNvPr>
          <p:cNvSpPr/>
          <p:nvPr/>
        </p:nvSpPr>
        <p:spPr>
          <a:xfrm>
            <a:off x="4574255" y="4719889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4064C85-0D40-E698-FF78-A9EA8F8569EE}"/>
              </a:ext>
            </a:extLst>
          </p:cNvPr>
          <p:cNvSpPr/>
          <p:nvPr/>
        </p:nvSpPr>
        <p:spPr>
          <a:xfrm>
            <a:off x="4429287" y="4641834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B2ABDB9-19A1-CD90-D949-8E0F2E21A114}"/>
              </a:ext>
            </a:extLst>
          </p:cNvPr>
          <p:cNvSpPr/>
          <p:nvPr/>
        </p:nvSpPr>
        <p:spPr>
          <a:xfrm>
            <a:off x="4566821" y="4935476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23DB606-A593-C943-0380-2D68DA900E51}"/>
              </a:ext>
            </a:extLst>
          </p:cNvPr>
          <p:cNvSpPr/>
          <p:nvPr/>
        </p:nvSpPr>
        <p:spPr>
          <a:xfrm>
            <a:off x="4295475" y="5258859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C84B62E-D3CB-0CC3-F99E-D0A723F13609}"/>
              </a:ext>
            </a:extLst>
          </p:cNvPr>
          <p:cNvSpPr/>
          <p:nvPr/>
        </p:nvSpPr>
        <p:spPr>
          <a:xfrm>
            <a:off x="4522215" y="5485599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E4B344-483E-ADCA-8216-C11A5074762C}"/>
              </a:ext>
            </a:extLst>
          </p:cNvPr>
          <p:cNvSpPr/>
          <p:nvPr/>
        </p:nvSpPr>
        <p:spPr>
          <a:xfrm>
            <a:off x="6212945" y="5349320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9DA1139-06A6-98C3-B073-51A7DC2B5FF4}"/>
              </a:ext>
            </a:extLst>
          </p:cNvPr>
          <p:cNvSpPr/>
          <p:nvPr/>
        </p:nvSpPr>
        <p:spPr>
          <a:xfrm>
            <a:off x="6134888" y="5546325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8CD049B-4385-9846-4616-694A141174DF}"/>
              </a:ext>
            </a:extLst>
          </p:cNvPr>
          <p:cNvSpPr/>
          <p:nvPr/>
        </p:nvSpPr>
        <p:spPr>
          <a:xfrm>
            <a:off x="6287288" y="5698725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A6B0C57-9AB7-95CE-02CE-3EDCF26E7C04}"/>
              </a:ext>
            </a:extLst>
          </p:cNvPr>
          <p:cNvSpPr/>
          <p:nvPr/>
        </p:nvSpPr>
        <p:spPr>
          <a:xfrm>
            <a:off x="5807785" y="5122218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C5DEBCE-0C82-672B-0083-59A2ABA09FBE}"/>
              </a:ext>
            </a:extLst>
          </p:cNvPr>
          <p:cNvSpPr/>
          <p:nvPr/>
        </p:nvSpPr>
        <p:spPr>
          <a:xfrm>
            <a:off x="5952751" y="5267184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F82815A-D8FC-310A-5905-2DC9A251EFDB}"/>
              </a:ext>
            </a:extLst>
          </p:cNvPr>
          <p:cNvSpPr/>
          <p:nvPr/>
        </p:nvSpPr>
        <p:spPr>
          <a:xfrm>
            <a:off x="5859826" y="5434452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4FC0EC6-D07C-59F3-CF03-1397F9CBE51D}"/>
              </a:ext>
            </a:extLst>
          </p:cNvPr>
          <p:cNvSpPr/>
          <p:nvPr/>
        </p:nvSpPr>
        <p:spPr>
          <a:xfrm>
            <a:off x="5967622" y="5638890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B43B79-37E5-2B2D-6FCD-6E1280B1E904}"/>
              </a:ext>
            </a:extLst>
          </p:cNvPr>
          <p:cNvSpPr/>
          <p:nvPr/>
        </p:nvSpPr>
        <p:spPr>
          <a:xfrm>
            <a:off x="6097720" y="5828460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5350EB-C98A-9368-2DE8-09B07C3D9FAB}"/>
              </a:ext>
            </a:extLst>
          </p:cNvPr>
          <p:cNvSpPr/>
          <p:nvPr/>
        </p:nvSpPr>
        <p:spPr>
          <a:xfrm>
            <a:off x="5900716" y="5906519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6C17731-E1D1-5D6E-3BB1-EE48C1E03D9F}"/>
              </a:ext>
            </a:extLst>
          </p:cNvPr>
          <p:cNvSpPr/>
          <p:nvPr/>
        </p:nvSpPr>
        <p:spPr>
          <a:xfrm>
            <a:off x="6511726" y="5910674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F4F76F-BE96-2396-9AE3-03076BF28FB0}"/>
              </a:ext>
            </a:extLst>
          </p:cNvPr>
          <p:cNvSpPr/>
          <p:nvPr/>
        </p:nvSpPr>
        <p:spPr>
          <a:xfrm>
            <a:off x="6693862" y="5133806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88A033-C274-AF24-47A5-EB9CB0CFD631}"/>
              </a:ext>
            </a:extLst>
          </p:cNvPr>
          <p:cNvSpPr/>
          <p:nvPr/>
        </p:nvSpPr>
        <p:spPr>
          <a:xfrm>
            <a:off x="6407650" y="5182129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05BB7AF-8F66-50C1-D4C1-319D7A5FC53D}"/>
              </a:ext>
            </a:extLst>
          </p:cNvPr>
          <p:cNvSpPr txBox="1"/>
          <p:nvPr/>
        </p:nvSpPr>
        <p:spPr>
          <a:xfrm>
            <a:off x="1236419" y="1245637"/>
            <a:ext cx="4064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Malignant (   ) vs. Benign (   )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97867B0-C438-FD21-52DF-0D23FA7905ED}"/>
              </a:ext>
            </a:extLst>
          </p:cNvPr>
          <p:cNvSpPr/>
          <p:nvPr/>
        </p:nvSpPr>
        <p:spPr>
          <a:xfrm>
            <a:off x="4843832" y="1433850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1599B3A-D759-9510-C29F-3F1C9826EE43}"/>
              </a:ext>
            </a:extLst>
          </p:cNvPr>
          <p:cNvSpPr/>
          <p:nvPr/>
        </p:nvSpPr>
        <p:spPr>
          <a:xfrm>
            <a:off x="3072880" y="1438224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3217A6-6712-CF75-AFB9-57A33300283A}"/>
              </a:ext>
            </a:extLst>
          </p:cNvPr>
          <p:cNvSpPr/>
          <p:nvPr/>
        </p:nvSpPr>
        <p:spPr>
          <a:xfrm>
            <a:off x="6393118" y="5394473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F05FCB1-B025-58DE-0B2E-3BBB2D27CC26}"/>
              </a:ext>
            </a:extLst>
          </p:cNvPr>
          <p:cNvSpPr/>
          <p:nvPr/>
        </p:nvSpPr>
        <p:spPr>
          <a:xfrm>
            <a:off x="6426574" y="5546873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1B3EE9-EE2E-B0C0-A970-F273F56B0A13}"/>
              </a:ext>
            </a:extLst>
          </p:cNvPr>
          <p:cNvSpPr/>
          <p:nvPr/>
        </p:nvSpPr>
        <p:spPr>
          <a:xfrm>
            <a:off x="6326214" y="5914861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F196215-C84D-5D2C-8B37-88C2A4A03391}"/>
              </a:ext>
            </a:extLst>
          </p:cNvPr>
          <p:cNvSpPr/>
          <p:nvPr/>
        </p:nvSpPr>
        <p:spPr>
          <a:xfrm>
            <a:off x="6679334" y="5769896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96DA945-EA7D-9D83-B17C-3E6A6FF71A01}"/>
              </a:ext>
            </a:extLst>
          </p:cNvPr>
          <p:cNvSpPr/>
          <p:nvPr/>
        </p:nvSpPr>
        <p:spPr>
          <a:xfrm>
            <a:off x="6824300" y="5535721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99342E9-4C14-7E41-5C84-A97917F6126A}"/>
              </a:ext>
            </a:extLst>
          </p:cNvPr>
          <p:cNvSpPr/>
          <p:nvPr/>
        </p:nvSpPr>
        <p:spPr>
          <a:xfrm>
            <a:off x="9138473" y="5388063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C7E2033-2890-1045-FE77-9730FE3D046D}"/>
              </a:ext>
            </a:extLst>
          </p:cNvPr>
          <p:cNvSpPr/>
          <p:nvPr/>
        </p:nvSpPr>
        <p:spPr>
          <a:xfrm>
            <a:off x="8948903" y="5488424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0E9BCCF-82F4-5F24-6D3F-3B9090A5AAD1}"/>
              </a:ext>
            </a:extLst>
          </p:cNvPr>
          <p:cNvSpPr/>
          <p:nvPr/>
        </p:nvSpPr>
        <p:spPr>
          <a:xfrm>
            <a:off x="8670123" y="5113000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60951BF-89D4-73AD-436D-1C5D9A853D3D}"/>
              </a:ext>
            </a:extLst>
          </p:cNvPr>
          <p:cNvSpPr/>
          <p:nvPr/>
        </p:nvSpPr>
        <p:spPr>
          <a:xfrm>
            <a:off x="8792787" y="5287702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2368DA2-F521-CBB0-8E23-7082BA15D360}"/>
              </a:ext>
            </a:extLst>
          </p:cNvPr>
          <p:cNvSpPr/>
          <p:nvPr/>
        </p:nvSpPr>
        <p:spPr>
          <a:xfrm>
            <a:off x="8662691" y="5440102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7A333BF-B7FD-0E87-2AAD-7C50C74A7D7D}"/>
              </a:ext>
            </a:extLst>
          </p:cNvPr>
          <p:cNvSpPr/>
          <p:nvPr/>
        </p:nvSpPr>
        <p:spPr>
          <a:xfrm>
            <a:off x="9008377" y="5205927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D1843D7-6110-E7B8-C11A-739DFC70EADC}"/>
              </a:ext>
            </a:extLst>
          </p:cNvPr>
          <p:cNvSpPr/>
          <p:nvPr/>
        </p:nvSpPr>
        <p:spPr>
          <a:xfrm>
            <a:off x="8894039" y="5058277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FEF6126-34AD-C339-AA5C-DF8FE86A37AE}"/>
              </a:ext>
            </a:extLst>
          </p:cNvPr>
          <p:cNvSpPr/>
          <p:nvPr/>
        </p:nvSpPr>
        <p:spPr>
          <a:xfrm>
            <a:off x="9180251" y="5054563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3EA95EB-632D-6957-8FDC-8898F51F24A2}"/>
              </a:ext>
            </a:extLst>
          </p:cNvPr>
          <p:cNvSpPr/>
          <p:nvPr/>
        </p:nvSpPr>
        <p:spPr>
          <a:xfrm>
            <a:off x="8455423" y="5206963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E8D09B0-2542-AD95-55D4-8D099D2E252B}"/>
              </a:ext>
            </a:extLst>
          </p:cNvPr>
          <p:cNvSpPr/>
          <p:nvPr/>
        </p:nvSpPr>
        <p:spPr>
          <a:xfrm>
            <a:off x="8466577" y="5359363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5CC4E21-9378-FB7F-8F81-FF4447893404}"/>
              </a:ext>
            </a:extLst>
          </p:cNvPr>
          <p:cNvSpPr/>
          <p:nvPr/>
        </p:nvSpPr>
        <p:spPr>
          <a:xfrm>
            <a:off x="8447994" y="5511763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DE58FC4-F47D-4EC2-4AAD-0EF36D19230C}"/>
              </a:ext>
            </a:extLst>
          </p:cNvPr>
          <p:cNvSpPr/>
          <p:nvPr/>
        </p:nvSpPr>
        <p:spPr>
          <a:xfrm>
            <a:off x="8072571" y="5508048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07F99E7-E0B4-7F54-CBC1-A26B57CBF57B}"/>
              </a:ext>
            </a:extLst>
          </p:cNvPr>
          <p:cNvSpPr/>
          <p:nvPr/>
        </p:nvSpPr>
        <p:spPr>
          <a:xfrm>
            <a:off x="8063064" y="5157456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6CFC78B-7070-CFF3-90E4-5FA7034C175E}"/>
              </a:ext>
            </a:extLst>
          </p:cNvPr>
          <p:cNvSpPr/>
          <p:nvPr/>
        </p:nvSpPr>
        <p:spPr>
          <a:xfrm>
            <a:off x="8215464" y="5064531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9FAEED1-7D46-2C59-762D-22B71C7A8037}"/>
              </a:ext>
            </a:extLst>
          </p:cNvPr>
          <p:cNvSpPr/>
          <p:nvPr/>
        </p:nvSpPr>
        <p:spPr>
          <a:xfrm>
            <a:off x="8109240" y="4816678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94019A4-5A99-B75A-DCAB-45FE8DAB3050}"/>
              </a:ext>
            </a:extLst>
          </p:cNvPr>
          <p:cNvSpPr/>
          <p:nvPr/>
        </p:nvSpPr>
        <p:spPr>
          <a:xfrm>
            <a:off x="8373150" y="4872436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19C19A8-24FA-C618-7EB1-905E03FBB871}"/>
              </a:ext>
            </a:extLst>
          </p:cNvPr>
          <p:cNvSpPr/>
          <p:nvPr/>
        </p:nvSpPr>
        <p:spPr>
          <a:xfrm>
            <a:off x="8525550" y="4690302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CA62E30-2522-54B3-0414-A2A57D725667}"/>
              </a:ext>
            </a:extLst>
          </p:cNvPr>
          <p:cNvSpPr/>
          <p:nvPr/>
        </p:nvSpPr>
        <p:spPr>
          <a:xfrm>
            <a:off x="8722554" y="4842702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2D418F9-9A38-7FAE-65D0-F44B2C767A5E}"/>
              </a:ext>
            </a:extLst>
          </p:cNvPr>
          <p:cNvSpPr/>
          <p:nvPr/>
        </p:nvSpPr>
        <p:spPr>
          <a:xfrm>
            <a:off x="8874954" y="4705172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A751316-C12C-A88E-2A7C-F0CBCB9E4BED}"/>
              </a:ext>
            </a:extLst>
          </p:cNvPr>
          <p:cNvSpPr/>
          <p:nvPr/>
        </p:nvSpPr>
        <p:spPr>
          <a:xfrm>
            <a:off x="9071958" y="4716326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0EF4CDB-CD3A-424F-39C1-25DD394AF4F2}"/>
              </a:ext>
            </a:extLst>
          </p:cNvPr>
          <p:cNvSpPr/>
          <p:nvPr/>
        </p:nvSpPr>
        <p:spPr>
          <a:xfrm>
            <a:off x="9216924" y="4868726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F942042-E46A-9366-5A71-A91A6A75893E}"/>
              </a:ext>
            </a:extLst>
          </p:cNvPr>
          <p:cNvSpPr/>
          <p:nvPr/>
        </p:nvSpPr>
        <p:spPr>
          <a:xfrm>
            <a:off x="8248717" y="5480857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0AAF013-9441-9F7F-6FE1-3242E8FE711E}"/>
              </a:ext>
            </a:extLst>
          </p:cNvPr>
          <p:cNvSpPr/>
          <p:nvPr/>
        </p:nvSpPr>
        <p:spPr>
          <a:xfrm>
            <a:off x="8128328" y="5318478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17EACE4-A0D7-F042-5BEF-E050E15F4046}"/>
              </a:ext>
            </a:extLst>
          </p:cNvPr>
          <p:cNvSpPr/>
          <p:nvPr/>
        </p:nvSpPr>
        <p:spPr>
          <a:xfrm>
            <a:off x="3568315" y="4784133"/>
            <a:ext cx="110067" cy="109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A9CAC08-8734-A068-311F-0B3C7EFFF0D6}"/>
              </a:ext>
            </a:extLst>
          </p:cNvPr>
          <p:cNvCxnSpPr>
            <a:cxnSpLocks/>
          </p:cNvCxnSpPr>
          <p:nvPr/>
        </p:nvCxnSpPr>
        <p:spPr>
          <a:xfrm flipH="1">
            <a:off x="4133118" y="3349830"/>
            <a:ext cx="1592042" cy="104502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5C0499D-1530-12F0-E5E4-F261D71A97D2}"/>
              </a:ext>
            </a:extLst>
          </p:cNvPr>
          <p:cNvCxnSpPr>
            <a:cxnSpLocks/>
          </p:cNvCxnSpPr>
          <p:nvPr/>
        </p:nvCxnSpPr>
        <p:spPr>
          <a:xfrm>
            <a:off x="6380480" y="3364617"/>
            <a:ext cx="0" cy="148608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B565ED7-E837-681E-9130-5665F65F0051}"/>
              </a:ext>
            </a:extLst>
          </p:cNvPr>
          <p:cNvCxnSpPr>
            <a:cxnSpLocks/>
          </p:cNvCxnSpPr>
          <p:nvPr/>
        </p:nvCxnSpPr>
        <p:spPr>
          <a:xfrm>
            <a:off x="7035800" y="3331654"/>
            <a:ext cx="1599816" cy="111627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D03DD71-47AF-C8F8-A9A5-FFB187A4DDDC}"/>
              </a:ext>
            </a:extLst>
          </p:cNvPr>
          <p:cNvSpPr txBox="1"/>
          <p:nvPr/>
        </p:nvSpPr>
        <p:spPr>
          <a:xfrm>
            <a:off x="892098" y="390293"/>
            <a:ext cx="3868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Federated Learning</a:t>
            </a:r>
          </a:p>
        </p:txBody>
      </p:sp>
    </p:spTree>
    <p:extLst>
      <p:ext uri="{BB962C8B-B14F-4D97-AF65-F5344CB8AC3E}">
        <p14:creationId xmlns:p14="http://schemas.microsoft.com/office/powerpoint/2010/main" val="143208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03DD71-47AF-C8F8-A9A5-FFB187A4DDDC}"/>
              </a:ext>
            </a:extLst>
          </p:cNvPr>
          <p:cNvSpPr txBox="1"/>
          <p:nvPr/>
        </p:nvSpPr>
        <p:spPr>
          <a:xfrm>
            <a:off x="892098" y="390293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Connect</a:t>
            </a:r>
          </a:p>
        </p:txBody>
      </p:sp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FC96716-29F8-4435-08CF-6F8020064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879" y="1036624"/>
            <a:ext cx="5448397" cy="5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4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1568FE-4C8E-7AC3-AB42-484FBE6A2F70}"/>
              </a:ext>
            </a:extLst>
          </p:cNvPr>
          <p:cNvSpPr txBox="1"/>
          <p:nvPr/>
        </p:nvSpPr>
        <p:spPr>
          <a:xfrm>
            <a:off x="0" y="1054948"/>
            <a:ext cx="12191999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i="0" dirty="0">
                <a:solidFill>
                  <a:srgbClr val="374151"/>
                </a:solidFill>
                <a:effectLst/>
              </a:rPr>
              <a:t>Converging diverse </a:t>
            </a:r>
            <a:r>
              <a:rPr lang="en-US" sz="2600" b="1" dirty="0">
                <a:solidFill>
                  <a:srgbClr val="374151"/>
                </a:solidFill>
              </a:rPr>
              <a:t>perspectives into a unified and accessible intelligence</a:t>
            </a:r>
            <a:endParaRPr lang="en-US" sz="2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98C2D-354E-0DA2-0AED-B23E8E103407}"/>
              </a:ext>
            </a:extLst>
          </p:cNvPr>
          <p:cNvSpPr txBox="1"/>
          <p:nvPr/>
        </p:nvSpPr>
        <p:spPr>
          <a:xfrm>
            <a:off x="892098" y="390293"/>
            <a:ext cx="3275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Research Profile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DF9F8D-0A47-8819-9902-BDD2AFADA6C4}"/>
              </a:ext>
            </a:extLst>
          </p:cNvPr>
          <p:cNvSpPr/>
          <p:nvPr/>
        </p:nvSpPr>
        <p:spPr>
          <a:xfrm>
            <a:off x="3635147" y="1941858"/>
            <a:ext cx="2711187" cy="271626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Large Language Models (LLMs)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C24FDB-D444-C1F2-7F4C-C2D5D7E1DA7A}"/>
              </a:ext>
            </a:extLst>
          </p:cNvPr>
          <p:cNvSpPr/>
          <p:nvPr/>
        </p:nvSpPr>
        <p:spPr>
          <a:xfrm>
            <a:off x="5845666" y="1941857"/>
            <a:ext cx="2711187" cy="271626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Data Valuation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01FBD3-E928-3356-27FD-CB3C88A5A666}"/>
              </a:ext>
            </a:extLst>
          </p:cNvPr>
          <p:cNvSpPr/>
          <p:nvPr/>
        </p:nvSpPr>
        <p:spPr>
          <a:xfrm>
            <a:off x="4740406" y="3837565"/>
            <a:ext cx="2711187" cy="271626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Federated Learning</a:t>
            </a:r>
          </a:p>
        </p:txBody>
      </p:sp>
    </p:spTree>
    <p:extLst>
      <p:ext uri="{BB962C8B-B14F-4D97-AF65-F5344CB8AC3E}">
        <p14:creationId xmlns:p14="http://schemas.microsoft.com/office/powerpoint/2010/main" val="233694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98C2D-354E-0DA2-0AED-B23E8E103407}"/>
              </a:ext>
            </a:extLst>
          </p:cNvPr>
          <p:cNvSpPr txBox="1"/>
          <p:nvPr/>
        </p:nvSpPr>
        <p:spPr>
          <a:xfrm>
            <a:off x="892098" y="390293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LLMs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18E0EC-6F66-C3E8-9918-6149E7D1771A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005297" y="1324894"/>
            <a:ext cx="1995384" cy="1168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974B7E-50DB-5F6A-5903-120BCCD6E243}"/>
              </a:ext>
            </a:extLst>
          </p:cNvPr>
          <p:cNvSpPr txBox="1"/>
          <p:nvPr/>
        </p:nvSpPr>
        <p:spPr>
          <a:xfrm>
            <a:off x="3407441" y="2493376"/>
            <a:ext cx="11957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Efficiency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C9EB7-4289-08B3-8D89-DA5C5DEFA0A3}"/>
              </a:ext>
            </a:extLst>
          </p:cNvPr>
          <p:cNvSpPr txBox="1"/>
          <p:nvPr/>
        </p:nvSpPr>
        <p:spPr>
          <a:xfrm>
            <a:off x="7450024" y="2493376"/>
            <a:ext cx="15127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Data-Centric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9CBB06-D148-72CC-E7DE-30234663A5CB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924953" y="2893486"/>
            <a:ext cx="1080344" cy="1170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11D0C79-4DDC-5FC1-3D1E-3A12DF9AB530}"/>
              </a:ext>
            </a:extLst>
          </p:cNvPr>
          <p:cNvSpPr txBox="1"/>
          <p:nvPr/>
        </p:nvSpPr>
        <p:spPr>
          <a:xfrm>
            <a:off x="2224440" y="4063696"/>
            <a:ext cx="14010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Fine Tuning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682C7-2385-0A12-F290-46A48EE4210D}"/>
              </a:ext>
            </a:extLst>
          </p:cNvPr>
          <p:cNvSpPr txBox="1"/>
          <p:nvPr/>
        </p:nvSpPr>
        <p:spPr>
          <a:xfrm>
            <a:off x="4481722" y="4063696"/>
            <a:ext cx="119064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Inference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914A15-DEB4-347C-8543-0B0E5DA90CDA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4005297" y="2893486"/>
            <a:ext cx="1071749" cy="1170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00CA88-4E1A-BCE4-8019-3BAA9BCA6ED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00681" y="1324894"/>
            <a:ext cx="2205704" cy="1168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44AC0C-B9D2-0046-37F1-C7FF3F85099D}"/>
              </a:ext>
            </a:extLst>
          </p:cNvPr>
          <p:cNvCxnSpPr>
            <a:cxnSpLocks/>
            <a:stCxn id="12" idx="2"/>
            <a:endCxn id="26" idx="0"/>
          </p:cNvCxnSpPr>
          <p:nvPr/>
        </p:nvCxnSpPr>
        <p:spPr>
          <a:xfrm flipH="1">
            <a:off x="3595505" y="4463806"/>
            <a:ext cx="1481541" cy="1220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7386501-8D17-5BDC-BC55-65B31C1935EF}"/>
              </a:ext>
            </a:extLst>
          </p:cNvPr>
          <p:cNvSpPr txBox="1"/>
          <p:nvPr/>
        </p:nvSpPr>
        <p:spPr>
          <a:xfrm>
            <a:off x="2812117" y="5684409"/>
            <a:ext cx="156677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Model </a:t>
            </a:r>
            <a:br>
              <a:rPr lang="en-US" sz="2000" b="1" dirty="0"/>
            </a:br>
            <a:r>
              <a:rPr lang="en-US" sz="2000" b="1" dirty="0"/>
              <a:t>Compression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DDAE21-3389-029B-7E60-F3C94E5AF258}"/>
              </a:ext>
            </a:extLst>
          </p:cNvPr>
          <p:cNvSpPr txBox="1"/>
          <p:nvPr/>
        </p:nvSpPr>
        <p:spPr>
          <a:xfrm>
            <a:off x="4545698" y="5684409"/>
            <a:ext cx="10713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Model </a:t>
            </a:r>
            <a:br>
              <a:rPr lang="en-US" sz="2000" b="1" dirty="0"/>
            </a:br>
            <a:r>
              <a:rPr lang="en-US" sz="2000" b="1" dirty="0"/>
              <a:t>Merging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C00F23-B273-04C7-1E36-4FA5BF657D42}"/>
              </a:ext>
            </a:extLst>
          </p:cNvPr>
          <p:cNvSpPr txBox="1"/>
          <p:nvPr/>
        </p:nvSpPr>
        <p:spPr>
          <a:xfrm>
            <a:off x="5956751" y="5684409"/>
            <a:ext cx="137627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KV-Caching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1E3079-BDFA-BDF9-B74F-0E802C8867BE}"/>
              </a:ext>
            </a:extLst>
          </p:cNvPr>
          <p:cNvCxnSpPr>
            <a:cxnSpLocks/>
            <a:stCxn id="12" idx="2"/>
            <a:endCxn id="27" idx="0"/>
          </p:cNvCxnSpPr>
          <p:nvPr/>
        </p:nvCxnSpPr>
        <p:spPr>
          <a:xfrm>
            <a:off x="5077046" y="4463806"/>
            <a:ext cx="4312" cy="1220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387158-0630-3AFB-1B9D-75553F5442FE}"/>
              </a:ext>
            </a:extLst>
          </p:cNvPr>
          <p:cNvCxnSpPr>
            <a:cxnSpLocks/>
            <a:stCxn id="12" idx="2"/>
            <a:endCxn id="28" idx="0"/>
          </p:cNvCxnSpPr>
          <p:nvPr/>
        </p:nvCxnSpPr>
        <p:spPr>
          <a:xfrm>
            <a:off x="5077046" y="4463806"/>
            <a:ext cx="1567842" cy="1220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032ECFB-886E-BC58-30AB-473A85FAD0F7}"/>
              </a:ext>
            </a:extLst>
          </p:cNvPr>
          <p:cNvSpPr txBox="1"/>
          <p:nvPr/>
        </p:nvSpPr>
        <p:spPr>
          <a:xfrm>
            <a:off x="6712731" y="3909808"/>
            <a:ext cx="11771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Influence</a:t>
            </a:r>
          </a:p>
          <a:p>
            <a:pPr algn="ctr"/>
            <a:r>
              <a:rPr lang="en-US" sz="2000" b="1" dirty="0"/>
              <a:t>Function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97CC9C-AA09-FD47-5251-B102F71D3DC7}"/>
              </a:ext>
            </a:extLst>
          </p:cNvPr>
          <p:cNvSpPr txBox="1"/>
          <p:nvPr/>
        </p:nvSpPr>
        <p:spPr>
          <a:xfrm>
            <a:off x="8616071" y="3909808"/>
            <a:ext cx="116249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Data</a:t>
            </a:r>
          </a:p>
          <a:p>
            <a:r>
              <a:rPr lang="en-US" sz="2000" b="1" dirty="0"/>
              <a:t>Selection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2AA3FC-FA3E-4391-3BFD-636440A4FD25}"/>
              </a:ext>
            </a:extLst>
          </p:cNvPr>
          <p:cNvCxnSpPr>
            <a:cxnSpLocks/>
            <a:stCxn id="9" idx="2"/>
            <a:endCxn id="36" idx="0"/>
          </p:cNvCxnSpPr>
          <p:nvPr/>
        </p:nvCxnSpPr>
        <p:spPr>
          <a:xfrm flipH="1">
            <a:off x="7301322" y="2893486"/>
            <a:ext cx="905063" cy="10163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762E9E1-5F68-443A-F603-D53DCAE1020D}"/>
              </a:ext>
            </a:extLst>
          </p:cNvPr>
          <p:cNvCxnSpPr>
            <a:cxnSpLocks/>
            <a:stCxn id="9" idx="2"/>
            <a:endCxn id="37" idx="0"/>
          </p:cNvCxnSpPr>
          <p:nvPr/>
        </p:nvCxnSpPr>
        <p:spPr>
          <a:xfrm>
            <a:off x="8206385" y="2893486"/>
            <a:ext cx="990935" cy="10163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8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54020-254A-58C0-056B-939D85242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21CAE3-110D-851A-9D43-374CEB23D3FB}"/>
              </a:ext>
            </a:extLst>
          </p:cNvPr>
          <p:cNvSpPr txBox="1"/>
          <p:nvPr/>
        </p:nvSpPr>
        <p:spPr>
          <a:xfrm>
            <a:off x="892098" y="390293"/>
            <a:ext cx="6044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LLMs (Efficiency – Fine Tuning)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E756551-7D08-C31E-C3B9-5F695547EC09}"/>
              </a:ext>
            </a:extLst>
          </p:cNvPr>
          <p:cNvSpPr/>
          <p:nvPr/>
        </p:nvSpPr>
        <p:spPr>
          <a:xfrm>
            <a:off x="2747947" y="3133317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9C27EF-E805-E949-C444-74D6AE1ED91D}"/>
              </a:ext>
            </a:extLst>
          </p:cNvPr>
          <p:cNvSpPr/>
          <p:nvPr/>
        </p:nvSpPr>
        <p:spPr>
          <a:xfrm>
            <a:off x="2454299" y="2835335"/>
            <a:ext cx="1148575" cy="73226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46DCEC-689A-6572-5D90-F9CE4DBA1C35}"/>
              </a:ext>
            </a:extLst>
          </p:cNvPr>
          <p:cNvSpPr/>
          <p:nvPr/>
        </p:nvSpPr>
        <p:spPr>
          <a:xfrm rot="5400000">
            <a:off x="4565513" y="3129503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703AF7-2057-EFA7-3177-EB79EC4268EE}"/>
              </a:ext>
            </a:extLst>
          </p:cNvPr>
          <p:cNvSpPr/>
          <p:nvPr/>
        </p:nvSpPr>
        <p:spPr>
          <a:xfrm>
            <a:off x="4658957" y="2835335"/>
            <a:ext cx="1443466" cy="7396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B09606C-6DF2-7F71-7E3D-7721C4C2E9AD}"/>
              </a:ext>
            </a:extLst>
          </p:cNvPr>
          <p:cNvSpPr/>
          <p:nvPr/>
        </p:nvSpPr>
        <p:spPr>
          <a:xfrm rot="5400000">
            <a:off x="4746488" y="3130589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849F12E-8AC3-BA6A-CEC7-D0643F3F605C}"/>
              </a:ext>
            </a:extLst>
          </p:cNvPr>
          <p:cNvSpPr/>
          <p:nvPr/>
        </p:nvSpPr>
        <p:spPr>
          <a:xfrm rot="5400000">
            <a:off x="4930638" y="3127414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41EC980-6389-6899-3A27-8A0DE7102641}"/>
              </a:ext>
            </a:extLst>
          </p:cNvPr>
          <p:cNvSpPr/>
          <p:nvPr/>
        </p:nvSpPr>
        <p:spPr>
          <a:xfrm rot="5400000">
            <a:off x="5108438" y="3127414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142BB70-A36B-F74D-131B-2E8ED012B61B}"/>
              </a:ext>
            </a:extLst>
          </p:cNvPr>
          <p:cNvSpPr/>
          <p:nvPr/>
        </p:nvSpPr>
        <p:spPr>
          <a:xfrm rot="5400000">
            <a:off x="5283063" y="3130589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B024F35-A58D-EAAC-69CF-E77C49E3FDC7}"/>
              </a:ext>
            </a:extLst>
          </p:cNvPr>
          <p:cNvSpPr/>
          <p:nvPr/>
        </p:nvSpPr>
        <p:spPr>
          <a:xfrm rot="5400000">
            <a:off x="5460863" y="3130589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7F96C70-3122-ED1E-0250-409852CB41F6}"/>
              </a:ext>
            </a:extLst>
          </p:cNvPr>
          <p:cNvSpPr/>
          <p:nvPr/>
        </p:nvSpPr>
        <p:spPr>
          <a:xfrm rot="5400000">
            <a:off x="5635488" y="3133764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39E685-CE32-8E92-8013-9B06C1AE4AC7}"/>
              </a:ext>
            </a:extLst>
          </p:cNvPr>
          <p:cNvCxnSpPr/>
          <p:nvPr/>
        </p:nvCxnSpPr>
        <p:spPr>
          <a:xfrm>
            <a:off x="3805758" y="3207174"/>
            <a:ext cx="689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4690025-7E66-CFAE-DCFA-0EE1520E0177}"/>
              </a:ext>
            </a:extLst>
          </p:cNvPr>
          <p:cNvSpPr/>
          <p:nvPr/>
        </p:nvSpPr>
        <p:spPr>
          <a:xfrm rot="5400000">
            <a:off x="7156300" y="3133089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73963BF-ED83-F441-00B7-E2DC41665FBE}"/>
              </a:ext>
            </a:extLst>
          </p:cNvPr>
          <p:cNvSpPr/>
          <p:nvPr/>
        </p:nvSpPr>
        <p:spPr>
          <a:xfrm>
            <a:off x="7249744" y="2838921"/>
            <a:ext cx="1443466" cy="7396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42067B7-7FA0-6674-87FB-45D5C8342C94}"/>
              </a:ext>
            </a:extLst>
          </p:cNvPr>
          <p:cNvSpPr/>
          <p:nvPr/>
        </p:nvSpPr>
        <p:spPr>
          <a:xfrm rot="5400000">
            <a:off x="7337275" y="3134175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C0C079B-3E35-CB99-0767-E3418DE5E137}"/>
              </a:ext>
            </a:extLst>
          </p:cNvPr>
          <p:cNvSpPr/>
          <p:nvPr/>
        </p:nvSpPr>
        <p:spPr>
          <a:xfrm rot="5400000">
            <a:off x="7521425" y="3131000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60D910E-E009-7A14-5CC0-938AB6F3C3AC}"/>
              </a:ext>
            </a:extLst>
          </p:cNvPr>
          <p:cNvSpPr/>
          <p:nvPr/>
        </p:nvSpPr>
        <p:spPr>
          <a:xfrm rot="5400000">
            <a:off x="7841608" y="3127259"/>
            <a:ext cx="287120" cy="14364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F79669E-9AA4-1FEB-BF89-34D1F28B2E4E}"/>
              </a:ext>
            </a:extLst>
          </p:cNvPr>
          <p:cNvSpPr/>
          <p:nvPr/>
        </p:nvSpPr>
        <p:spPr>
          <a:xfrm rot="5400000">
            <a:off x="7873850" y="3134175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B143999-D150-C4BD-F226-40A29D5FFE1E}"/>
              </a:ext>
            </a:extLst>
          </p:cNvPr>
          <p:cNvSpPr/>
          <p:nvPr/>
        </p:nvSpPr>
        <p:spPr>
          <a:xfrm rot="5400000">
            <a:off x="8051650" y="3134175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7B2B66F-E98A-3341-8275-F93208A53379}"/>
              </a:ext>
            </a:extLst>
          </p:cNvPr>
          <p:cNvSpPr/>
          <p:nvPr/>
        </p:nvSpPr>
        <p:spPr>
          <a:xfrm rot="5400000">
            <a:off x="8226275" y="3137350"/>
            <a:ext cx="568712" cy="1468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91D15A2-9849-51E4-A42E-31D62AA00B1C}"/>
              </a:ext>
            </a:extLst>
          </p:cNvPr>
          <p:cNvCxnSpPr/>
          <p:nvPr/>
        </p:nvCxnSpPr>
        <p:spPr>
          <a:xfrm>
            <a:off x="6340100" y="3210760"/>
            <a:ext cx="689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36A9067-6293-F5AF-EB60-6ACF343D0725}"/>
              </a:ext>
            </a:extLst>
          </p:cNvPr>
          <p:cNvSpPr txBox="1"/>
          <p:nvPr/>
        </p:nvSpPr>
        <p:spPr>
          <a:xfrm>
            <a:off x="2749707" y="2323471"/>
            <a:ext cx="669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F8D765-4947-C9BF-FBFD-911228C028A7}"/>
              </a:ext>
            </a:extLst>
          </p:cNvPr>
          <p:cNvSpPr txBox="1"/>
          <p:nvPr/>
        </p:nvSpPr>
        <p:spPr>
          <a:xfrm>
            <a:off x="4511768" y="2325177"/>
            <a:ext cx="2002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Pretrained model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0638B8-FC46-2103-94A9-1B6571673823}"/>
              </a:ext>
            </a:extLst>
          </p:cNvPr>
          <p:cNvSpPr txBox="1"/>
          <p:nvPr/>
        </p:nvSpPr>
        <p:spPr>
          <a:xfrm>
            <a:off x="7170289" y="2328763"/>
            <a:ext cx="179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Adapted model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4FBCAA-445D-E63B-1718-5EDE0147DCFA}"/>
              </a:ext>
            </a:extLst>
          </p:cNvPr>
          <p:cNvSpPr txBox="1"/>
          <p:nvPr/>
        </p:nvSpPr>
        <p:spPr>
          <a:xfrm>
            <a:off x="6390326" y="2682590"/>
            <a:ext cx="631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171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A431E-AAAB-4546-0DFA-664B01311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D4FDE2-C8B9-DDC5-CAE6-4E5F7C1A29D7}"/>
              </a:ext>
            </a:extLst>
          </p:cNvPr>
          <p:cNvSpPr txBox="1"/>
          <p:nvPr/>
        </p:nvSpPr>
        <p:spPr>
          <a:xfrm>
            <a:off x="892098" y="390293"/>
            <a:ext cx="5617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LLMs (Efficiency – Inference)</a:t>
            </a:r>
          </a:p>
        </p:txBody>
      </p:sp>
      <p:pic>
        <p:nvPicPr>
          <p:cNvPr id="8" name="Picture 7" descr="A group of squares in different colors&#10;&#10;Description automatically generated">
            <a:extLst>
              <a:ext uri="{FF2B5EF4-FFF2-40B4-BE49-F238E27FC236}">
                <a16:creationId xmlns:a16="http://schemas.microsoft.com/office/drawing/2014/main" id="{7766727D-A0CF-67CD-6D15-613A2E8C5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14" y="2097170"/>
            <a:ext cx="2921000" cy="1917700"/>
          </a:xfrm>
          <a:prstGeom prst="rect">
            <a:avLst/>
          </a:prstGeom>
        </p:spPr>
      </p:pic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E5080F99-012E-B201-BD9B-FD29AA7FC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667" y="2097170"/>
            <a:ext cx="2921000" cy="1917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81A0FC-722E-3A0C-EB4B-91082118BF7C}"/>
              </a:ext>
            </a:extLst>
          </p:cNvPr>
          <p:cNvSpPr txBox="1"/>
          <p:nvPr/>
        </p:nvSpPr>
        <p:spPr>
          <a:xfrm>
            <a:off x="1872123" y="4439652"/>
            <a:ext cx="2316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Model Compression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3D8391-FC1E-9AF0-3D89-E97D93AD4009}"/>
              </a:ext>
            </a:extLst>
          </p:cNvPr>
          <p:cNvSpPr txBox="1"/>
          <p:nvPr/>
        </p:nvSpPr>
        <p:spPr>
          <a:xfrm>
            <a:off x="6939405" y="4439652"/>
            <a:ext cx="182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Model Merging</a:t>
            </a:r>
          </a:p>
        </p:txBody>
      </p:sp>
    </p:spTree>
    <p:extLst>
      <p:ext uri="{BB962C8B-B14F-4D97-AF65-F5344CB8AC3E}">
        <p14:creationId xmlns:p14="http://schemas.microsoft.com/office/powerpoint/2010/main" val="120697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19056-61E3-3862-7F30-8F4F2324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0D97C3-A46D-23CA-FC8C-9E731990C3F1}"/>
              </a:ext>
            </a:extLst>
          </p:cNvPr>
          <p:cNvSpPr txBox="1"/>
          <p:nvPr/>
        </p:nvSpPr>
        <p:spPr>
          <a:xfrm>
            <a:off x="892098" y="390293"/>
            <a:ext cx="5617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LLMs (Efficiency – Inference)</a:t>
            </a:r>
          </a:p>
        </p:txBody>
      </p:sp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1218A8D0-35AC-82C4-75D4-2736561E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21" y="1458865"/>
            <a:ext cx="7772400" cy="4368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1CF99F-AB91-5875-4C5D-A4AACF12B94E}"/>
              </a:ext>
            </a:extLst>
          </p:cNvPr>
          <p:cNvSpPr txBox="1"/>
          <p:nvPr/>
        </p:nvSpPr>
        <p:spPr>
          <a:xfrm>
            <a:off x="5111084" y="6067597"/>
            <a:ext cx="137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KV-Caching</a:t>
            </a:r>
          </a:p>
        </p:txBody>
      </p:sp>
    </p:spTree>
    <p:extLst>
      <p:ext uri="{BB962C8B-B14F-4D97-AF65-F5344CB8AC3E}">
        <p14:creationId xmlns:p14="http://schemas.microsoft.com/office/powerpoint/2010/main" val="249902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07052-ADC1-DD81-DF5B-8598B9FD4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FB576A-A2B5-09DC-B9E8-5C98A8EACEB7}"/>
              </a:ext>
            </a:extLst>
          </p:cNvPr>
          <p:cNvSpPr txBox="1"/>
          <p:nvPr/>
        </p:nvSpPr>
        <p:spPr>
          <a:xfrm>
            <a:off x="892098" y="390293"/>
            <a:ext cx="3948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LLMs (Data-Centric)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D7727-307B-768B-C992-A2BB571733F2}"/>
              </a:ext>
            </a:extLst>
          </p:cNvPr>
          <p:cNvSpPr txBox="1"/>
          <p:nvPr/>
        </p:nvSpPr>
        <p:spPr>
          <a:xfrm>
            <a:off x="892098" y="1732547"/>
            <a:ext cx="8753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/>
              <a:t>Influence function:  </a:t>
            </a:r>
            <a:r>
              <a:rPr lang="en-US" sz="2400" dirty="0"/>
              <a:t>Quantifying data impact on model predictions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/>
              <a:t>Data selection: </a:t>
            </a:r>
            <a:r>
              <a:rPr lang="en-US" sz="2400" dirty="0"/>
              <a:t>Prioritizing data subsets for efficient LLM training</a:t>
            </a:r>
          </a:p>
        </p:txBody>
      </p:sp>
    </p:spTree>
    <p:extLst>
      <p:ext uri="{BB962C8B-B14F-4D97-AF65-F5344CB8AC3E}">
        <p14:creationId xmlns:p14="http://schemas.microsoft.com/office/powerpoint/2010/main" val="244136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98C2D-354E-0DA2-0AED-B23E8E103407}"/>
              </a:ext>
            </a:extLst>
          </p:cNvPr>
          <p:cNvSpPr txBox="1"/>
          <p:nvPr/>
        </p:nvSpPr>
        <p:spPr>
          <a:xfrm>
            <a:off x="892098" y="390293"/>
            <a:ext cx="3018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Data 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AB372-11EC-8923-8B7B-695F177AFBC7}"/>
              </a:ext>
            </a:extLst>
          </p:cNvPr>
          <p:cNvSpPr txBox="1"/>
          <p:nvPr/>
        </p:nvSpPr>
        <p:spPr>
          <a:xfrm>
            <a:off x="8823998" y="1378002"/>
            <a:ext cx="1114333" cy="63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dirty="0">
                <a:latin typeface="Helvetica"/>
                <a:cs typeface="Helvetica"/>
              </a:rPr>
              <a:t>Hospital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CF725-9FC6-4271-2523-675F7CD165AB}"/>
              </a:ext>
            </a:extLst>
          </p:cNvPr>
          <p:cNvSpPr txBox="1"/>
          <p:nvPr/>
        </p:nvSpPr>
        <p:spPr>
          <a:xfrm>
            <a:off x="5909713" y="1740029"/>
            <a:ext cx="968535" cy="85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7200" dirty="0">
                <a:latin typeface="Helvetica"/>
                <a:cs typeface="Helvetica"/>
              </a:rPr>
              <a:t>$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22C4313-9D1C-3CC2-771F-D4FEC1C31DAB}"/>
              </a:ext>
            </a:extLst>
          </p:cNvPr>
          <p:cNvSpPr/>
          <p:nvPr/>
        </p:nvSpPr>
        <p:spPr>
          <a:xfrm>
            <a:off x="4126084" y="2427749"/>
            <a:ext cx="4252878" cy="51556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395A60-FE96-CF4A-DE5B-BE80373A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59" y="2081139"/>
            <a:ext cx="1827597" cy="1851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12E41-AA15-786F-955D-3AAD6E814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32" y="2058500"/>
            <a:ext cx="1827597" cy="1852462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F8E47873-65C4-D36C-7494-B666A1AD6CCA}"/>
              </a:ext>
            </a:extLst>
          </p:cNvPr>
          <p:cNvSpPr/>
          <p:nvPr/>
        </p:nvSpPr>
        <p:spPr>
          <a:xfrm rot="10800000">
            <a:off x="4126084" y="3093884"/>
            <a:ext cx="4239620" cy="51556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2712F458-2596-9119-F514-196D8708558C}"/>
              </a:ext>
            </a:extLst>
          </p:cNvPr>
          <p:cNvSpPr/>
          <p:nvPr/>
        </p:nvSpPr>
        <p:spPr>
          <a:xfrm>
            <a:off x="5663532" y="4405695"/>
            <a:ext cx="1128767" cy="442148"/>
          </a:xfrm>
          <a:prstGeom prst="can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911A795A-DE8C-14EE-8D49-CE920FA25E16}"/>
              </a:ext>
            </a:extLst>
          </p:cNvPr>
          <p:cNvSpPr/>
          <p:nvPr/>
        </p:nvSpPr>
        <p:spPr>
          <a:xfrm>
            <a:off x="5663240" y="4076705"/>
            <a:ext cx="1128767" cy="442148"/>
          </a:xfrm>
          <a:prstGeom prst="can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E082B0F4-6A56-0C81-71B8-217B28EA83D2}"/>
              </a:ext>
            </a:extLst>
          </p:cNvPr>
          <p:cNvSpPr/>
          <p:nvPr/>
        </p:nvSpPr>
        <p:spPr>
          <a:xfrm>
            <a:off x="5662400" y="3742142"/>
            <a:ext cx="1128767" cy="442148"/>
          </a:xfrm>
          <a:prstGeom prst="can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199F1-C6D1-C3CF-C3BB-95069A945EDB}"/>
              </a:ext>
            </a:extLst>
          </p:cNvPr>
          <p:cNvSpPr txBox="1"/>
          <p:nvPr/>
        </p:nvSpPr>
        <p:spPr>
          <a:xfrm>
            <a:off x="1549073" y="1399184"/>
            <a:ext cx="2925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/>
                <a:cs typeface="Helvetica"/>
              </a:rPr>
              <a:t>Pharma </a:t>
            </a:r>
          </a:p>
          <a:p>
            <a:pPr algn="ctr"/>
            <a:r>
              <a:rPr lang="en-US" dirty="0">
                <a:latin typeface="Helvetica"/>
                <a:cs typeface="Helvetica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37921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98C2D-354E-0DA2-0AED-B23E8E103407}"/>
              </a:ext>
            </a:extLst>
          </p:cNvPr>
          <p:cNvSpPr txBox="1"/>
          <p:nvPr/>
        </p:nvSpPr>
        <p:spPr>
          <a:xfrm>
            <a:off x="892098" y="390293"/>
            <a:ext cx="3018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Data Valuation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ECF5D6F-33BC-8AAD-8497-777A65813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53" y="1297702"/>
            <a:ext cx="6289073" cy="4271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A05895-4F48-B013-2D97-B9A397EE2326}"/>
              </a:ext>
            </a:extLst>
          </p:cNvPr>
          <p:cNvSpPr txBox="1"/>
          <p:nvPr/>
        </p:nvSpPr>
        <p:spPr>
          <a:xfrm>
            <a:off x="0" y="5866917"/>
            <a:ext cx="12192000" cy="592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Helvetica"/>
                <a:cs typeface="Helvetica"/>
              </a:rPr>
              <a:t>Estimating </a:t>
            </a:r>
            <a:r>
              <a:rPr lang="en-US" sz="2400" dirty="0">
                <a:solidFill>
                  <a:srgbClr val="00B0F0"/>
                </a:solidFill>
                <a:latin typeface="Helvetica"/>
                <a:cs typeface="Helvetica"/>
              </a:rPr>
              <a:t>relevant</a:t>
            </a:r>
            <a:r>
              <a:rPr lang="en-US" sz="2400" dirty="0">
                <a:latin typeface="Helvetica"/>
                <a:cs typeface="Helvetica"/>
              </a:rPr>
              <a:t> and </a:t>
            </a:r>
            <a:r>
              <a:rPr lang="en-US" sz="2400" dirty="0">
                <a:solidFill>
                  <a:srgbClr val="FF7571"/>
                </a:solidFill>
                <a:latin typeface="Helvetica"/>
                <a:cs typeface="Helvetica"/>
              </a:rPr>
              <a:t>diverse</a:t>
            </a:r>
            <a:r>
              <a:rPr lang="en-US" sz="2400" dirty="0">
                <a:latin typeface="Helvetica"/>
                <a:cs typeface="Helvetica"/>
              </a:rPr>
              <a:t> statistics</a:t>
            </a:r>
          </a:p>
        </p:txBody>
      </p:sp>
    </p:spTree>
    <p:extLst>
      <p:ext uri="{BB962C8B-B14F-4D97-AF65-F5344CB8AC3E}">
        <p14:creationId xmlns:p14="http://schemas.microsoft.com/office/powerpoint/2010/main" val="411326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</TotalTime>
  <Words>135</Words>
  <Application>Microsoft Macintosh PowerPoint</Application>
  <PresentationFormat>Widescreen</PresentationFormat>
  <Paragraphs>53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Wingdings</vt:lpstr>
      <vt:lpstr>Office Theme</vt:lpstr>
      <vt:lpstr>Universal Intelligence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Mohammadi Amiri</dc:creator>
  <cp:lastModifiedBy>Mohammadi Amiri, Mohammad</cp:lastModifiedBy>
  <cp:revision>321</cp:revision>
  <dcterms:created xsi:type="dcterms:W3CDTF">2023-08-26T15:33:50Z</dcterms:created>
  <dcterms:modified xsi:type="dcterms:W3CDTF">2024-12-04T15:25:00Z</dcterms:modified>
</cp:coreProperties>
</file>