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87" r:id="rId2"/>
    <p:sldId id="347" r:id="rId3"/>
    <p:sldId id="382" r:id="rId4"/>
    <p:sldId id="365" r:id="rId5"/>
    <p:sldId id="360" r:id="rId6"/>
    <p:sldId id="333" r:id="rId7"/>
    <p:sldId id="335" r:id="rId8"/>
    <p:sldId id="336" r:id="rId9"/>
    <p:sldId id="337" r:id="rId10"/>
    <p:sldId id="339" r:id="rId11"/>
    <p:sldId id="338" r:id="rId12"/>
    <p:sldId id="366" r:id="rId13"/>
    <p:sldId id="380" r:id="rId14"/>
    <p:sldId id="367" r:id="rId15"/>
    <p:sldId id="356" r:id="rId16"/>
    <p:sldId id="390" r:id="rId17"/>
    <p:sldId id="353" r:id="rId18"/>
    <p:sldId id="391" r:id="rId19"/>
    <p:sldId id="348" r:id="rId20"/>
    <p:sldId id="349" r:id="rId21"/>
    <p:sldId id="369" r:id="rId22"/>
    <p:sldId id="386" r:id="rId23"/>
    <p:sldId id="389" r:id="rId24"/>
    <p:sldId id="344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59"/>
    <p:restoredTop sz="84314"/>
  </p:normalViewPr>
  <p:slideViewPr>
    <p:cSldViewPr snapToGrid="0" snapToObjects="1">
      <p:cViewPr varScale="1">
        <p:scale>
          <a:sx n="88" d="100"/>
          <a:sy n="88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EFA63-31BF-A249-9AC6-2EEE77A4338F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F70D-FEDF-F846-9CCB-26A1A925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GNN’s powerful ability in learning expressive node embeddings, unfortunately, they can only be used when graph-structured data is available.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existing GNN methods assume the input graph topology is perfect, which is not necessarily true in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the real-word graphs are often noisy due to the error-prone data measurement or collection.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graph construction process might not be ideal for the downstream task.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motivates us to learn graph structure supplementary to the initial graph.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many applications such as those in NLP may not have graph-structured data available, requiring a lot of domain expertise for manual graph construction.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we do automatic graph construction from raw data features?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text benchmarks, task and each doc as a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can see, compared to GCN and LDS, IDGL achieves better or comparable results in both scenarios and is more robust to adversarial graphs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both GCN and LDS completely fail in the edge addition scenario, IDGL is still able to perform reasonably well.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the evolution of the learned adjacency matrix and accuracy through iterations in the iterative learning procedure in the testing phase.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can see, both the adjacency matrix and accuracy converge quickly.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can see, dynamically adjusting the number of iterations using the stopping criterion works better in practice.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can see, compared to the initial graph structures, IDGL mainly form graph structures within the same class of nodes, which complement the initial graph structure.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as expected because A(t) is computed based on the updated node embeddings that are supposed to capture certain node label information.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formulate the GL problem as an iterative learning problem which jointly learns the graph structure and the GNN parameters.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 the diagram, the key rationale of our framework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node embeddings learned by GNNs (optimized toward the downstream task) could provide useful information for learning better graph structures.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the newly learned graph structures could be a better graph input for GNNs to learn better node embeddings.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method can iteratively search for hidden graph structure that augments the initial graph structure for downstream prediction tasks.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iterative method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dynamically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adjusts when to stop in each mini-batch when the learned graph structure approaches close enough to the optimized graph (with respect to the downstream task) based on our proposed stopping criterion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consecutive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matrices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constructing such a graph can be optimized towards the learning task at hand and the whole learning system is end-to-end trainable.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cast the graph learning problem as similarity metric learning.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design a weighted cosine similarity function for computing the similarity for any pair of 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is a learnable weight vector which has the same dimension as the input vectors vi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learns to highlight different dimensions of the vectors. </a:t>
            </a:r>
            <a:endParaRPr lang="en-US" dirty="0"/>
          </a:p>
          <a:p>
            <a:r>
              <a:rPr lang="en-US" dirty="0"/>
              <a:t>We also introduce a multi-head strategy where each perspective considers one part of the semantics captured in the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 many underlying graph structures are much more sparse than a fully connected graph, which is not only computationally expensive but also might introduce noise (i.e., unimportant edges), </a:t>
            </a:r>
            <a:r>
              <a:rPr lang="en-US" dirty="0"/>
              <a:t>we apply epsilon-neighborhood for obtaining a symmetric sparse non-negative adjacency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initial graph could be noisy, it typically still carries rich and useful information regarding true graph topology.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Ideally, the learned graph structure could be supplementary to the original graph topology to formulate an optimized graph for GNNs with respect to a downstream task.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mild assumption that the optimized graph structure is potentially a shift from the initial graph structure, we combine the learned graph with the initial graph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hyperparameter lambda is used to balance the trade-off between the learned graph structure and the initial graph structure.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such an initial graph structure is not available, we instead use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graph constructed based on raw node features using cosine similarity.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graph learning framework is agnostic to various GNNs.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two-layered</a:t>
            </a:r>
            <a:r>
              <a:rPr lang="zh-CN" altLang="en-US" dirty="0"/>
              <a:t> </a:t>
            </a:r>
            <a:r>
              <a:rPr lang="en-US" altLang="zh-CN" dirty="0"/>
              <a:t>GCN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embeddings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producing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r>
              <a:rPr lang="zh-CN" altLang="en-US" dirty="0"/>
              <a:t> </a:t>
            </a:r>
            <a:r>
              <a:rPr lang="en-US" altLang="zh-CN" dirty="0"/>
              <a:t>graph,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dirty="0"/>
              <a:t>nspired by previous works in the GSP field, we leverage adapted graph regularization for controlling the smoothness, connectivity and sparsity of the learned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minimize a joint loss function combining both the prediction loss and the graph regularization loss.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we show the overall arch of the proposed framework.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network benchmarks and data point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baselines: LDS,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-GCN. LDS is our main baseline which jointly learns the graph and the parameters of GNNs by leveraging the bilevel optimization technique.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optimizes the discrete probability distribution on the edges of the graph, which makes it unable to handle the inductive setting.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reran LDS using the official code.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0F70D-FEDF-F846-9CCB-26A1A925D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8112-5567-294A-91D5-BDB430178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11851-53B2-1C48-8BA4-AF226BE60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53004-B8C9-C24C-A848-55D337F0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0583A-CBCE-C941-AD3E-98998D82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A2B7-D87B-5B42-92B0-0825815F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F7BE-4E6D-AE47-879E-C778CFD8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D3421-808C-EA45-A201-E60397D89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7412-4FFC-5F49-9CC0-E0A57EC5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E0AC-C1D1-714A-BAEB-BC1FFEA5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8B37-6CD4-0C43-8D24-E2779BE2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CEE5-E394-AD4B-96BF-E561AC571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83FAC-A6E5-CA42-917D-2938D63D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BD46-A3C4-FE44-B563-F77014DA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ADC2-3191-004D-94C9-D7E59B47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FEB96-2576-0E41-93FD-1FE05B5E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8BA1-661E-7447-85E2-C362E0A6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7101-3198-6446-9E55-58893194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8F60-3FE3-B041-8AF3-BBF1DB49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603C-42B3-F843-8037-EA732CD2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0B90-FCF5-0647-9926-E6D1B316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4245-062F-874C-B4BE-DD2200CC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E74F-B068-8343-ACB2-FC03A2FF5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4097-749B-004F-81C1-0F5EECF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FEA5-58F6-FD43-97D3-EE726058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1456-F755-0D4D-BA36-13E05E4D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352F-5E00-354B-BBA3-50D91707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376B-5641-4C4C-822F-808805CF6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A7B47-A955-E64F-ABD2-9E463E4DD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68E18-B568-8443-88B2-ADCB724A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D5801-0690-6A4C-9C66-30E3D8D7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8228-780F-2C4E-8512-2CA41D06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3767-0979-C64C-8638-4F997615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FBE1-155C-9341-AB10-40CDF462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A547-E3AC-D149-BF9D-C59C538D4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5F1C4-AF03-1D42-9312-6F7048A13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E65A5-5EFD-154D-B432-7A69D506B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6C93B-B6F8-6549-9F9E-481CB537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88C33-3EC4-584D-95E9-A5ABBEF1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D3E06-8B2D-CB46-81BB-F6D0BE09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601C-F72C-C542-AA6E-ECC9684C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408AC-C211-B443-A059-907F793D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9603F-1DF6-6C4B-8AD1-784B2D9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76D5-056D-7845-9108-099572A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6D4CC-D29C-4B41-88EA-1076C365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3189A-D577-1E49-9F28-51BB3928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53106-4C8E-5948-9750-E9C7D2D4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48E6-D6F7-9F4A-8CA3-E81EEE70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D5B3-276E-A84A-AAA1-A50DAA0B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A9E4B-6E89-D249-8104-9509F3363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72D5F-95E7-7D45-B46D-D98046C5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6C653-E0CE-BA4F-B66F-17571F5C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60151-4D71-844F-8DDD-4AAF4A4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5FCC-2759-4241-9321-DBE8B128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F3F84-816D-F64F-B0F4-FE8CD9211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B168-F742-444E-8014-234ED1DA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3F73B-5DAD-6D42-92C1-E3EC459B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3C127-C7C6-5C4A-85E4-530C9A5B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21442-715B-8747-9047-430AE1A3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BC3C6-584F-FD48-8814-B7F71070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96E6-5DCC-764B-B914-C263CABB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5AA6-97F3-D041-99B7-050742F44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F740-D5E6-CB4C-8F0A-BBC43DF86654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E684-77C4-214D-A139-F6BD6F010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4147-FD4B-C644-A4E7-DB562299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A656-1F3B-C846-8E66-DBAEF52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9;p26">
            <a:extLst>
              <a:ext uri="{FF2B5EF4-FFF2-40B4-BE49-F238E27FC236}">
                <a16:creationId xmlns:a16="http://schemas.microsoft.com/office/drawing/2014/main" id="{1502FC72-B9D8-734A-9838-09E1D9540F13}"/>
              </a:ext>
            </a:extLst>
          </p:cNvPr>
          <p:cNvSpPr txBox="1"/>
          <p:nvPr/>
        </p:nvSpPr>
        <p:spPr>
          <a:xfrm>
            <a:off x="703385" y="954441"/>
            <a:ext cx="11043137" cy="522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C00000"/>
              </a:buClr>
              <a:buSzPts val="900"/>
            </a:pPr>
            <a:r>
              <a:rPr lang="en-US" sz="48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Deep Iterative and Adaptive Learning for Graph Neural Networks</a:t>
            </a:r>
          </a:p>
          <a:p>
            <a:pPr lvl="0" algn="ctr">
              <a:buClr>
                <a:srgbClr val="C00000"/>
              </a:buClr>
              <a:buSzPts val="900"/>
            </a:pPr>
            <a:endParaRPr lang="en" sz="2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0000CC"/>
              </a:buClr>
              <a:buSzPts val="700"/>
            </a:pPr>
            <a:r>
              <a:rPr lang="en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Presenter:</a:t>
            </a:r>
            <a:r>
              <a:rPr lang="en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Yu Chen</a:t>
            </a: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3200" dirty="0"/>
          </a:p>
          <a:p>
            <a:pPr algn="ctr">
              <a:buClr>
                <a:schemeClr val="dk1"/>
              </a:buClr>
              <a:buSzPts val="500"/>
            </a:pPr>
            <a:endParaRPr lang="en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dk1"/>
              </a:buClr>
              <a:buSzPts val="500"/>
            </a:pPr>
            <a:r>
              <a:rPr lang="en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of Computer Science</a:t>
            </a:r>
            <a:endParaRPr sz="2800" dirty="0"/>
          </a:p>
          <a:p>
            <a:pPr algn="ctr">
              <a:buClr>
                <a:schemeClr val="dk1"/>
              </a:buClr>
              <a:buSzPts val="600"/>
            </a:pPr>
            <a:r>
              <a:rPr lang="en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Rensselaer Polytechnic Institute, Troy, NY 12180</a:t>
            </a:r>
            <a:r>
              <a:rPr lang="en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>
              <a:buClr>
                <a:schemeClr val="dk1"/>
              </a:buClr>
              <a:buSzPts val="600"/>
            </a:pPr>
            <a:endParaRPr lang="en-US"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dk1"/>
              </a:buClr>
              <a:buSzPts val="600"/>
            </a:pPr>
            <a:r>
              <a:rPr lang="en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 8, 20</a:t>
            </a:r>
            <a:r>
              <a:rPr lang="en-US" altLang="zh-CN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lang="en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>
              <a:buClr>
                <a:schemeClr val="dk1"/>
              </a:buClr>
              <a:buSzPts val="600"/>
            </a:pPr>
            <a:endParaRPr lang="en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dk1"/>
              </a:buClr>
              <a:buSzPts val="600"/>
            </a:pPr>
            <a:r>
              <a:rPr lang="e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Lingfei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Wu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Mohammed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J.</a:t>
            </a: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Zaki</a:t>
            </a:r>
            <a:endParaRPr sz="2400" dirty="0"/>
          </a:p>
        </p:txBody>
      </p:sp>
      <p:pic>
        <p:nvPicPr>
          <p:cNvPr id="8" name="Google Shape;171;p26" descr="D:\Qiming Lu\Pictures\rpi_seal.gif">
            <a:extLst>
              <a:ext uri="{FF2B5EF4-FFF2-40B4-BE49-F238E27FC236}">
                <a16:creationId xmlns:a16="http://schemas.microsoft.com/office/drawing/2014/main" id="{D301D4E5-B83F-3440-B014-9A4758CF01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19" y="5763696"/>
            <a:ext cx="1064133" cy="99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864A9-1B00-124B-8A4D-818184CD4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5975186"/>
            <a:ext cx="1664348" cy="7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2"/>
    </mc:Choice>
    <mc:Fallback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05C6F04-CD9F-0E44-884E-91131ED2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1D2EA02-A509-BC49-B08C-95AA9FD0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Joint Graph Structure and Representation Learning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D2E05BC-4B7F-0A4D-98CD-9425694A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4592"/>
            <a:ext cx="4470518" cy="3415623"/>
          </a:xfrm>
        </p:spPr>
        <p:txBody>
          <a:bodyPr>
            <a:normAutofit/>
          </a:bodyPr>
          <a:lstStyle/>
          <a:p>
            <a:r>
              <a:rPr lang="en-US" dirty="0"/>
              <a:t>Minimize a joint loss function combining both the prediction loss and the graph regularization loss. </a:t>
            </a:r>
          </a:p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B9B024E-6037-F745-8993-AF284963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58" y="2246076"/>
            <a:ext cx="3210548" cy="58920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1EBC7E6-F4EE-6B4B-8ACC-911116E7367F}"/>
              </a:ext>
            </a:extLst>
          </p:cNvPr>
          <p:cNvSpPr/>
          <p:nvPr/>
        </p:nvSpPr>
        <p:spPr>
          <a:xfrm>
            <a:off x="5491994" y="3272011"/>
            <a:ext cx="2263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Task-dependent prediction loss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75CBE54-79F2-A245-9AD1-366032360259}"/>
              </a:ext>
            </a:extLst>
          </p:cNvPr>
          <p:cNvCxnSpPr>
            <a:cxnSpLocks/>
          </p:cNvCxnSpPr>
          <p:nvPr/>
        </p:nvCxnSpPr>
        <p:spPr>
          <a:xfrm flipV="1">
            <a:off x="7373923" y="2894001"/>
            <a:ext cx="323266" cy="461819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828586F-95C8-084A-B11F-9D20D83B0423}"/>
              </a:ext>
            </a:extLst>
          </p:cNvPr>
          <p:cNvSpPr/>
          <p:nvPr/>
        </p:nvSpPr>
        <p:spPr>
          <a:xfrm>
            <a:off x="8777388" y="3272010"/>
            <a:ext cx="2423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Graph regularization loss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79BA91-55E9-7F41-A11C-280E594DD64C}"/>
              </a:ext>
            </a:extLst>
          </p:cNvPr>
          <p:cNvCxnSpPr>
            <a:cxnSpLocks/>
          </p:cNvCxnSpPr>
          <p:nvPr/>
        </p:nvCxnSpPr>
        <p:spPr>
          <a:xfrm flipH="1" flipV="1">
            <a:off x="9286613" y="2894001"/>
            <a:ext cx="292506" cy="461820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9F67155-EEBC-F14F-9381-71B8109AEA18}"/>
              </a:ext>
            </a:extLst>
          </p:cNvPr>
          <p:cNvSpPr/>
          <p:nvPr/>
        </p:nvSpPr>
        <p:spPr>
          <a:xfrm>
            <a:off x="4863853" y="769582"/>
            <a:ext cx="538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Minimizing a joint loss function</a:t>
            </a:r>
          </a:p>
        </p:txBody>
      </p:sp>
    </p:spTree>
    <p:extLst>
      <p:ext uri="{BB962C8B-B14F-4D97-AF65-F5344CB8AC3E}">
        <p14:creationId xmlns:p14="http://schemas.microsoft.com/office/powerpoint/2010/main" val="6967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99"/>
    </mc:Choice>
    <mc:Fallback>
      <p:transition spd="slow" advTm="7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D99F39-B90E-C747-B6A9-50F31943E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717948-3A32-864F-91E4-35D24355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Iterative Deep Graph Learning Framework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7486A5-3A80-AB44-B280-28B0B3A0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8043"/>
            <a:ext cx="4654296" cy="4219957"/>
          </a:xfrm>
        </p:spPr>
        <p:txBody>
          <a:bodyPr>
            <a:noAutofit/>
          </a:bodyPr>
          <a:lstStyle/>
          <a:p>
            <a:r>
              <a:rPr lang="en-US" dirty="0"/>
              <a:t>A graph learning network for generating a graph topology</a:t>
            </a:r>
          </a:p>
          <a:p>
            <a:r>
              <a:rPr lang="en-US" dirty="0"/>
              <a:t>A graph embedding network for generating node embeddings </a:t>
            </a:r>
          </a:p>
          <a:p>
            <a:r>
              <a:rPr lang="en-US" dirty="0"/>
              <a:t>A prediction network for the downstream task </a:t>
            </a:r>
          </a:p>
          <a:p>
            <a:r>
              <a:rPr lang="en-US" dirty="0"/>
              <a:t>A graph regularization network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40B93-3C94-A54A-8B3A-D39D73D2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66" y="2568492"/>
            <a:ext cx="7335405" cy="21822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3117E-7C1E-EC42-A847-499AA5AA96E3}"/>
              </a:ext>
            </a:extLst>
          </p:cNvPr>
          <p:cNvSpPr txBox="1"/>
          <p:nvPr/>
        </p:nvSpPr>
        <p:spPr>
          <a:xfrm>
            <a:off x="4793841" y="623392"/>
            <a:ext cx="7151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The overall architecture of our framework</a:t>
            </a:r>
          </a:p>
        </p:txBody>
      </p:sp>
    </p:spTree>
    <p:extLst>
      <p:ext uri="{BB962C8B-B14F-4D97-AF65-F5344CB8AC3E}">
        <p14:creationId xmlns:p14="http://schemas.microsoft.com/office/powerpoint/2010/main" val="185467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46957"/>
    </mc:Choice>
    <mc:Fallback>
      <p:transition spd="slow" advTm="5469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8467B4E0-2290-F64E-9AB7-C8D7CCD39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028B9D-0BA0-9E49-9592-A0182681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643467"/>
            <a:ext cx="1200912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Analysis: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Transductive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Setting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F0713FC-CF35-074D-949C-A9FB9426B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5573" y="1440335"/>
            <a:ext cx="9188569" cy="4249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373B2B-B9CB-1F45-A1D7-6D29F4D4602A}"/>
              </a:ext>
            </a:extLst>
          </p:cNvPr>
          <p:cNvSpPr txBox="1"/>
          <p:nvPr/>
        </p:nvSpPr>
        <p:spPr>
          <a:xfrm>
            <a:off x="988550" y="5698416"/>
            <a:ext cx="11022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IDGL outperforms LDS in 4 out of 5 benchmarks.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IDGL can greatly help the downstream task even when the graph topology is given (Cora &amp; </a:t>
            </a:r>
            <a:r>
              <a:rPr lang="en-US" sz="2000" dirty="0" err="1"/>
              <a:t>Citeseer</a:t>
            </a:r>
            <a:r>
              <a:rPr lang="en-US" sz="2000" dirty="0"/>
              <a:t>).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Compared to </a:t>
            </a:r>
            <a:r>
              <a:rPr lang="en-US" sz="2000" dirty="0" err="1"/>
              <a:t>kNN</a:t>
            </a:r>
            <a:r>
              <a:rPr lang="en-US" sz="2000" dirty="0"/>
              <a:t>-GCN, IDGL consistently achieves much better results on all datasets.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1E4AB-82FD-4A46-952C-128C881DCB5E}"/>
              </a:ext>
            </a:extLst>
          </p:cNvPr>
          <p:cNvSpPr txBox="1"/>
          <p:nvPr/>
        </p:nvSpPr>
        <p:spPr>
          <a:xfrm>
            <a:off x="431800" y="3123677"/>
            <a:ext cx="206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Transductive</a:t>
            </a:r>
            <a:r>
              <a:rPr lang="en-US" sz="2800" dirty="0">
                <a:solidFill>
                  <a:srgbClr val="7030A0"/>
                </a:solidFill>
              </a:rPr>
              <a:t> setting!!!</a:t>
            </a:r>
          </a:p>
        </p:txBody>
      </p:sp>
    </p:spTree>
    <p:extLst>
      <p:ext uri="{BB962C8B-B14F-4D97-AF65-F5344CB8AC3E}">
        <p14:creationId xmlns:p14="http://schemas.microsoft.com/office/powerpoint/2010/main" val="112666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>
            <a:extLst>
              <a:ext uri="{FF2B5EF4-FFF2-40B4-BE49-F238E27FC236}">
                <a16:creationId xmlns:a16="http://schemas.microsoft.com/office/drawing/2014/main" id="{000AE7B0-4481-D64B-B5E2-55B5927DA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17D667-5672-DC4C-9437-92988974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Analysis: Inductive Setting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E9DD5-2C68-814F-8939-12B4436A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62" y="2136687"/>
            <a:ext cx="10449838" cy="2120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D37FB2-3FFC-684E-9DDA-87CDE18C9D08}"/>
              </a:ext>
            </a:extLst>
          </p:cNvPr>
          <p:cNvSpPr txBox="1"/>
          <p:nvPr/>
        </p:nvSpPr>
        <p:spPr>
          <a:xfrm>
            <a:off x="1418361" y="2910062"/>
            <a:ext cx="1775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Inductive setting!!!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A6614-15DE-C64E-8E16-D6D425B10F5B}"/>
              </a:ext>
            </a:extLst>
          </p:cNvPr>
          <p:cNvSpPr txBox="1"/>
          <p:nvPr/>
        </p:nvSpPr>
        <p:spPr>
          <a:xfrm>
            <a:off x="3380025" y="4721313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IDGL performs well in inductive learning as well.</a:t>
            </a:r>
          </a:p>
        </p:txBody>
      </p:sp>
    </p:spTree>
    <p:extLst>
      <p:ext uri="{BB962C8B-B14F-4D97-AF65-F5344CB8AC3E}">
        <p14:creationId xmlns:p14="http://schemas.microsoft.com/office/powerpoint/2010/main" val="366449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>
            <a:extLst>
              <a:ext uri="{FF2B5EF4-FFF2-40B4-BE49-F238E27FC236}">
                <a16:creationId xmlns:a16="http://schemas.microsoft.com/office/drawing/2014/main" id="{13F5F6FD-026B-5241-A85E-0C81A8458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BD9EE1-F7B3-6649-8778-0C06AA16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Analysis: Ablation Study</a:t>
            </a:r>
          </a:p>
        </p:txBody>
      </p: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C35AA932-0BD6-5947-B9BA-F097BED2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3294"/>
            <a:ext cx="10515600" cy="18595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C3B09D-4447-904E-9292-3D3128BFE64C}"/>
              </a:ext>
            </a:extLst>
          </p:cNvPr>
          <p:cNvSpPr txBox="1"/>
          <p:nvPr/>
        </p:nvSpPr>
        <p:spPr>
          <a:xfrm>
            <a:off x="1504831" y="4447601"/>
            <a:ext cx="893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Both the iterative learning component and the graph regularization component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78682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165F2ABD-E4A2-ED4B-A56A-50CBDF993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606" y="2055018"/>
            <a:ext cx="5265722" cy="2955894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B306B3-9DE5-8B4D-A5E7-D8FAE4546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F186A1-92C4-554E-A749-1C4E72DF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</a:t>
            </a:r>
            <a:r>
              <a:rPr lang="en-US" sz="4000" dirty="0">
                <a:solidFill>
                  <a:schemeClr val="bg1"/>
                </a:solidFill>
              </a:rPr>
              <a:t>: Robustness Testing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DCDF1-12F3-8149-86D3-F9281020EC32}"/>
              </a:ext>
            </a:extLst>
          </p:cNvPr>
          <p:cNvSpPr txBox="1"/>
          <p:nvPr/>
        </p:nvSpPr>
        <p:spPr>
          <a:xfrm>
            <a:off x="1557777" y="5340346"/>
            <a:ext cx="90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 charset="0"/>
              </a:rPr>
              <a:t>Figure 3. Test accuracy (± standard deviation) in percentage for e</a:t>
            </a:r>
            <a:r>
              <a:rPr lang="en-US" altLang="zh-CN" sz="2400" dirty="0">
                <a:solidFill>
                  <a:srgbClr val="000000"/>
                </a:solidFill>
                <a:cs typeface="Calibri" charset="0"/>
              </a:rPr>
              <a:t>dge</a:t>
            </a:r>
            <a:r>
              <a:rPr lang="zh-CN" altLang="en-US" sz="2400" dirty="0">
                <a:solidFill>
                  <a:srgbClr val="000000"/>
                </a:solidFill>
                <a:cs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Calibri" charset="0"/>
              </a:rPr>
              <a:t>deletion and addition scenarios on Cora test set.</a:t>
            </a:r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C3480ECA-D4E8-7441-B95C-BD0D7640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02" y="2055018"/>
            <a:ext cx="5265723" cy="29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643467"/>
            <a:ext cx="121920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Experimental Results and Analysis: Convergence Testing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472EB7-99B7-CA4C-AA6C-CE73AB2D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2" y="2098085"/>
            <a:ext cx="5263278" cy="30430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81FCFD-1ABB-D245-8BDF-D19E6BEF3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40" y="2098086"/>
            <a:ext cx="5263278" cy="3043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80403-43C8-604A-ACB5-C85B0F48B925}"/>
              </a:ext>
            </a:extLst>
          </p:cNvPr>
          <p:cNvSpPr txBox="1"/>
          <p:nvPr/>
        </p:nvSpPr>
        <p:spPr>
          <a:xfrm>
            <a:off x="1244071" y="5572203"/>
            <a:ext cx="953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 charset="0"/>
              </a:rPr>
              <a:t>Figure 4. Evolution of the learned adjacency matrix and test accuracy (in %) through iterations in the iterative learning procedure.</a:t>
            </a:r>
          </a:p>
        </p:txBody>
      </p:sp>
    </p:spTree>
    <p:extLst>
      <p:ext uri="{BB962C8B-B14F-4D97-AF65-F5344CB8AC3E}">
        <p14:creationId xmlns:p14="http://schemas.microsoft.com/office/powerpoint/2010/main" val="150236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Analysis: Stopping Criterion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7C63B6-C92A-514C-BD71-56AA11F87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114" y="2130803"/>
            <a:ext cx="5077715" cy="2653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08FB8-0FE8-DE4D-912F-362F2D181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703" y="2130801"/>
            <a:ext cx="5215071" cy="2716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20D00-C48B-164D-B2A3-24D017AA1152}"/>
              </a:ext>
            </a:extLst>
          </p:cNvPr>
          <p:cNvSpPr txBox="1"/>
          <p:nvPr/>
        </p:nvSpPr>
        <p:spPr>
          <a:xfrm>
            <a:off x="556531" y="5186986"/>
            <a:ext cx="1121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 charset="0"/>
              </a:rPr>
              <a:t>Figure 5. Performance comparison (i.e., test accuracy in %) of two different stopping strategies: </a:t>
            </a:r>
            <a:r>
              <a:rPr lang="en-US" sz="2400" dirty="0" err="1">
                <a:solidFill>
                  <a:srgbClr val="000000"/>
                </a:solidFill>
                <a:cs typeface="Calibri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Calibri" charset="0"/>
              </a:rPr>
              <a:t>) using a fixed number of iterations (blue line), and ii) using a stopping criterion to dynamically determine the convergence (red line).</a:t>
            </a:r>
          </a:p>
        </p:txBody>
      </p:sp>
    </p:spTree>
    <p:extLst>
      <p:ext uri="{BB962C8B-B14F-4D97-AF65-F5344CB8AC3E}">
        <p14:creationId xmlns:p14="http://schemas.microsoft.com/office/powerpoint/2010/main" val="420415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643467"/>
            <a:ext cx="1213394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 and Analysis: Graph Visualization</a:t>
            </a:r>
          </a:p>
        </p:txBody>
      </p:sp>
      <p:pic>
        <p:nvPicPr>
          <p:cNvPr id="7" name="Content Placeholder 6" descr="A kite flying in the sky&#10;&#10;Description automatically generated">
            <a:extLst>
              <a:ext uri="{FF2B5EF4-FFF2-40B4-BE49-F238E27FC236}">
                <a16:creationId xmlns:a16="http://schemas.microsoft.com/office/drawing/2014/main" id="{B4D0862D-1E25-B347-8D28-A5BD31397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456" y="1475884"/>
            <a:ext cx="4180113" cy="4180113"/>
          </a:xfr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694EB86-24D6-3743-AE80-243D234BA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57" y="1475884"/>
            <a:ext cx="4180114" cy="41801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2A1E00-6A51-5543-AEBD-BC22AD665219}"/>
              </a:ext>
            </a:extLst>
          </p:cNvPr>
          <p:cNvGrpSpPr/>
          <p:nvPr/>
        </p:nvGrpSpPr>
        <p:grpSpPr>
          <a:xfrm>
            <a:off x="542017" y="5811103"/>
            <a:ext cx="11210925" cy="830997"/>
            <a:chOff x="556531" y="5186986"/>
            <a:chExt cx="11210925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A49AFB-9627-0E4A-931D-00A32F10E4FD}"/>
                </a:ext>
              </a:extLst>
            </p:cNvPr>
            <p:cNvSpPr txBox="1"/>
            <p:nvPr/>
          </p:nvSpPr>
          <p:spPr>
            <a:xfrm>
              <a:off x="556531" y="5186986"/>
              <a:ext cx="11210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cs typeface="Calibri" charset="0"/>
                </a:rPr>
                <a:t>Figure 6. Visualization of the initial graph structure and the learned graph structure (      ) on Cora. Colors indicate different node labels.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63BE58-AD02-7544-82F5-1CA8857AC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30859" y="5295475"/>
              <a:ext cx="437243" cy="263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48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>
            <a:extLst>
              <a:ext uri="{FF2B5EF4-FFF2-40B4-BE49-F238E27FC236}">
                <a16:creationId xmlns:a16="http://schemas.microsoft.com/office/drawing/2014/main" id="{C08C1F83-3143-184F-A454-2F196006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6697A-CE92-4D40-B4E2-A4CBD588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Conclusion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  <a:r>
              <a:rPr lang="en-US" altLang="zh-CN" sz="4000" dirty="0">
                <a:solidFill>
                  <a:schemeClr val="bg1"/>
                </a:solidFill>
              </a:rPr>
              <a:t>&amp;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  <a:r>
              <a:rPr lang="en-US" altLang="zh-CN" sz="4000" dirty="0">
                <a:solidFill>
                  <a:schemeClr val="bg1"/>
                </a:solidFill>
              </a:rPr>
              <a:t>Future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  <a:r>
              <a:rPr lang="en-US" altLang="zh-CN" sz="4000" dirty="0">
                <a:solidFill>
                  <a:schemeClr val="bg1"/>
                </a:solidFill>
              </a:rPr>
              <a:t>Work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A05AE84-9AFF-E743-BC4F-41669C102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dirty="0"/>
              <a:t>We propose</a:t>
            </a:r>
            <a:r>
              <a:rPr lang="en-US" altLang="zh-CN" dirty="0"/>
              <a:t>d</a:t>
            </a:r>
            <a:r>
              <a:rPr lang="en-US" dirty="0"/>
              <a:t> a novel end-to-end graph learning framework for </a:t>
            </a:r>
            <a:r>
              <a:rPr lang="en-US" dirty="0">
                <a:solidFill>
                  <a:srgbClr val="7030A0"/>
                </a:solidFill>
              </a:rPr>
              <a:t>jointly learning the graph structure and graph embedding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/>
              <a:t>that are optimized towards the prediction task at hand</a:t>
            </a:r>
            <a:r>
              <a:rPr lang="en-US" altLang="zh-CN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altLang="zh-CN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dirty="0"/>
              <a:t>Our extensive experiments demonstrate the effectiveness of the proposed model.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dirty="0"/>
              <a:t>Future work includes improving the </a:t>
            </a:r>
            <a:r>
              <a:rPr lang="en-US" dirty="0">
                <a:solidFill>
                  <a:srgbClr val="7030A0"/>
                </a:solidFill>
              </a:rPr>
              <a:t>scalability</a:t>
            </a:r>
            <a:r>
              <a:rPr lang="en-US" dirty="0"/>
              <a:t> of the proposed method for large graphs.</a:t>
            </a:r>
          </a:p>
        </p:txBody>
      </p:sp>
    </p:spTree>
    <p:extLst>
      <p:ext uri="{BB962C8B-B14F-4D97-AF65-F5344CB8AC3E}">
        <p14:creationId xmlns:p14="http://schemas.microsoft.com/office/powerpoint/2010/main" val="126825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A0F27D7-8256-F545-AA28-5F419D794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ACE12-2970-FC4B-B0FF-8F2DD593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Motivation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BC35B76-0855-4643-99D9-5B0304D9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9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GNNs are powerful only if the graph-structured data is available.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/>
              <a:t>Is the initial graph-structure </a:t>
            </a:r>
            <a:r>
              <a:rPr lang="en-US" sz="4000" dirty="0">
                <a:solidFill>
                  <a:srgbClr val="7030A0"/>
                </a:solidFill>
              </a:rPr>
              <a:t>optimal</a:t>
            </a:r>
            <a:r>
              <a:rPr lang="en-US" sz="4000" dirty="0"/>
              <a:t> for the downstream task?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400" dirty="0"/>
              <a:t>error-prone data measurement or collection</a:t>
            </a:r>
          </a:p>
          <a:p>
            <a:pPr lvl="2">
              <a:buFont typeface="Wingdings" pitchFamily="2" charset="2"/>
              <a:buChar char="§"/>
            </a:pPr>
            <a:r>
              <a:rPr lang="en-US" sz="3400" dirty="0">
                <a:solidFill>
                  <a:srgbClr val="7030A0"/>
                </a:solidFill>
              </a:rPr>
              <a:t>noisy  graphs</a:t>
            </a:r>
            <a:r>
              <a:rPr lang="en-US" sz="3400" dirty="0"/>
              <a:t>, incomplete graphs, etc.</a:t>
            </a:r>
          </a:p>
          <a:p>
            <a:pPr lvl="1">
              <a:buFont typeface="Wingdings" pitchFamily="2" charset="2"/>
              <a:buChar char="q"/>
            </a:pPr>
            <a:r>
              <a:rPr lang="en-US" sz="3400" dirty="0"/>
              <a:t>  graph construction process might not be ideal for the downstream task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/>
              <a:t>Can we learn graph structure </a:t>
            </a:r>
            <a:r>
              <a:rPr lang="en-US" sz="4000" dirty="0">
                <a:solidFill>
                  <a:srgbClr val="7030A0"/>
                </a:solidFill>
              </a:rPr>
              <a:t>supplementary</a:t>
            </a:r>
            <a:r>
              <a:rPr lang="en-US" sz="4000" dirty="0"/>
              <a:t> to the initial graph?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What if the graph-structured input data is NOT available.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>
                <a:solidFill>
                  <a:srgbClr val="7030A0"/>
                </a:solidFill>
              </a:rPr>
              <a:t>Manual</a:t>
            </a:r>
            <a:r>
              <a:rPr lang="en-US" sz="4000" dirty="0"/>
              <a:t> graph construction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400" dirty="0"/>
              <a:t>requires a lot of domain expertise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400" dirty="0"/>
              <a:t>might introduce inevitable noise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/>
              <a:t>Can we do </a:t>
            </a:r>
            <a:r>
              <a:rPr lang="en-US" sz="4000" dirty="0">
                <a:solidFill>
                  <a:srgbClr val="7030A0"/>
                </a:solidFill>
              </a:rPr>
              <a:t>automatic</a:t>
            </a:r>
            <a:r>
              <a:rPr lang="en-US" sz="4000" dirty="0"/>
              <a:t> graph construction?</a:t>
            </a:r>
          </a:p>
        </p:txBody>
      </p:sp>
    </p:spTree>
    <p:extLst>
      <p:ext uri="{BB962C8B-B14F-4D97-AF65-F5344CB8AC3E}">
        <p14:creationId xmlns:p14="http://schemas.microsoft.com/office/powerpoint/2010/main" val="41155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70"/>
    </mc:Choice>
    <mc:Fallback>
      <p:transition spd="slow" advTm="415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573B57-1E70-984F-A4A9-AC0891B1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801E2-4ADC-6645-876E-6644EAD9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6F2F37-6E94-AB41-98C6-345DCEF838BC}"/>
              </a:ext>
            </a:extLst>
          </p:cNvPr>
          <p:cNvSpPr/>
          <p:nvPr/>
        </p:nvSpPr>
        <p:spPr>
          <a:xfrm>
            <a:off x="838200" y="1370303"/>
            <a:ext cx="103296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Dong, </a:t>
            </a:r>
            <a:r>
              <a:rPr lang="en-US" sz="1400" dirty="0" err="1"/>
              <a:t>Xiaowen</a:t>
            </a:r>
            <a:r>
              <a:rPr lang="en-US" sz="1400" dirty="0"/>
              <a:t>, et al. "Learning Laplacian matrix in smooth graph signal representations." </a:t>
            </a:r>
            <a:r>
              <a:rPr lang="en-US" sz="1400" i="1" dirty="0"/>
              <a:t>IEEE Transactions on Signal Processing</a:t>
            </a:r>
            <a:r>
              <a:rPr lang="en-US" sz="1400" dirty="0"/>
              <a:t> 64.23 (2016): 6160-6173.</a:t>
            </a:r>
          </a:p>
          <a:p>
            <a:r>
              <a:rPr lang="en-US" sz="1400" dirty="0"/>
              <a:t>[2] </a:t>
            </a:r>
            <a:r>
              <a:rPr lang="en-US" sz="1400" dirty="0" err="1"/>
              <a:t>Kalofolias</a:t>
            </a:r>
            <a:r>
              <a:rPr lang="en-US" sz="1400" dirty="0"/>
              <a:t>, </a:t>
            </a:r>
            <a:r>
              <a:rPr lang="en-US" sz="1400" dirty="0" err="1"/>
              <a:t>Vassilis</a:t>
            </a:r>
            <a:r>
              <a:rPr lang="en-US" sz="1400" dirty="0"/>
              <a:t>. "How to learn a graph from smooth signals." Artificial Intelligence and Statistics. 2016.</a:t>
            </a:r>
          </a:p>
          <a:p>
            <a:r>
              <a:rPr lang="en-US" sz="1400" dirty="0"/>
              <a:t>[3] </a:t>
            </a:r>
            <a:r>
              <a:rPr lang="en-US" sz="1400" dirty="0" err="1"/>
              <a:t>Kalofolias</a:t>
            </a:r>
            <a:r>
              <a:rPr lang="en-US" sz="1400" dirty="0"/>
              <a:t>, </a:t>
            </a:r>
            <a:r>
              <a:rPr lang="en-US" sz="1400" dirty="0" err="1"/>
              <a:t>Vassilis</a:t>
            </a:r>
            <a:r>
              <a:rPr lang="en-US" sz="1400" dirty="0"/>
              <a:t>, and </a:t>
            </a:r>
            <a:r>
              <a:rPr lang="en-US" sz="1400" dirty="0" err="1"/>
              <a:t>Nathanaël</a:t>
            </a:r>
            <a:r>
              <a:rPr lang="en-US" sz="1400" dirty="0"/>
              <a:t> </a:t>
            </a:r>
            <a:r>
              <a:rPr lang="en-US" sz="1400" dirty="0" err="1"/>
              <a:t>Perraudin</a:t>
            </a:r>
            <a:r>
              <a:rPr lang="en-US" sz="1400" dirty="0"/>
              <a:t>. "Large scale graph learning from smooth signals." </a:t>
            </a:r>
            <a:r>
              <a:rPr lang="en-US" sz="1400" dirty="0" err="1"/>
              <a:t>arXiv</a:t>
            </a:r>
            <a:r>
              <a:rPr lang="en-US" sz="1400" dirty="0"/>
              <a:t> preprint arXiv:1710.05654 (2017).</a:t>
            </a:r>
          </a:p>
          <a:p>
            <a:r>
              <a:rPr lang="en-US" sz="1400" dirty="0"/>
              <a:t>[4] </a:t>
            </a:r>
            <a:r>
              <a:rPr lang="en-US" sz="1400" dirty="0" err="1"/>
              <a:t>Egilmez</a:t>
            </a:r>
            <a:r>
              <a:rPr lang="en-US" sz="1400" dirty="0"/>
              <a:t>, </a:t>
            </a:r>
            <a:r>
              <a:rPr lang="en-US" sz="1400" dirty="0" err="1"/>
              <a:t>Hilmi</a:t>
            </a:r>
            <a:r>
              <a:rPr lang="en-US" sz="1400" dirty="0"/>
              <a:t> E., Eduardo </a:t>
            </a:r>
            <a:r>
              <a:rPr lang="en-US" sz="1400" dirty="0" err="1"/>
              <a:t>Pavez</a:t>
            </a:r>
            <a:r>
              <a:rPr lang="en-US" sz="1400" dirty="0"/>
              <a:t>, and Antonio Ortega. "Graph learning from data under Laplacian and structural constraints." </a:t>
            </a:r>
            <a:r>
              <a:rPr lang="en-US" sz="1400" i="1" dirty="0"/>
              <a:t>IEEE Journal of Selected Topics in Signal Processing</a:t>
            </a:r>
            <a:r>
              <a:rPr lang="en-US" sz="1400" dirty="0"/>
              <a:t> 11.6 (2017): 825-841.</a:t>
            </a:r>
          </a:p>
          <a:p>
            <a:r>
              <a:rPr lang="en-US" sz="1400" dirty="0"/>
              <a:t>[5] </a:t>
            </a:r>
            <a:r>
              <a:rPr lang="en-US" sz="1400" dirty="0" err="1"/>
              <a:t>Sukhbaatar</a:t>
            </a:r>
            <a:r>
              <a:rPr lang="en-US" sz="1400" dirty="0"/>
              <a:t>, </a:t>
            </a:r>
            <a:r>
              <a:rPr lang="en-US" sz="1400" dirty="0" err="1"/>
              <a:t>Sainbayar</a:t>
            </a:r>
            <a:r>
              <a:rPr lang="en-US" sz="1400" dirty="0"/>
              <a:t>, and Rob Fergus. "Learning multiagent communication with backpropagation." Advances in Neural Information Processing Systems. 2016.</a:t>
            </a:r>
          </a:p>
          <a:p>
            <a:r>
              <a:rPr lang="en-US" sz="1400" dirty="0"/>
              <a:t>[6] Van </a:t>
            </a:r>
            <a:r>
              <a:rPr lang="en-US" sz="1400" dirty="0" err="1"/>
              <a:t>Steenkiste</a:t>
            </a:r>
            <a:r>
              <a:rPr lang="en-US" sz="1400" dirty="0"/>
              <a:t>, </a:t>
            </a:r>
            <a:r>
              <a:rPr lang="en-US" sz="1400" dirty="0" err="1"/>
              <a:t>Sjoerd</a:t>
            </a:r>
            <a:r>
              <a:rPr lang="en-US" sz="1400" dirty="0"/>
              <a:t>, et al. "Relational neural expectation maximization: Unsupervised discovery of objects and their</a:t>
            </a:r>
          </a:p>
          <a:p>
            <a:r>
              <a:rPr lang="en-US" sz="1400" dirty="0"/>
              <a:t>[7] </a:t>
            </a:r>
            <a:r>
              <a:rPr lang="en-US" sz="1400" dirty="0" err="1"/>
              <a:t>Kipf</a:t>
            </a:r>
            <a:r>
              <a:rPr lang="en-US" sz="1400" dirty="0"/>
              <a:t>, Thomas, et al. "Neural relational inference for interacting systems." </a:t>
            </a:r>
            <a:r>
              <a:rPr lang="en-US" sz="1400" dirty="0" err="1"/>
              <a:t>arXiv</a:t>
            </a:r>
            <a:r>
              <a:rPr lang="en-US" sz="1400" dirty="0"/>
              <a:t> preprint arXiv:1802.04687 (2018).</a:t>
            </a:r>
          </a:p>
          <a:p>
            <a:r>
              <a:rPr lang="en-US" sz="1400" dirty="0"/>
              <a:t>[8] interactions." </a:t>
            </a:r>
            <a:r>
              <a:rPr lang="en-US" sz="1400" dirty="0" err="1"/>
              <a:t>arXiv</a:t>
            </a:r>
            <a:r>
              <a:rPr lang="en-US" sz="1400" dirty="0"/>
              <a:t> preprint arXiv:1802.10353 (2018).</a:t>
            </a:r>
          </a:p>
          <a:p>
            <a:r>
              <a:rPr lang="en-US" sz="1400" dirty="0"/>
              <a:t>[9] Chen, Yu, </a:t>
            </a:r>
            <a:r>
              <a:rPr lang="en-US" sz="1400" dirty="0" err="1"/>
              <a:t>Lingfei</a:t>
            </a:r>
            <a:r>
              <a:rPr lang="en-US" sz="1400" dirty="0"/>
              <a:t> Wu, and Mohammed J. </a:t>
            </a:r>
            <a:r>
              <a:rPr lang="en-US" sz="1400" dirty="0" err="1"/>
              <a:t>Zaki</a:t>
            </a:r>
            <a:r>
              <a:rPr lang="en-US" sz="1400" dirty="0"/>
              <a:t>. "</a:t>
            </a:r>
            <a:r>
              <a:rPr lang="en-US" sz="1400" dirty="0" err="1"/>
              <a:t>Graphflow</a:t>
            </a:r>
            <a:r>
              <a:rPr lang="en-US" sz="1400" dirty="0"/>
              <a:t>: Exploiting conversation flow with graph neural networks for conversational machine comprehension." </a:t>
            </a:r>
            <a:r>
              <a:rPr lang="en-US" sz="1400" i="1" dirty="0" err="1"/>
              <a:t>arXiv</a:t>
            </a:r>
            <a:r>
              <a:rPr lang="en-US" sz="1400" i="1" dirty="0"/>
              <a:t> preprint arXiv:1908.00059</a:t>
            </a:r>
            <a:r>
              <a:rPr lang="en-US" sz="1400" dirty="0"/>
              <a:t> (2019).</a:t>
            </a:r>
          </a:p>
          <a:p>
            <a:r>
              <a:rPr lang="en-US" sz="1400" dirty="0"/>
              <a:t>[10] Chen, Yu, </a:t>
            </a:r>
            <a:r>
              <a:rPr lang="en-US" sz="1400" dirty="0" err="1"/>
              <a:t>Lingfei</a:t>
            </a:r>
            <a:r>
              <a:rPr lang="en-US" sz="1400" dirty="0"/>
              <a:t> Wu, and Mohammed J. </a:t>
            </a:r>
            <a:r>
              <a:rPr lang="en-US" sz="1400" dirty="0" err="1"/>
              <a:t>Zaki</a:t>
            </a:r>
            <a:r>
              <a:rPr lang="en-US" sz="1400" dirty="0"/>
              <a:t>. "Reinforcement Learning Based Graph-to-Sequence Model for Natural Question Generation." </a:t>
            </a:r>
            <a:r>
              <a:rPr lang="en-US" sz="1400" i="1" dirty="0" err="1"/>
              <a:t>arXiv</a:t>
            </a:r>
            <a:r>
              <a:rPr lang="en-US" sz="1400" i="1" dirty="0"/>
              <a:t> preprint arXiv:1908.04942</a:t>
            </a:r>
            <a:r>
              <a:rPr lang="en-US" sz="1400" dirty="0"/>
              <a:t>(2019).</a:t>
            </a:r>
          </a:p>
          <a:p>
            <a:r>
              <a:rPr lang="en-US" sz="1400" dirty="0"/>
              <a:t>[11] Li, </a:t>
            </a:r>
            <a:r>
              <a:rPr lang="en-US" sz="1400" dirty="0" err="1"/>
              <a:t>Ruoyu</a:t>
            </a:r>
            <a:r>
              <a:rPr lang="en-US" sz="1400" dirty="0"/>
              <a:t>, et al. "Adaptive graph convolutional neural networks." </a:t>
            </a:r>
            <a:r>
              <a:rPr lang="en-US" sz="1400" i="1" dirty="0"/>
              <a:t>Thirty-Second AAAI Conference on Artificial Intelligence</a:t>
            </a:r>
            <a:r>
              <a:rPr lang="en-US" sz="1400" dirty="0"/>
              <a:t>. 2018.</a:t>
            </a:r>
          </a:p>
          <a:p>
            <a:r>
              <a:rPr lang="en-US" sz="1400" dirty="0"/>
              <a:t>[12] Liu, </a:t>
            </a:r>
            <a:r>
              <a:rPr lang="en-US" sz="1400" dirty="0" err="1"/>
              <a:t>Pengfei</a:t>
            </a:r>
            <a:r>
              <a:rPr lang="en-US" sz="1400" dirty="0"/>
              <a:t>, et al. "Contextualized non-local neural networks for sequence learning." </a:t>
            </a:r>
            <a:r>
              <a:rPr lang="en-US" sz="1400" i="1" dirty="0"/>
              <a:t>Proceedings of the AAAI Conference on Artificial Intelligence</a:t>
            </a:r>
            <a:r>
              <a:rPr lang="en-US" sz="1400" dirty="0"/>
              <a:t>. Vol. 33. 2019.</a:t>
            </a:r>
            <a:endParaRPr lang="en-US" sz="600" dirty="0"/>
          </a:p>
          <a:p>
            <a:r>
              <a:rPr lang="en-US" sz="1400" dirty="0"/>
              <a:t>[13] Belkin, Mikhail, and </a:t>
            </a:r>
            <a:r>
              <a:rPr lang="en-US" sz="1400" dirty="0" err="1"/>
              <a:t>Partha</a:t>
            </a:r>
            <a:r>
              <a:rPr lang="en-US" sz="1400" dirty="0"/>
              <a:t> Niyogi. "Laplacian eigenmaps and spectral techniques for embedding and clustering.” Advances in neural information processing systems. 2002.</a:t>
            </a:r>
          </a:p>
          <a:p>
            <a:r>
              <a:rPr lang="en-US" sz="1400" dirty="0"/>
              <a:t>[14] </a:t>
            </a:r>
            <a:r>
              <a:rPr lang="en-US" sz="1400" dirty="0" err="1"/>
              <a:t>Franceschi</a:t>
            </a:r>
            <a:r>
              <a:rPr lang="en-US" sz="1400" dirty="0"/>
              <a:t>, Luca, et al. "Learning discrete structures for graph neural networks." </a:t>
            </a:r>
            <a:r>
              <a:rPr lang="en-US" sz="1400" dirty="0" err="1"/>
              <a:t>arXiv</a:t>
            </a:r>
            <a:r>
              <a:rPr lang="en-US" sz="1400" dirty="0"/>
              <a:t> preprint arXiv:1903.11960 (2019).</a:t>
            </a:r>
          </a:p>
          <a:p>
            <a:r>
              <a:rPr lang="en-US" sz="1400" dirty="0"/>
              <a:t>[15] </a:t>
            </a:r>
            <a:r>
              <a:rPr lang="en-US" sz="1400" dirty="0" err="1"/>
              <a:t>Veličković</a:t>
            </a:r>
            <a:r>
              <a:rPr lang="en-US" sz="1400" dirty="0"/>
              <a:t>, </a:t>
            </a:r>
            <a:r>
              <a:rPr lang="en-US" sz="1400" dirty="0" err="1"/>
              <a:t>Petar</a:t>
            </a:r>
            <a:r>
              <a:rPr lang="en-US" sz="1400" dirty="0"/>
              <a:t>, et al. "Graph attention networks." </a:t>
            </a:r>
            <a:r>
              <a:rPr lang="en-US" sz="1400" dirty="0" err="1"/>
              <a:t>arXiv</a:t>
            </a:r>
            <a:r>
              <a:rPr lang="en-US" sz="1400" dirty="0"/>
              <a:t> preprint arXiv:1710.10903 (2017).</a:t>
            </a:r>
          </a:p>
          <a:p>
            <a:r>
              <a:rPr lang="en-US" sz="1400" dirty="0"/>
              <a:t>[16] Jiang, Bo, et al. "Semi-Supervised Learning With Graph Learning-Convolutional Networks." Proceedings of the IEEE Conference on Computer Vision and Pattern Recognition. 2019.</a:t>
            </a:r>
          </a:p>
        </p:txBody>
      </p:sp>
    </p:spTree>
    <p:extLst>
      <p:ext uri="{BB962C8B-B14F-4D97-AF65-F5344CB8AC3E}">
        <p14:creationId xmlns:p14="http://schemas.microsoft.com/office/powerpoint/2010/main" val="361531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2FBF-B11B-CA43-B8C3-9742C665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5050-F908-0744-B72F-C562D897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CBEA0-5A57-0644-B6D5-A1B8A5F51B4E}"/>
              </a:ext>
            </a:extLst>
          </p:cNvPr>
          <p:cNvSpPr/>
          <p:nvPr/>
        </p:nvSpPr>
        <p:spPr>
          <a:xfrm>
            <a:off x="5045870" y="2762133"/>
            <a:ext cx="2301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Q&amp;A</a:t>
            </a:r>
          </a:p>
        </p:txBody>
      </p:sp>
    </p:spTree>
    <p:extLst>
      <p:ext uri="{BB962C8B-B14F-4D97-AF65-F5344CB8AC3E}">
        <p14:creationId xmlns:p14="http://schemas.microsoft.com/office/powerpoint/2010/main" val="85387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2FBF-B11B-CA43-B8C3-9742C665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5050-F908-0744-B72F-C562D897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2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Experimental Results and Analysis: Setup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E5E0FF-8464-874D-A38D-4DA4FDFD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882197"/>
            <a:ext cx="10905066" cy="3435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E2D44-711A-FC49-924D-A15C4AD69898}"/>
              </a:ext>
            </a:extLst>
          </p:cNvPr>
          <p:cNvSpPr txBox="1"/>
          <p:nvPr/>
        </p:nvSpPr>
        <p:spPr>
          <a:xfrm>
            <a:off x="4731129" y="1540708"/>
            <a:ext cx="19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statistics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26AC0-A8DC-DF49-B297-92073299DA74}"/>
              </a:ext>
            </a:extLst>
          </p:cNvPr>
          <p:cNvSpPr/>
          <p:nvPr/>
        </p:nvSpPr>
        <p:spPr>
          <a:xfrm>
            <a:off x="2774171" y="5580353"/>
            <a:ext cx="7873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ran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our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experiments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times with different random seeds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83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Full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DCC4-C55B-DA45-B83C-178AD2BCB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702030" cy="403959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Repeatedly refining the adjacency matrix with the updated node embeddings.</a:t>
            </a:r>
          </a:p>
          <a:p>
            <a:r>
              <a:rPr lang="en-US" sz="2400" dirty="0"/>
              <a:t>Repeatedly refining the node embeddings with the updated adjacency matrix.</a:t>
            </a:r>
          </a:p>
          <a:p>
            <a:r>
              <a:rPr lang="en-US" sz="2400" dirty="0"/>
              <a:t>After all iterations, the overall loss will be back-propagated through all previous iterations to update the model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F45AE-FAA5-0142-A993-E78FD18C16F5}"/>
              </a:ext>
            </a:extLst>
          </p:cNvPr>
          <p:cNvSpPr txBox="1"/>
          <p:nvPr/>
        </p:nvSpPr>
        <p:spPr>
          <a:xfrm>
            <a:off x="4999838" y="623392"/>
            <a:ext cx="2989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IDGL algorithm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767046-8A3E-7F46-B8C5-B507BFEC6239}"/>
              </a:ext>
            </a:extLst>
          </p:cNvPr>
          <p:cNvGrpSpPr/>
          <p:nvPr/>
        </p:nvGrpSpPr>
        <p:grpSpPr>
          <a:xfrm>
            <a:off x="4797945" y="1090567"/>
            <a:ext cx="7199347" cy="5215007"/>
            <a:chOff x="4806334" y="1266736"/>
            <a:chExt cx="7199347" cy="52150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9C1F36-C93A-E245-9218-C8EB67856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6334" y="1266736"/>
              <a:ext cx="7047309" cy="5215007"/>
            </a:xfrm>
            <a:prstGeom prst="rect">
              <a:avLst/>
            </a:prstGeom>
          </p:spPr>
        </p:pic>
        <p:sp>
          <p:nvSpPr>
            <p:cNvPr id="10" name="Double Bracket 9">
              <a:extLst>
                <a:ext uri="{FF2B5EF4-FFF2-40B4-BE49-F238E27FC236}">
                  <a16:creationId xmlns:a16="http://schemas.microsoft.com/office/drawing/2014/main" id="{14F5DA3D-6E92-5148-AE9D-E55170CF9347}"/>
                </a:ext>
              </a:extLst>
            </p:cNvPr>
            <p:cNvSpPr/>
            <p:nvPr/>
          </p:nvSpPr>
          <p:spPr>
            <a:xfrm>
              <a:off x="8478078" y="2365513"/>
              <a:ext cx="3527603" cy="1162878"/>
            </a:xfrm>
            <a:prstGeom prst="bracketPair">
              <a:avLst/>
            </a:prstGeom>
            <a:ln w="63500">
              <a:solidFill>
                <a:srgbClr val="7A8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:a16="http://schemas.microsoft.com/office/drawing/2014/main" id="{BCA3FBA5-4456-C044-8130-AA5BAB349352}"/>
                </a:ext>
              </a:extLst>
            </p:cNvPr>
            <p:cNvSpPr/>
            <p:nvPr/>
          </p:nvSpPr>
          <p:spPr>
            <a:xfrm>
              <a:off x="9372600" y="3881365"/>
              <a:ext cx="2500184" cy="1053131"/>
            </a:xfrm>
            <a:prstGeom prst="bracketPair">
              <a:avLst/>
            </a:prstGeom>
            <a:ln w="63500">
              <a:solidFill>
                <a:srgbClr val="7A8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Double Bracket 12">
              <a:extLst>
                <a:ext uri="{FF2B5EF4-FFF2-40B4-BE49-F238E27FC236}">
                  <a16:creationId xmlns:a16="http://schemas.microsoft.com/office/drawing/2014/main" id="{01BB50A4-114E-074C-8FF9-A22F30444C35}"/>
                </a:ext>
              </a:extLst>
            </p:cNvPr>
            <p:cNvSpPr/>
            <p:nvPr/>
          </p:nvSpPr>
          <p:spPr>
            <a:xfrm>
              <a:off x="4924338" y="5591264"/>
              <a:ext cx="3322040" cy="801147"/>
            </a:xfrm>
            <a:prstGeom prst="bracketPair">
              <a:avLst/>
            </a:prstGeom>
            <a:ln w="63500">
              <a:solidFill>
                <a:srgbClr val="7A8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41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0472-B239-2746-B536-16595756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Iterative Method for Graph Learning (cont’d)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B4C81-27C9-FB42-AFC4-0511B9D42D14}"/>
              </a:ext>
            </a:extLst>
          </p:cNvPr>
          <p:cNvSpPr txBox="1"/>
          <p:nvPr/>
        </p:nvSpPr>
        <p:spPr>
          <a:xfrm>
            <a:off x="4927696" y="852682"/>
            <a:ext cx="411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stopping criterion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C6873-8C82-254E-8E3A-910308F9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266" y="3063670"/>
            <a:ext cx="5956300" cy="54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2DE52-A0B1-8046-AC2B-82B63BEC6E8B}"/>
              </a:ext>
            </a:extLst>
          </p:cNvPr>
          <p:cNvSpPr txBox="1"/>
          <p:nvPr/>
        </p:nvSpPr>
        <p:spPr>
          <a:xfrm>
            <a:off x="4807632" y="4426725"/>
            <a:ext cx="726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Iteration stops when the graph structure stops improving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DCC4-C55B-DA45-B83C-178AD2BCB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4" y="2704592"/>
            <a:ext cx="4034364" cy="3905933"/>
          </a:xfrm>
        </p:spPr>
        <p:txBody>
          <a:bodyPr>
            <a:noAutofit/>
          </a:bodyPr>
          <a:lstStyle/>
          <a:p>
            <a:r>
              <a:rPr lang="en-US" sz="2600" dirty="0"/>
              <a:t>The iterative method dynamically stops when the learned graph structure approaches close enough to the optimal graph.</a:t>
            </a:r>
          </a:p>
        </p:txBody>
      </p:sp>
    </p:spTree>
    <p:extLst>
      <p:ext uri="{BB962C8B-B14F-4D97-AF65-F5344CB8AC3E}">
        <p14:creationId xmlns:p14="http://schemas.microsoft.com/office/powerpoint/2010/main" val="385424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3">
            <a:extLst>
              <a:ext uri="{FF2B5EF4-FFF2-40B4-BE49-F238E27FC236}">
                <a16:creationId xmlns:a16="http://schemas.microsoft.com/office/drawing/2014/main" id="{BDEE6C96-EE6D-A14C-8806-DA2DE56C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B6B91E-6432-8C41-BE7B-B3DF196678BA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bg1"/>
                </a:solidFill>
              </a:rPr>
              <a:t>Problem Definition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326F806B-10E4-EB4F-8C78-5DC607C4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Input: </a:t>
            </a:r>
            <a:r>
              <a:rPr lang="en-US" sz="3200" dirty="0"/>
              <a:t>a set of n objects associated with a feature matrix </a:t>
            </a:r>
          </a:p>
          <a:p>
            <a:pPr marL="0" indent="0">
              <a:buNone/>
            </a:pPr>
            <a:r>
              <a:rPr lang="en-US" sz="3200" dirty="0"/>
              <a:t>                  and an (</a:t>
            </a:r>
            <a:r>
              <a:rPr lang="en-US" sz="3200" dirty="0">
                <a:solidFill>
                  <a:srgbClr val="7030A0"/>
                </a:solidFill>
              </a:rPr>
              <a:t>optional and potentially noisy</a:t>
            </a:r>
            <a:r>
              <a:rPr lang="en-US" sz="3200" dirty="0"/>
              <a:t>) initial graph topology.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Output: </a:t>
            </a:r>
            <a:r>
              <a:rPr lang="en-US" sz="3200" dirty="0"/>
              <a:t>an adjacency matrix                 and node embeddings with respect to </a:t>
            </a:r>
            <a:r>
              <a:rPr lang="en-US" sz="3200" dirty="0">
                <a:solidFill>
                  <a:srgbClr val="7030A0"/>
                </a:solidFill>
              </a:rPr>
              <a:t>some (semi-)supervised downstream task</a:t>
            </a:r>
            <a:r>
              <a:rPr lang="en-US" sz="32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458169-EAFF-6340-BE7E-9A5EF02E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52" y="2491652"/>
            <a:ext cx="1479526" cy="312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45CA6-D464-A14B-B230-011BFF3B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16" y="4082421"/>
            <a:ext cx="1328928" cy="2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03"/>
    </mc:Choice>
    <mc:Fallback>
      <p:transition spd="slow" advTm="593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4B19B308-8018-284A-9F8E-D696CD0BD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8041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D4FE62-26D7-154C-A4CD-085301A40443}"/>
              </a:ext>
            </a:extLst>
          </p:cNvPr>
          <p:cNvSpPr txBox="1">
            <a:spLocks/>
          </p:cNvSpPr>
          <p:nvPr/>
        </p:nvSpPr>
        <p:spPr>
          <a:xfrm>
            <a:off x="708932" y="7958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>
                <a:solidFill>
                  <a:schemeClr val="bg1"/>
                </a:solidFill>
              </a:rPr>
              <a:t>Contributions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D864629-CF8A-914C-A33F-1E88EA5D361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600" dirty="0"/>
              <a:t>We propose a novel </a:t>
            </a:r>
            <a:r>
              <a:rPr lang="en-US" altLang="zh-CN" sz="2600" dirty="0"/>
              <a:t>iterative</a:t>
            </a:r>
            <a:r>
              <a:rPr lang="zh-CN" altLang="en-US" sz="2600" dirty="0"/>
              <a:t> </a:t>
            </a:r>
            <a:r>
              <a:rPr lang="en-US" altLang="zh-CN" sz="2600" dirty="0"/>
              <a:t>deep</a:t>
            </a:r>
            <a:r>
              <a:rPr lang="en-US" sz="2600" dirty="0"/>
              <a:t> graph learning framework for </a:t>
            </a:r>
            <a:r>
              <a:rPr lang="en-US" sz="2600" dirty="0">
                <a:solidFill>
                  <a:srgbClr val="7030A0"/>
                </a:solidFill>
              </a:rPr>
              <a:t>jointly learning the graph structure and graph embedding</a:t>
            </a:r>
            <a:r>
              <a:rPr lang="en-US" sz="2600" dirty="0"/>
              <a:t>. It </a:t>
            </a:r>
            <a:r>
              <a:rPr lang="en-US" sz="2600" dirty="0">
                <a:solidFill>
                  <a:srgbClr val="7030A0"/>
                </a:solidFill>
              </a:rPr>
              <a:t>dynamically stops </a:t>
            </a:r>
            <a:r>
              <a:rPr lang="en-US" sz="2600" dirty="0"/>
              <a:t>when the learned graph structure approaches the optimized graph.</a:t>
            </a:r>
          </a:p>
          <a:p>
            <a:pPr>
              <a:buFont typeface="Wingdings" pitchFamily="2" charset="2"/>
              <a:buChar char="Ø"/>
            </a:pPr>
            <a:endParaRPr lang="en-US" sz="26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We cast the graph structure learning problem as a </a:t>
            </a:r>
            <a:r>
              <a:rPr lang="en-US" sz="2600" dirty="0">
                <a:solidFill>
                  <a:srgbClr val="7030A0"/>
                </a:solidFill>
              </a:rPr>
              <a:t>graph similarity metric learning</a:t>
            </a:r>
            <a:r>
              <a:rPr lang="en-US" sz="2600" dirty="0"/>
              <a:t> problem and leverage </a:t>
            </a:r>
            <a:r>
              <a:rPr lang="en-US" sz="2600" dirty="0">
                <a:solidFill>
                  <a:srgbClr val="7030A0"/>
                </a:solidFill>
              </a:rPr>
              <a:t>adaptive graph regularization </a:t>
            </a:r>
            <a:r>
              <a:rPr lang="en-US" sz="2600" dirty="0"/>
              <a:t>for controlling smoothness, connectivity and sparsity of the learned graph.</a:t>
            </a:r>
          </a:p>
          <a:p>
            <a:pPr>
              <a:buFont typeface="Wingdings" pitchFamily="2" charset="2"/>
              <a:buChar char="Ø"/>
            </a:pPr>
            <a:endParaRPr lang="en-US" sz="26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Besides its good performance on downstream tasks, it can be more </a:t>
            </a:r>
            <a:r>
              <a:rPr lang="en-US" sz="2600" dirty="0">
                <a:solidFill>
                  <a:srgbClr val="7030A0"/>
                </a:solidFill>
              </a:rPr>
              <a:t>robust</a:t>
            </a:r>
            <a:r>
              <a:rPr lang="en-US" sz="2600" dirty="0"/>
              <a:t> to adversarial graph examples and can cope with both </a:t>
            </a:r>
            <a:r>
              <a:rPr lang="en-US" sz="2600" dirty="0" err="1"/>
              <a:t>transductive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7030A0"/>
                </a:solidFill>
              </a:rPr>
              <a:t>inductive learning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806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72"/>
    </mc:Choice>
    <mc:Fallback>
      <p:transition spd="slow" advTm="234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DA4CC6-AC8D-B840-82C3-FEB690FB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B9DD9E-545F-FB49-A98B-851B36CE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 fontScale="90000"/>
          </a:bodyPr>
          <a:lstStyle/>
          <a:p>
            <a:pPr algn="ctr"/>
            <a:r>
              <a:rPr lang="en-US" sz="3600" dirty="0"/>
              <a:t>Graph Learning and Graph Embedding: A Unified Perspective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B13DF04-B45F-A646-B326-F8A33B0F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04592"/>
            <a:ext cx="4643406" cy="3905933"/>
          </a:xfrm>
        </p:spPr>
        <p:txBody>
          <a:bodyPr>
            <a:noAutofit/>
          </a:bodyPr>
          <a:lstStyle/>
          <a:p>
            <a:r>
              <a:rPr lang="en-US" dirty="0"/>
              <a:t>Jointly learn the graph structure and the GNN parameters. </a:t>
            </a:r>
          </a:p>
          <a:p>
            <a:r>
              <a:rPr lang="en-US" dirty="0"/>
              <a:t>Better node embeddings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dirty="0"/>
              <a:t>better graph structure</a:t>
            </a:r>
          </a:p>
          <a:p>
            <a:r>
              <a:rPr lang="en-US" altLang="zh-CN" dirty="0"/>
              <a:t>B</a:t>
            </a:r>
            <a:r>
              <a:rPr lang="en-US" dirty="0"/>
              <a:t>etter graph structure </a:t>
            </a:r>
            <a:r>
              <a:rPr lang="en-US" altLang="zh-CN" dirty="0"/>
              <a:t>-&gt;</a:t>
            </a:r>
            <a:r>
              <a:rPr lang="en-US" dirty="0"/>
              <a:t> better node embeddings. </a:t>
            </a:r>
          </a:p>
          <a:p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procedure.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652DC9-963E-3B4F-8DB5-A029319B52DE}"/>
              </a:ext>
            </a:extLst>
          </p:cNvPr>
          <p:cNvGrpSpPr/>
          <p:nvPr/>
        </p:nvGrpSpPr>
        <p:grpSpPr>
          <a:xfrm>
            <a:off x="5520268" y="1498600"/>
            <a:ext cx="5952066" cy="5076599"/>
            <a:chOff x="6189448" y="1415079"/>
            <a:chExt cx="4781277" cy="4617331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AFA6FCE-1471-CB41-888D-DF5069C76958}"/>
                </a:ext>
              </a:extLst>
            </p:cNvPr>
            <p:cNvSpPr/>
            <p:nvPr/>
          </p:nvSpPr>
          <p:spPr>
            <a:xfrm>
              <a:off x="6189448" y="3285021"/>
              <a:ext cx="1464659" cy="1084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Graph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Learner</a:t>
              </a:r>
              <a:endParaRPr lang="en-US" sz="2400" dirty="0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77D0BD9E-91CC-284E-BA79-1C4029A87BCA}"/>
                </a:ext>
              </a:extLst>
            </p:cNvPr>
            <p:cNvSpPr/>
            <p:nvPr/>
          </p:nvSpPr>
          <p:spPr>
            <a:xfrm>
              <a:off x="9062504" y="3285021"/>
              <a:ext cx="1464659" cy="1084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GNN</a:t>
              </a:r>
              <a:endParaRPr lang="en-US" sz="2400" dirty="0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08689B58-84E2-B043-87C4-BC1780C11F4E}"/>
                </a:ext>
              </a:extLst>
            </p:cNvPr>
            <p:cNvSpPr/>
            <p:nvPr/>
          </p:nvSpPr>
          <p:spPr>
            <a:xfrm rot="5400000">
              <a:off x="6375903" y="2585294"/>
              <a:ext cx="978408" cy="299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F8A19642-D708-7348-98B5-4F3D89C7D3AA}"/>
                </a:ext>
              </a:extLst>
            </p:cNvPr>
            <p:cNvSpPr/>
            <p:nvPr/>
          </p:nvSpPr>
          <p:spPr>
            <a:xfrm>
              <a:off x="7782203" y="3693367"/>
              <a:ext cx="1212968" cy="299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18924642-7B1D-4B43-B72F-7432CE18BEFD}"/>
                </a:ext>
              </a:extLst>
            </p:cNvPr>
            <p:cNvSpPr/>
            <p:nvPr/>
          </p:nvSpPr>
          <p:spPr>
            <a:xfrm rot="16200000">
              <a:off x="9276833" y="2566787"/>
              <a:ext cx="978408" cy="299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8393AAA-7F66-A04E-9C96-1C4D8D8956F3}"/>
                </a:ext>
              </a:extLst>
            </p:cNvPr>
            <p:cNvGrpSpPr/>
            <p:nvPr/>
          </p:nvGrpSpPr>
          <p:grpSpPr>
            <a:xfrm>
              <a:off x="6856629" y="4441200"/>
              <a:ext cx="3059394" cy="1092878"/>
              <a:chOff x="4725825" y="3656618"/>
              <a:chExt cx="3059394" cy="109287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A802FD08-B209-2942-B3E3-7638A58C42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4303" y="3665884"/>
                <a:ext cx="0" cy="1083612"/>
              </a:xfrm>
              <a:prstGeom prst="straightConnector1">
                <a:avLst/>
              </a:prstGeom>
              <a:ln w="1365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2C3D37A-DC4E-2D46-9ACA-AEC42C031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7159" y="3656618"/>
                <a:ext cx="0" cy="1048433"/>
              </a:xfrm>
              <a:prstGeom prst="line">
                <a:avLst/>
              </a:prstGeom>
              <a:ln w="130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2C7A252-D898-A34D-B159-1178B96BB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5825" y="4684254"/>
                <a:ext cx="3059394" cy="0"/>
              </a:xfrm>
              <a:prstGeom prst="line">
                <a:avLst/>
              </a:prstGeom>
              <a:ln w="130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0E5B19-2E0B-374C-90C4-8806418B6529}"/>
                </a:ext>
              </a:extLst>
            </p:cNvPr>
            <p:cNvSpPr txBox="1"/>
            <p:nvPr/>
          </p:nvSpPr>
          <p:spPr>
            <a:xfrm>
              <a:off x="6237634" y="1599744"/>
              <a:ext cx="1471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Input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992D65-DAB3-5946-8C97-AA78536DB70C}"/>
                </a:ext>
              </a:extLst>
            </p:cNvPr>
            <p:cNvSpPr txBox="1"/>
            <p:nvPr/>
          </p:nvSpPr>
          <p:spPr>
            <a:xfrm>
              <a:off x="7719473" y="2882485"/>
              <a:ext cx="1337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Graph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structure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7E35C9-6A29-E346-908F-792655E8B923}"/>
                </a:ext>
              </a:extLst>
            </p:cNvPr>
            <p:cNvSpPr txBox="1"/>
            <p:nvPr/>
          </p:nvSpPr>
          <p:spPr>
            <a:xfrm>
              <a:off x="8861321" y="1415079"/>
              <a:ext cx="2109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Downstream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task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prediction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0E7D81-67A2-0F40-B738-67EC96047237}"/>
                </a:ext>
              </a:extLst>
            </p:cNvPr>
            <p:cNvSpPr/>
            <p:nvPr/>
          </p:nvSpPr>
          <p:spPr>
            <a:xfrm>
              <a:off x="7108572" y="4954889"/>
              <a:ext cx="25556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Graph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embeddings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E888F7-3507-BF4C-8334-F0339F55046A}"/>
                </a:ext>
              </a:extLst>
            </p:cNvPr>
            <p:cNvSpPr/>
            <p:nvPr/>
          </p:nvSpPr>
          <p:spPr>
            <a:xfrm>
              <a:off x="6651932" y="5570745"/>
              <a:ext cx="40446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Repeat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until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condition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satisfied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E304BC0-66BA-6344-A31D-21C513180D8D}"/>
              </a:ext>
            </a:extLst>
          </p:cNvPr>
          <p:cNvSpPr txBox="1"/>
          <p:nvPr/>
        </p:nvSpPr>
        <p:spPr>
          <a:xfrm>
            <a:off x="4793841" y="623392"/>
            <a:ext cx="6246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 sketch of the 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2322412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9580"/>
    </mc:Choice>
    <mc:Fallback>
      <p:transition spd="slow" advTm="595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165BD2E-D791-8240-BD89-97567554B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F4C691B-FC71-444A-BF42-7290213C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Graph </a:t>
            </a:r>
            <a:r>
              <a:rPr lang="en-US" altLang="zh-CN" sz="3200" dirty="0"/>
              <a:t>L</a:t>
            </a:r>
            <a:r>
              <a:rPr lang="en-US" sz="3200" dirty="0"/>
              <a:t>earning as Similarity Metric Learning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CCF990-68D8-C540-8EDB-B475F15C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4" y="2704592"/>
            <a:ext cx="4573334" cy="3991630"/>
          </a:xfrm>
        </p:spPr>
        <p:txBody>
          <a:bodyPr>
            <a:normAutofit/>
          </a:bodyPr>
          <a:lstStyle/>
          <a:p>
            <a:r>
              <a:rPr lang="en-US" dirty="0"/>
              <a:t>Graph similarity metric learning.</a:t>
            </a:r>
          </a:p>
          <a:p>
            <a:r>
              <a:rPr lang="en-US" dirty="0"/>
              <a:t>Graph </a:t>
            </a:r>
            <a:r>
              <a:rPr lang="en-US" dirty="0" err="1"/>
              <a:t>sparsification</a:t>
            </a:r>
            <a:r>
              <a:rPr lang="en-US" dirty="0"/>
              <a:t> via </a:t>
            </a:r>
            <a:r>
              <a:rPr lang="en-US" dirty="0" err="1"/>
              <a:t>ɛ</a:t>
            </a:r>
            <a:r>
              <a:rPr lang="en-US" dirty="0"/>
              <a:t>-neighborhood. </a:t>
            </a:r>
          </a:p>
          <a:p>
            <a:r>
              <a:rPr lang="en-US" dirty="0"/>
              <a:t>Obtaining a symmetric sparse non-negative adjacency matrix.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C8E252-E20D-F84B-81D2-AE7550418F39}"/>
              </a:ext>
            </a:extLst>
          </p:cNvPr>
          <p:cNvGrpSpPr/>
          <p:nvPr/>
        </p:nvGrpSpPr>
        <p:grpSpPr>
          <a:xfrm>
            <a:off x="4777820" y="1755908"/>
            <a:ext cx="6983489" cy="1673215"/>
            <a:chOff x="4777820" y="1493441"/>
            <a:chExt cx="6983489" cy="1673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7F706-8108-984E-A324-F4E94A2BC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270" y="1493441"/>
              <a:ext cx="5384873" cy="661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61A47B-C2D3-2348-8568-A4387D21870A}"/>
                </a:ext>
              </a:extLst>
            </p:cNvPr>
            <p:cNvSpPr txBox="1"/>
            <p:nvPr/>
          </p:nvSpPr>
          <p:spPr>
            <a:xfrm>
              <a:off x="7770024" y="2255675"/>
              <a:ext cx="3991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 independent weight vectors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4457F-9000-A64B-BE18-D9D2D4844413}"/>
                </a:ext>
              </a:extLst>
            </p:cNvPr>
            <p:cNvSpPr txBox="1"/>
            <p:nvPr/>
          </p:nvSpPr>
          <p:spPr>
            <a:xfrm>
              <a:off x="4777820" y="2335659"/>
              <a:ext cx="238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Similarity for k-</a:t>
              </a:r>
              <a:r>
                <a:rPr lang="en-US" sz="2400" dirty="0" err="1">
                  <a:solidFill>
                    <a:schemeClr val="bg1"/>
                  </a:solidFill>
                </a:rPr>
                <a:t>th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perspective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D041B0-4CF4-9143-AAEE-AC5650DFE7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7439" y="2023772"/>
              <a:ext cx="145185" cy="270422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D0242CB-A65D-D34A-BF8D-9D464E52C8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0015" y="2129862"/>
              <a:ext cx="116458" cy="261046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4A2275-64EA-3D43-8BE5-71334DA5E227}"/>
              </a:ext>
            </a:extLst>
          </p:cNvPr>
          <p:cNvGrpSpPr/>
          <p:nvPr/>
        </p:nvGrpSpPr>
        <p:grpSpPr>
          <a:xfrm>
            <a:off x="4844984" y="3990875"/>
            <a:ext cx="7220234" cy="2302406"/>
            <a:chOff x="4844984" y="3897738"/>
            <a:chExt cx="7220234" cy="230240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D174151-37E0-5541-8939-47C2BC495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2672" y="3899197"/>
              <a:ext cx="2677088" cy="114024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5980BA-14B9-C342-92BA-3D0C961D3549}"/>
                </a:ext>
              </a:extLst>
            </p:cNvPr>
            <p:cNvSpPr txBox="1"/>
            <p:nvPr/>
          </p:nvSpPr>
          <p:spPr>
            <a:xfrm>
              <a:off x="4844984" y="5188259"/>
              <a:ext cx="261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Taking average of m similarity scores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7AE776C-BA42-6049-A6CA-06F863534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4816" y="4736591"/>
              <a:ext cx="117650" cy="302847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BD51CF-5573-194D-AC21-B7054672B26B}"/>
                </a:ext>
              </a:extLst>
            </p:cNvPr>
            <p:cNvSpPr txBox="1"/>
            <p:nvPr/>
          </p:nvSpPr>
          <p:spPr>
            <a:xfrm>
              <a:off x="8134164" y="5369147"/>
              <a:ext cx="34296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Symmetric sparse non-negative adjacency matrix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C9FDE62-65FF-7C4C-A2C2-D7EA5E85E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0303" y="4819651"/>
              <a:ext cx="133249" cy="439574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4340240-BA17-964B-AC3A-BB631B123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4164" y="3897738"/>
              <a:ext cx="3931054" cy="943454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166A906-24E0-E14D-A6B2-BA356C803045}"/>
              </a:ext>
            </a:extLst>
          </p:cNvPr>
          <p:cNvSpPr/>
          <p:nvPr/>
        </p:nvSpPr>
        <p:spPr>
          <a:xfrm>
            <a:off x="4863853" y="769582"/>
            <a:ext cx="645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Multi-head weighted cosine similarity</a:t>
            </a:r>
          </a:p>
        </p:txBody>
      </p:sp>
    </p:spTree>
    <p:extLst>
      <p:ext uri="{BB962C8B-B14F-4D97-AF65-F5344CB8AC3E}">
        <p14:creationId xmlns:p14="http://schemas.microsoft.com/office/powerpoint/2010/main" val="328830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468"/>
    </mc:Choice>
    <mc:Fallback>
      <p:transition spd="slow" advTm="546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D1E978-FD51-3443-BE8F-1FB36E3D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BD7097-7422-5044-89BB-D2057611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Incorporating the Initial Graph Structure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60AF40-7643-A649-BFA0-F552CF42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0" y="2704592"/>
            <a:ext cx="4654293" cy="4153408"/>
          </a:xfrm>
        </p:spPr>
        <p:txBody>
          <a:bodyPr>
            <a:normAutofit/>
          </a:bodyPr>
          <a:lstStyle/>
          <a:p>
            <a:r>
              <a:rPr lang="en-US" dirty="0"/>
              <a:t>Assumption: optimized graph structure is potentially a shift from the initial graph structure.</a:t>
            </a:r>
          </a:p>
          <a:p>
            <a:r>
              <a:rPr lang="en-US" dirty="0"/>
              <a:t>We combine the learned graph with the initial graph.</a:t>
            </a:r>
          </a:p>
          <a:p>
            <a:r>
              <a:rPr lang="en-US" dirty="0"/>
              <a:t>If such an initial graph is not available, we instead use a </a:t>
            </a:r>
            <a:r>
              <a:rPr lang="en-US" dirty="0" err="1"/>
              <a:t>kNN</a:t>
            </a:r>
            <a:r>
              <a:rPr lang="en-US" dirty="0"/>
              <a:t> graph. </a:t>
            </a:r>
          </a:p>
          <a:p>
            <a:endParaRPr lang="en-US" sz="2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55E9CB-3426-484F-9919-927E0B69ADA6}"/>
              </a:ext>
            </a:extLst>
          </p:cNvPr>
          <p:cNvSpPr/>
          <p:nvPr/>
        </p:nvSpPr>
        <p:spPr>
          <a:xfrm>
            <a:off x="4863854" y="769582"/>
            <a:ext cx="6981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Learning a shift from the initial graph structure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FEBF74-0258-1749-92A6-711D47BD2EAF}"/>
              </a:ext>
            </a:extLst>
          </p:cNvPr>
          <p:cNvGrpSpPr/>
          <p:nvPr/>
        </p:nvGrpSpPr>
        <p:grpSpPr>
          <a:xfrm>
            <a:off x="4971375" y="2090546"/>
            <a:ext cx="6700852" cy="4074070"/>
            <a:chOff x="4971375" y="1955079"/>
            <a:chExt cx="6700852" cy="407407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123DC0-481B-DB41-9B36-C4F11599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2493" y="3102035"/>
              <a:ext cx="4774776" cy="119931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7CE294-87BD-5542-9752-B63BE197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8793" y="4617310"/>
              <a:ext cx="3602175" cy="600363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D09104-A4B9-EF47-A015-F5C1E6530650}"/>
                </a:ext>
              </a:extLst>
            </p:cNvPr>
            <p:cNvGrpSpPr/>
            <p:nvPr/>
          </p:nvGrpSpPr>
          <p:grpSpPr>
            <a:xfrm>
              <a:off x="7238814" y="5567484"/>
              <a:ext cx="3082131" cy="461665"/>
              <a:chOff x="6112778" y="5099960"/>
              <a:chExt cx="3082131" cy="46166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A7304CA-647C-CB47-9EC6-BD2F5D8A0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2778" y="5190964"/>
                <a:ext cx="346745" cy="277396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D6CAE5-CC92-0C4A-AC57-59F3ACED1E06}"/>
                  </a:ext>
                </a:extLst>
              </p:cNvPr>
              <p:cNvSpPr txBox="1"/>
              <p:nvPr/>
            </p:nvSpPr>
            <p:spPr>
              <a:xfrm>
                <a:off x="6442745" y="5099960"/>
                <a:ext cx="2752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is the degree matrix.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F21696C-A78D-FD4B-BF72-F3D2DEF38559}"/>
                </a:ext>
              </a:extLst>
            </p:cNvPr>
            <p:cNvCxnSpPr>
              <a:cxnSpLocks/>
            </p:cNvCxnSpPr>
            <p:nvPr/>
          </p:nvCxnSpPr>
          <p:spPr>
            <a:xfrm>
              <a:off x="7608814" y="2919368"/>
              <a:ext cx="0" cy="372540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E69B36-B8F5-4543-8C46-B0E3CFC3E04A}"/>
                </a:ext>
              </a:extLst>
            </p:cNvPr>
            <p:cNvSpPr txBox="1"/>
            <p:nvPr/>
          </p:nvSpPr>
          <p:spPr>
            <a:xfrm>
              <a:off x="6863502" y="2003785"/>
              <a:ext cx="1702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Initial graph 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67264A-3D57-E946-B439-52CDACF53BE5}"/>
                </a:ext>
              </a:extLst>
            </p:cNvPr>
            <p:cNvSpPr txBox="1"/>
            <p:nvPr/>
          </p:nvSpPr>
          <p:spPr>
            <a:xfrm>
              <a:off x="9489709" y="1955079"/>
              <a:ext cx="2182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Learned graph structure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8B50F0-24C7-814D-A482-974E34D825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75107" y="2751589"/>
              <a:ext cx="0" cy="364822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F8F1B2-8E9B-1D4D-B506-C4513F9BC1AD}"/>
                </a:ext>
              </a:extLst>
            </p:cNvPr>
            <p:cNvSpPr txBox="1"/>
            <p:nvPr/>
          </p:nvSpPr>
          <p:spPr>
            <a:xfrm>
              <a:off x="4971375" y="4412403"/>
              <a:ext cx="1690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Normalized adjacency matrix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E794AED-AE1B-EC4F-90EF-93A312DF7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0829" y="3926048"/>
              <a:ext cx="195470" cy="486355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67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7269"/>
    </mc:Choice>
    <mc:Fallback>
      <p:transition spd="slow" advTm="172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C9B056D-C051-7348-AE6A-AF2EC4147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B9E90FC-A1C1-7C43-8F60-DD80ECC4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Graph Node Embeddings and Prediction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72DE15F-6D26-A444-A4FC-FCB33A2B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78" y="2704592"/>
            <a:ext cx="4671074" cy="4153408"/>
          </a:xfrm>
        </p:spPr>
        <p:txBody>
          <a:bodyPr>
            <a:normAutofit/>
          </a:bodyPr>
          <a:lstStyle/>
          <a:p>
            <a:r>
              <a:rPr lang="en-US" dirty="0"/>
              <a:t>Our graph learning framework is agnostic to various GNNs.</a:t>
            </a:r>
          </a:p>
          <a:p>
            <a:r>
              <a:rPr lang="en-US" dirty="0"/>
              <a:t>We adopt two-layered GCN in this work.</a:t>
            </a:r>
          </a:p>
          <a:p>
            <a:pPr lvl="1"/>
            <a:r>
              <a:rPr lang="en-US" sz="2600" dirty="0"/>
              <a:t>First layer: node feature -&gt; node embedding.</a:t>
            </a:r>
          </a:p>
          <a:p>
            <a:pPr lvl="1"/>
            <a:r>
              <a:rPr lang="en-US" sz="2600" dirty="0"/>
              <a:t>Second layer: node embedding -&gt; output space.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67E40C-F899-FC45-ACC3-E3A7AE82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905" y="2684843"/>
            <a:ext cx="4604009" cy="239649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CBC083-157E-D646-86B0-E3AEDBC32FB7}"/>
              </a:ext>
            </a:extLst>
          </p:cNvPr>
          <p:cNvCxnSpPr>
            <a:cxnSpLocks/>
          </p:cNvCxnSpPr>
          <p:nvPr/>
        </p:nvCxnSpPr>
        <p:spPr>
          <a:xfrm flipH="1">
            <a:off x="9344005" y="2224475"/>
            <a:ext cx="188795" cy="370791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510C0F-E0C8-1946-B208-61754D4F1D56}"/>
              </a:ext>
            </a:extLst>
          </p:cNvPr>
          <p:cNvSpPr txBox="1"/>
          <p:nvPr/>
        </p:nvSpPr>
        <p:spPr>
          <a:xfrm>
            <a:off x="8751487" y="1468751"/>
            <a:ext cx="264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Normalized learned adjacency matrix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BCACF6-5CA8-5643-BBB0-C85CA095099F}"/>
              </a:ext>
            </a:extLst>
          </p:cNvPr>
          <p:cNvCxnSpPr>
            <a:cxnSpLocks/>
          </p:cNvCxnSpPr>
          <p:nvPr/>
        </p:nvCxnSpPr>
        <p:spPr>
          <a:xfrm flipH="1" flipV="1">
            <a:off x="9920270" y="3335930"/>
            <a:ext cx="655126" cy="454152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3E1A241-FF1D-4B48-989F-5BAB8FB4083B}"/>
              </a:ext>
            </a:extLst>
          </p:cNvPr>
          <p:cNvSpPr txBox="1"/>
          <p:nvPr/>
        </p:nvSpPr>
        <p:spPr>
          <a:xfrm>
            <a:off x="10109493" y="3790082"/>
            <a:ext cx="198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Raw node feature matrix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702D85-E7A7-3D4A-9C34-6FB90F415082}"/>
              </a:ext>
            </a:extLst>
          </p:cNvPr>
          <p:cNvSpPr txBox="1"/>
          <p:nvPr/>
        </p:nvSpPr>
        <p:spPr>
          <a:xfrm>
            <a:off x="5752747" y="1897634"/>
            <a:ext cx="264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Node embedding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AE51C8-E3E9-0F48-A2E4-6677B97E9BCF}"/>
              </a:ext>
            </a:extLst>
          </p:cNvPr>
          <p:cNvCxnSpPr>
            <a:cxnSpLocks/>
          </p:cNvCxnSpPr>
          <p:nvPr/>
        </p:nvCxnSpPr>
        <p:spPr>
          <a:xfrm flipV="1">
            <a:off x="6747107" y="2343846"/>
            <a:ext cx="0" cy="399046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867B74-288D-B143-8D58-E7A127A63F50}"/>
              </a:ext>
            </a:extLst>
          </p:cNvPr>
          <p:cNvCxnSpPr>
            <a:cxnSpLocks/>
          </p:cNvCxnSpPr>
          <p:nvPr/>
        </p:nvCxnSpPr>
        <p:spPr>
          <a:xfrm>
            <a:off x="6262752" y="3335930"/>
            <a:ext cx="1426047" cy="454152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F8698B2-C87E-A24F-BC66-16410272485E}"/>
              </a:ext>
            </a:extLst>
          </p:cNvPr>
          <p:cNvSpPr/>
          <p:nvPr/>
        </p:nvSpPr>
        <p:spPr>
          <a:xfrm>
            <a:off x="4761042" y="2700925"/>
            <a:ext cx="1671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Task-dependent output function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DAED16-8F52-4E42-97DB-23FB190D7184}"/>
              </a:ext>
            </a:extLst>
          </p:cNvPr>
          <p:cNvCxnSpPr>
            <a:cxnSpLocks/>
          </p:cNvCxnSpPr>
          <p:nvPr/>
        </p:nvCxnSpPr>
        <p:spPr>
          <a:xfrm flipH="1" flipV="1">
            <a:off x="8593364" y="5070289"/>
            <a:ext cx="354039" cy="442989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419C836-31B8-714D-A78B-A0C06B350CC7}"/>
              </a:ext>
            </a:extLst>
          </p:cNvPr>
          <p:cNvSpPr/>
          <p:nvPr/>
        </p:nvSpPr>
        <p:spPr>
          <a:xfrm>
            <a:off x="8290820" y="5457292"/>
            <a:ext cx="227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Task-dependent loss function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9F0F2-C23C-F240-A5D4-BEC44EEAFF58}"/>
              </a:ext>
            </a:extLst>
          </p:cNvPr>
          <p:cNvSpPr/>
          <p:nvPr/>
        </p:nvSpPr>
        <p:spPr>
          <a:xfrm>
            <a:off x="5409947" y="5457292"/>
            <a:ext cx="227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Task-dependent prediction loss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5830AD-71EC-B844-AEFA-1D63FAAF180F}"/>
              </a:ext>
            </a:extLst>
          </p:cNvPr>
          <p:cNvCxnSpPr>
            <a:cxnSpLocks/>
          </p:cNvCxnSpPr>
          <p:nvPr/>
        </p:nvCxnSpPr>
        <p:spPr>
          <a:xfrm flipV="1">
            <a:off x="6829162" y="5093695"/>
            <a:ext cx="146613" cy="372733"/>
          </a:xfrm>
          <a:prstGeom prst="straightConnector1">
            <a:avLst/>
          </a:prstGeom>
          <a:ln w="38100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0824241-7D42-B945-A5CC-1FD16E44FC54}"/>
              </a:ext>
            </a:extLst>
          </p:cNvPr>
          <p:cNvSpPr/>
          <p:nvPr/>
        </p:nvSpPr>
        <p:spPr>
          <a:xfrm>
            <a:off x="4863853" y="769582"/>
            <a:ext cx="463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Task-dependent prediction</a:t>
            </a:r>
          </a:p>
        </p:txBody>
      </p:sp>
    </p:spTree>
    <p:extLst>
      <p:ext uri="{BB962C8B-B14F-4D97-AF65-F5344CB8AC3E}">
        <p14:creationId xmlns:p14="http://schemas.microsoft.com/office/powerpoint/2010/main" val="230032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766"/>
    </mc:Choice>
    <mc:Fallback>
      <p:transition spd="slow" advTm="27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B4B048-2DCE-FE40-9CBB-0516E26CA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37729FC-2283-7E46-9883-CE70E200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36" y="639016"/>
            <a:ext cx="3698148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Graph Regularization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A35118-6548-794A-A76D-5D0AE8EB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704592"/>
            <a:ext cx="4654295" cy="3949426"/>
          </a:xfrm>
        </p:spPr>
        <p:txBody>
          <a:bodyPr>
            <a:normAutofit/>
          </a:bodyPr>
          <a:lstStyle/>
          <a:p>
            <a:r>
              <a:rPr lang="en-US" dirty="0"/>
              <a:t>Control the smoothness, connectivity and sparsity of the resulting learned graph.</a:t>
            </a:r>
          </a:p>
          <a:p>
            <a:r>
              <a:rPr lang="en-US" dirty="0"/>
              <a:t>A is the adjacency matrix obtained through graph similarity metric learning.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7D53E6-C679-F34F-8C82-889BF910D333}"/>
              </a:ext>
            </a:extLst>
          </p:cNvPr>
          <p:cNvGrpSpPr/>
          <p:nvPr/>
        </p:nvGrpSpPr>
        <p:grpSpPr>
          <a:xfrm>
            <a:off x="5040930" y="1407310"/>
            <a:ext cx="6836091" cy="4681108"/>
            <a:chOff x="4918474" y="1010471"/>
            <a:chExt cx="6836091" cy="46811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44FEF1-A42E-0F46-8FBC-65D1A3611071}"/>
                </a:ext>
              </a:extLst>
            </p:cNvPr>
            <p:cNvSpPr txBox="1"/>
            <p:nvPr/>
          </p:nvSpPr>
          <p:spPr>
            <a:xfrm>
              <a:off x="4918474" y="1010471"/>
              <a:ext cx="19192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chemeClr val="bg1"/>
                  </a:solidFill>
                </a:rPr>
                <a:t>Smoothness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1C1AF6B-6B9F-3549-8712-51F27ED81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250" y="3758797"/>
              <a:ext cx="377952" cy="536448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31D2D2-F411-0B47-BC0D-63F9888C6866}"/>
                </a:ext>
              </a:extLst>
            </p:cNvPr>
            <p:cNvSpPr txBox="1"/>
            <p:nvPr/>
          </p:nvSpPr>
          <p:spPr>
            <a:xfrm>
              <a:off x="6123275" y="4193645"/>
              <a:ext cx="1849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Connectivity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175BDC-EB8E-5449-84C9-1CE1CC4A2D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4156" y="3758797"/>
              <a:ext cx="304334" cy="578579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06D869-B3F9-0542-836B-6AB010739939}"/>
                </a:ext>
              </a:extLst>
            </p:cNvPr>
            <p:cNvSpPr txBox="1"/>
            <p:nvPr/>
          </p:nvSpPr>
          <p:spPr>
            <a:xfrm>
              <a:off x="10349354" y="4247224"/>
              <a:ext cx="1405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Sparsity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B066525-CA01-9D4D-A6A1-2BCACFE0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2918" y="5103498"/>
              <a:ext cx="4917013" cy="588081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8011DA-226F-204C-A8B1-6DECB1C80F9E}"/>
                </a:ext>
              </a:extLst>
            </p:cNvPr>
            <p:cNvCxnSpPr>
              <a:cxnSpLocks/>
            </p:cNvCxnSpPr>
            <p:nvPr/>
          </p:nvCxnSpPr>
          <p:spPr>
            <a:xfrm>
              <a:off x="5787165" y="1481384"/>
              <a:ext cx="90957" cy="389435"/>
            </a:xfrm>
            <a:prstGeom prst="straightConnector1">
              <a:avLst/>
            </a:prstGeom>
            <a:ln w="38100">
              <a:solidFill>
                <a:srgbClr val="7A8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EB5F5C-F7CA-E149-8469-8D448F26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681" y="1910187"/>
              <a:ext cx="6342338" cy="8537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9B24599-32C4-3948-B807-BE69BB23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5983" y="2870736"/>
              <a:ext cx="5666777" cy="826061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613BDCA-6C35-224C-8EA4-813C254F2DCB}"/>
              </a:ext>
            </a:extLst>
          </p:cNvPr>
          <p:cNvSpPr/>
          <p:nvPr/>
        </p:nvSpPr>
        <p:spPr>
          <a:xfrm>
            <a:off x="4863853" y="76958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21"/>
    </mc:Choice>
    <mc:Fallback>
      <p:transition spd="slow" advTm="42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9209</TotalTime>
  <Words>2412</Words>
  <Application>Microsoft Macintosh PowerPoint</Application>
  <PresentationFormat>Widescreen</PresentationFormat>
  <Paragraphs>212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Motivation</vt:lpstr>
      <vt:lpstr>PowerPoint Presentation</vt:lpstr>
      <vt:lpstr>PowerPoint Presentation</vt:lpstr>
      <vt:lpstr>Graph Learning and Graph Embedding: A Unified Perspective</vt:lpstr>
      <vt:lpstr>Graph Learning as Similarity Metric Learning</vt:lpstr>
      <vt:lpstr>Incorporating the Initial Graph Structure</vt:lpstr>
      <vt:lpstr>Graph Node Embeddings and Prediction</vt:lpstr>
      <vt:lpstr>Graph Regularization</vt:lpstr>
      <vt:lpstr>Joint Graph Structure and Representation Learning</vt:lpstr>
      <vt:lpstr>Iterative Deep Graph Learning Framework</vt:lpstr>
      <vt:lpstr>Experimental Results and Analysis: Transductive Setting</vt:lpstr>
      <vt:lpstr>Experimental Results and Analysis: Inductive Setting</vt:lpstr>
      <vt:lpstr>Experimental Results and Analysis: Ablation Study</vt:lpstr>
      <vt:lpstr>Experimental Results and Analysis: Robustness Testing</vt:lpstr>
      <vt:lpstr>Experimental Results and Analysis: Convergence Testing</vt:lpstr>
      <vt:lpstr>Experimental Results and Analysis: Stopping Criterion</vt:lpstr>
      <vt:lpstr>Experimental Results and Analysis: Graph Visualization</vt:lpstr>
      <vt:lpstr>Conclusion &amp; Future Work</vt:lpstr>
      <vt:lpstr>References</vt:lpstr>
      <vt:lpstr>PowerPoint Presentation</vt:lpstr>
      <vt:lpstr>Backup</vt:lpstr>
      <vt:lpstr>Experimental Results and Analysis: Setup</vt:lpstr>
      <vt:lpstr>Full Algorithm</vt:lpstr>
      <vt:lpstr>Iterative Method for Graph Learning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Yu</dc:creator>
  <cp:lastModifiedBy>Chen, Yu</cp:lastModifiedBy>
  <cp:revision>118</cp:revision>
  <dcterms:created xsi:type="dcterms:W3CDTF">2019-11-18T03:19:15Z</dcterms:created>
  <dcterms:modified xsi:type="dcterms:W3CDTF">2020-02-08T21:30:27Z</dcterms:modified>
</cp:coreProperties>
</file>